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6" r:id="rId4"/>
    <p:sldId id="259" r:id="rId5"/>
    <p:sldId id="268" r:id="rId6"/>
    <p:sldId id="266" r:id="rId7"/>
    <p:sldId id="267" r:id="rId8"/>
    <p:sldId id="277" r:id="rId9"/>
    <p:sldId id="265" r:id="rId10"/>
    <p:sldId id="270" r:id="rId11"/>
    <p:sldId id="271" r:id="rId12"/>
    <p:sldId id="269" r:id="rId13"/>
    <p:sldId id="260" r:id="rId14"/>
    <p:sldId id="261" r:id="rId15"/>
    <p:sldId id="278" r:id="rId16"/>
    <p:sldId id="262" r:id="rId17"/>
    <p:sldId id="272" r:id="rId18"/>
    <p:sldId id="274" r:id="rId19"/>
    <p:sldId id="275" r:id="rId20"/>
    <p:sldId id="273" r:id="rId21"/>
    <p:sldId id="264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20E"/>
    <a:srgbClr val="A900A9"/>
    <a:srgbClr val="F3A000"/>
    <a:srgbClr val="1A1E55"/>
    <a:srgbClr val="1A168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26" autoAdjust="0"/>
  </p:normalViewPr>
  <p:slideViewPr>
    <p:cSldViewPr snapToGrid="0" snapToObjects="1"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4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5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C3DFF-1A73-9247-B2BD-F271DB38B4A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CC63-8AC1-7945-BB2C-FB539D22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" t="2383" r="1419" b="17529"/>
          <a:stretch/>
        </p:blipFill>
        <p:spPr>
          <a:xfrm>
            <a:off x="-77444" y="1405116"/>
            <a:ext cx="9326606" cy="3965327"/>
          </a:xfrm>
          <a:prstGeom prst="rect">
            <a:avLst/>
          </a:prstGeom>
          <a:ln w="38100" cmpd="sng">
            <a:solidFill>
              <a:srgbClr val="FB720E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443" y="173810"/>
            <a:ext cx="9035581" cy="125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NEFREKTOMİ ÖNCESİ VE SONRASI</a:t>
            </a:r>
          </a:p>
          <a:p>
            <a:pPr algn="ctr">
              <a:lnSpc>
                <a:spcPct val="70000"/>
              </a:lnSpc>
            </a:pPr>
            <a:r>
              <a:rPr lang="en-US" sz="5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HASTA BAKIMI</a:t>
            </a:r>
            <a:endParaRPr lang="en-US" sz="54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57807"/>
            <a:ext cx="911302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Öğr</a:t>
            </a:r>
            <a:r>
              <a:rPr lang="en-US" sz="20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 </a:t>
            </a:r>
            <a:r>
              <a:rPr lang="en-US" sz="2000" b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Gör</a:t>
            </a:r>
            <a:r>
              <a:rPr lang="en-US" sz="20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 Dr. Meltem YILDIRIM</a:t>
            </a:r>
            <a:endParaRPr lang="en-US" sz="2800" b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48" y="5924809"/>
            <a:ext cx="9035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Yeditepe</a:t>
            </a:r>
            <a:r>
              <a:rPr lang="en-US" sz="2000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Üniversitesi</a:t>
            </a:r>
            <a:r>
              <a:rPr lang="en-US" sz="2000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, </a:t>
            </a: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Sağlık</a:t>
            </a:r>
            <a:r>
              <a:rPr lang="en-US" sz="2000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Bilimleri</a:t>
            </a:r>
            <a:r>
              <a:rPr lang="en-US" sz="2000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Fakültesi</a:t>
            </a:r>
            <a:r>
              <a:rPr lang="en-US" sz="2000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, </a:t>
            </a: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Hemşirelik</a:t>
            </a:r>
            <a:r>
              <a:rPr lang="en-US" sz="2000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Bölümü</a:t>
            </a:r>
            <a:endParaRPr lang="en-US" sz="2000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495" y="6427342"/>
            <a:ext cx="9113024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600" b="1" dirty="0" smtClean="0">
                <a:solidFill>
                  <a:srgbClr val="1A1E55"/>
                </a:solidFill>
              </a:rPr>
              <a:t>meltemyildirim9@gmail.com</a:t>
            </a:r>
            <a:endParaRPr lang="en-US" sz="2000" b="1" dirty="0"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13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027" r="26027" b="13592"/>
          <a:stretch/>
        </p:blipFill>
        <p:spPr>
          <a:xfrm>
            <a:off x="7462156" y="4882839"/>
            <a:ext cx="1528610" cy="1975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" y="2581835"/>
            <a:ext cx="2552700" cy="1638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270" y="762945"/>
            <a:ext cx="1876591" cy="1953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1" y="6462626"/>
            <a:ext cx="9066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01" y="1013591"/>
            <a:ext cx="7150924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B720E"/>
              </a:buClr>
            </a:pP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Sıvı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ve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Kan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Ürünlerinin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Alımı</a:t>
            </a:r>
            <a:endParaRPr lang="en-US" sz="2800" b="1" dirty="0" smtClean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Ameliyatın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türü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hidrasyon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durumu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intra-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operatif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kanama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miktarına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bağlı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olarak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düzenlenir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7059" y="3137593"/>
            <a:ext cx="736898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b="1" dirty="0" smtClean="0">
                <a:ln>
                  <a:solidFill>
                    <a:srgbClr val="1A1E55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Kanama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fazla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olmuş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ise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; 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hemoglobin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seviyesi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izlenerek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ES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 da Tam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ile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eplasman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gerekebilir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281" y="4456338"/>
            <a:ext cx="526869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b="1" dirty="0" smtClean="0">
                <a:ln>
                  <a:solidFill>
                    <a:srgbClr val="1A1E55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Santral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kateter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var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ise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;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CVP’ye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göre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sıvı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replasmanı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yapılır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5283484" y="4745947"/>
            <a:ext cx="2178672" cy="1556342"/>
          </a:xfrm>
          <a:prstGeom prst="star12">
            <a:avLst/>
          </a:prstGeom>
          <a:solidFill>
            <a:srgbClr val="F3A000"/>
          </a:solidFill>
          <a:ln w="38100" cmpd="sng">
            <a:solidFill>
              <a:srgbClr val="1A16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A1E55"/>
                </a:solidFill>
              </a:rPr>
              <a:t>CVP </a:t>
            </a:r>
            <a:r>
              <a:rPr lang="en-US" sz="3600" b="1" dirty="0" smtClean="0">
                <a:solidFill>
                  <a:srgbClr val="1A1E55"/>
                </a:solidFill>
              </a:rPr>
              <a:t>+</a:t>
            </a:r>
            <a:endParaRPr lang="en-US" sz="3600" b="1" dirty="0"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4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00" y="1013591"/>
            <a:ext cx="885869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rgbClr val="FB720E"/>
              </a:buClr>
            </a:pP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Aldığı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Çıkardığı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Sıvı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İzlemi</a:t>
            </a:r>
            <a:endParaRPr lang="en-US" sz="2800" b="1" dirty="0" smtClean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  <a:p>
            <a:pPr marL="457200" indent="-457200">
              <a:lnSpc>
                <a:spcPct val="14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Saatte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50-100 cc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idrar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atılımı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optimal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kabul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edilir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300" y="2220860"/>
            <a:ext cx="849343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Oligüri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Poliüri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izlemi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hemşirenin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sorumluluğundadır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299" y="2832866"/>
            <a:ext cx="849343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Drenaj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sıvılarının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miktarı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da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izlenmeli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kaydedilmelidir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299" y="3436180"/>
            <a:ext cx="849343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Drenaj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sıvısının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niteliği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(serum/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/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idrar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)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41" y="6182755"/>
            <a:ext cx="9066559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Wilkins. </a:t>
            </a:r>
          </a:p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658" y="4256203"/>
            <a:ext cx="2571479" cy="1658604"/>
          </a:xfrm>
          <a:prstGeom prst="rect">
            <a:avLst/>
          </a:prstGeom>
          <a:ln>
            <a:solidFill>
              <a:srgbClr val="FB720E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83" y="3436180"/>
            <a:ext cx="1657350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704" y="4264207"/>
            <a:ext cx="1103708" cy="1658578"/>
          </a:xfrm>
          <a:prstGeom prst="rect">
            <a:avLst/>
          </a:prstGeom>
          <a:ln>
            <a:solidFill>
              <a:srgbClr val="FB720E"/>
            </a:solidFill>
          </a:ln>
        </p:spPr>
      </p:pic>
    </p:spTree>
    <p:extLst>
      <p:ext uri="{BB962C8B-B14F-4D97-AF65-F5344CB8AC3E}">
        <p14:creationId xmlns:p14="http://schemas.microsoft.com/office/powerpoint/2010/main" val="33673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973" y="910899"/>
            <a:ext cx="1847850" cy="2173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1" y="5960833"/>
            <a:ext cx="906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Degler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>
                <a:solidFill>
                  <a:srgbClr val="1A1E55"/>
                </a:solidFill>
              </a:rPr>
              <a:t>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Wilkins. </a:t>
            </a:r>
          </a:p>
          <a:p>
            <a:pPr marL="285750" indent="-192088"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</a:p>
          <a:p>
            <a:pPr marL="285750" indent="-192088"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smtClean="0">
                <a:solidFill>
                  <a:srgbClr val="1A1E55"/>
                </a:solidFill>
              </a:rPr>
              <a:t>National Kidney Foundation (2015)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01" y="1013591"/>
            <a:ext cx="8363768" cy="390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B720E"/>
              </a:buClr>
            </a:pPr>
            <a:r>
              <a:rPr lang="en-US" sz="28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 </a:t>
            </a:r>
            <a:r>
              <a:rPr lang="en-US" sz="2800" b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bakımında</a:t>
            </a:r>
            <a:r>
              <a:rPr lang="en-US" sz="28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karşılaşabilecek</a:t>
            </a:r>
            <a:r>
              <a:rPr lang="en-US" sz="28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temel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sorunlar</a:t>
            </a:r>
            <a:r>
              <a:rPr lang="en-US" sz="2800" b="1" dirty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</a:t>
            </a:r>
            <a:endParaRPr lang="en-US" sz="2800" b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Pulmoner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komplikasyonlar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Dren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obstruksiyonu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Kanama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Abdominal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Distansiyon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Paralitik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İleus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64" y="1857999"/>
            <a:ext cx="1488141" cy="1738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483" r="20090" b="9569"/>
          <a:stretch/>
        </p:blipFill>
        <p:spPr>
          <a:xfrm>
            <a:off x="7745505" y="2880335"/>
            <a:ext cx="1290919" cy="1834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870" y="3596548"/>
            <a:ext cx="971550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5799"/>
          <a:stretch/>
        </p:blipFill>
        <p:spPr>
          <a:xfrm>
            <a:off x="7634368" y="4787457"/>
            <a:ext cx="1402056" cy="11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891" y="3844178"/>
            <a:ext cx="1804933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71" y="870557"/>
            <a:ext cx="2805153" cy="3027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Ağrı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Yönetimi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96" y="1153638"/>
            <a:ext cx="836376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Ağrıya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neden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temel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faktörler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: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47" y="1789715"/>
            <a:ext cx="8220554" cy="96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İnsizyon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yerine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bağlı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</a:t>
            </a:r>
            <a:endParaRPr lang="en-US" sz="26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Ameliyat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sırasındaki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pozisyona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bağlı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</a:t>
            </a:r>
            <a:endParaRPr lang="en-US" sz="26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32" y="4244186"/>
            <a:ext cx="8363768" cy="150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Opioidler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(PCA),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NSAID’ler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ile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tedavi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Ağrının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yakından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izlemi</a:t>
            </a:r>
            <a:r>
              <a:rPr lang="en-US" sz="2800" dirty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kayıt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edilmesi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ğrı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tedavisine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alınan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yanıtın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değerlendirilmesi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7399"/>
          <a:stretch/>
        </p:blipFill>
        <p:spPr>
          <a:xfrm>
            <a:off x="349146" y="3037022"/>
            <a:ext cx="6877063" cy="973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885750"/>
            <a:ext cx="9066559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Wilkins. </a:t>
            </a:r>
          </a:p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7578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Klipfel</a:t>
            </a:r>
            <a:r>
              <a:rPr lang="en-US" sz="1200" dirty="0" smtClean="0">
                <a:solidFill>
                  <a:srgbClr val="1A1E55"/>
                </a:solidFill>
              </a:rPr>
              <a:t> J, Jacobson TM, Havel M (2010) Radical Nephrectomy with Inferior Vena Cava (IVC) </a:t>
            </a:r>
            <a:r>
              <a:rPr lang="en-US" sz="1200" dirty="0" err="1" smtClean="0">
                <a:solidFill>
                  <a:srgbClr val="1A1E55"/>
                </a:solidFill>
              </a:rPr>
              <a:t>Thrombectomy</a:t>
            </a:r>
            <a:r>
              <a:rPr lang="en-US" sz="1200" dirty="0" smtClean="0">
                <a:solidFill>
                  <a:srgbClr val="1A1E55"/>
                </a:solidFill>
              </a:rPr>
              <a:t>: Implications for Post-Operative Nursing Care.</a:t>
            </a:r>
            <a:endParaRPr lang="en-US" sz="1200" dirty="0"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89" y="2271903"/>
            <a:ext cx="1928040" cy="1036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1" y="2565238"/>
            <a:ext cx="2047447" cy="2391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Pulmoner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Komplikasyonlar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166" y="969950"/>
            <a:ext cx="836376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Anestezi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solunum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komplikasyonları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açısından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risk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85750"/>
            <a:ext cx="9066559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Wilkins. </a:t>
            </a:r>
          </a:p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66" y="1720669"/>
            <a:ext cx="836376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Derin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nefes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alma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öksürme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&gt;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İnsizyonel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ağrı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2750" y="2485071"/>
            <a:ext cx="704992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Öksürürken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insizyon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yerini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destekleme</a:t>
            </a:r>
            <a:endParaRPr lang="en-US" sz="24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2749" y="3045746"/>
            <a:ext cx="664650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Derin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solunum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öksürme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egzersizlerinin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uygulanması</a:t>
            </a:r>
            <a:endParaRPr lang="en-US" sz="24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585"/>
          <a:stretch/>
        </p:blipFill>
        <p:spPr>
          <a:xfrm>
            <a:off x="2097741" y="3960403"/>
            <a:ext cx="3705480" cy="1898045"/>
          </a:xfrm>
          <a:prstGeom prst="rect">
            <a:avLst/>
          </a:prstGeom>
          <a:ln>
            <a:solidFill>
              <a:srgbClr val="FB720E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61" y="3584011"/>
            <a:ext cx="2694522" cy="2274438"/>
          </a:xfrm>
          <a:prstGeom prst="rect">
            <a:avLst/>
          </a:prstGeom>
          <a:ln>
            <a:solidFill>
              <a:srgbClr val="FB720E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6457578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Klipfel</a:t>
            </a:r>
            <a:r>
              <a:rPr lang="en-US" sz="1200" dirty="0" smtClean="0">
                <a:solidFill>
                  <a:srgbClr val="1A1E55"/>
                </a:solidFill>
              </a:rPr>
              <a:t> J, Jacobson TM, Havel M (2010) Radical Nephrectomy with Inferior Vena Cava (IVC) </a:t>
            </a:r>
            <a:r>
              <a:rPr lang="en-US" sz="1200" dirty="0" err="1" smtClean="0">
                <a:solidFill>
                  <a:srgbClr val="1A1E55"/>
                </a:solidFill>
              </a:rPr>
              <a:t>Thrombectomy</a:t>
            </a:r>
            <a:r>
              <a:rPr lang="en-US" sz="1200" dirty="0" smtClean="0">
                <a:solidFill>
                  <a:srgbClr val="1A1E55"/>
                </a:solidFill>
              </a:rPr>
              <a:t>: Implications for Post-Operative Nursing Care.</a:t>
            </a:r>
            <a:endParaRPr lang="en-US" sz="1200" dirty="0"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580995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tr-TR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Sıvı Dengesi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36" y="985159"/>
            <a:ext cx="8363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tr-TR" sz="26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Renal</a:t>
            </a:r>
            <a:r>
              <a:rPr lang="tr-TR" sz="26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ve kardiyak fonksiyonların sürdürülmesinde sıvı dengesinin izlemi önemlidir </a:t>
            </a:r>
            <a:endParaRPr lang="en-US" sz="26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73" y="1998734"/>
            <a:ext cx="70499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Günlük Aldığı – Çıkardığı sıvı izlemi</a:t>
            </a:r>
          </a:p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Günlük kilo izlemi</a:t>
            </a:r>
          </a:p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 basıncı</a:t>
            </a:r>
          </a:p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Nabız dolgunluğu</a:t>
            </a:r>
          </a:p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Serum </a:t>
            </a:r>
            <a:r>
              <a:rPr lang="tr-TR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kreatinin</a:t>
            </a: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ve kan üre seviyesi</a:t>
            </a:r>
            <a:endParaRPr lang="en-US" sz="24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41" y="6293716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Klipfel</a:t>
            </a:r>
            <a:r>
              <a:rPr lang="en-US" sz="1200" dirty="0" smtClean="0">
                <a:solidFill>
                  <a:srgbClr val="1A1E55"/>
                </a:solidFill>
              </a:rPr>
              <a:t> J, Jacobson TM, Havel M (2010) Radical Nephrectomy with Inferior Vena Cava (IVC) </a:t>
            </a:r>
            <a:r>
              <a:rPr lang="en-US" sz="1200" dirty="0" err="1" smtClean="0">
                <a:solidFill>
                  <a:srgbClr val="1A1E55"/>
                </a:solidFill>
              </a:rPr>
              <a:t>Thrombectomy</a:t>
            </a:r>
            <a:r>
              <a:rPr lang="en-US" sz="1200" dirty="0" smtClean="0">
                <a:solidFill>
                  <a:srgbClr val="1A1E55"/>
                </a:solidFill>
              </a:rPr>
              <a:t>: Implications for Post-Operative Nursing Care.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553635" y="2050198"/>
            <a:ext cx="672353" cy="2051154"/>
          </a:xfrm>
          <a:prstGeom prst="rightBrace">
            <a:avLst/>
          </a:prstGeom>
          <a:ln w="57150">
            <a:solidFill>
              <a:srgbClr val="FB72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6177931" y="2557348"/>
            <a:ext cx="2614673" cy="109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0000"/>
              </a:lnSpc>
              <a:buClr>
                <a:srgbClr val="FB720E"/>
              </a:buClr>
            </a:pPr>
            <a:r>
              <a:rPr lang="tr-TR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renal</a:t>
            </a:r>
            <a:r>
              <a:rPr lang="tr-TR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durumun değerlendirilmesinde önemli kriterlerdir.</a:t>
            </a:r>
            <a:endParaRPr lang="en-US" sz="20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14" y="4334713"/>
            <a:ext cx="8363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tr-TR" sz="26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Ür</a:t>
            </a:r>
            <a:r>
              <a:rPr lang="tr-TR" sz="26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iner</a:t>
            </a:r>
            <a:r>
              <a:rPr lang="tr-TR" sz="26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tr-TR" sz="26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kateter</a:t>
            </a:r>
            <a:r>
              <a:rPr lang="tr-TR" sz="26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post op ilk 1-2 gün idrar atımının yakından izlenmesine olanak verir.</a:t>
            </a:r>
            <a:endParaRPr lang="en-US" sz="26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14" y="5314214"/>
            <a:ext cx="8632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tr-TR" sz="26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Erken post-op dönemde ilk 8 saat, idrar çıkışı saatlik izlenir.</a:t>
            </a:r>
            <a:endParaRPr lang="en-US" sz="26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514" y="857413"/>
            <a:ext cx="971550" cy="97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Dren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Obstruksiyonu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00" y="1000290"/>
            <a:ext cx="8493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Drenin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işlerliği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kontrol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edilmeli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519" y="1539158"/>
            <a:ext cx="8493433" cy="51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3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Pıhtı</a:t>
            </a:r>
            <a:r>
              <a:rPr lang="en-US" sz="23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vb. </a:t>
            </a:r>
            <a:r>
              <a:rPr lang="en-US" sz="23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nedenlerle</a:t>
            </a:r>
            <a:r>
              <a:rPr lang="en-US" sz="23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3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drenajda</a:t>
            </a:r>
            <a:r>
              <a:rPr lang="en-US" sz="23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3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obstruksiyon</a:t>
            </a:r>
            <a:r>
              <a:rPr lang="en-US" sz="23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3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oluşturuğunda</a:t>
            </a:r>
            <a:r>
              <a:rPr lang="en-US" sz="23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;</a:t>
            </a:r>
            <a:endParaRPr lang="en-US" sz="23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8309" y="2093156"/>
            <a:ext cx="7997643" cy="177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</a:t>
            </a:r>
            <a:endParaRPr lang="en-US" sz="23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Böbrekte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doku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hasarı</a:t>
            </a:r>
            <a:endParaRPr lang="en-US" sz="23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Şiddetli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(renal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kolik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ağrısına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benzer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Süturlarda</a:t>
            </a:r>
            <a:r>
              <a:rPr lang="en-US" sz="23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gerginlik</a:t>
            </a:r>
            <a:endParaRPr lang="en-US" sz="23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700" y="3865068"/>
            <a:ext cx="849343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Periton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yerleştirilen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kateterlerde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drenaj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peritoneal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sıvı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nedeniyle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tamamen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kesilmeyebilir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 100 cc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altında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çekilebilir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140" y="4942143"/>
            <a:ext cx="849343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Lenf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nodu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diseksiyonu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da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yapılan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radikal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nefrektomilerde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ilk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hafta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yüksek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miktarda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lenf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nodu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drenajı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41" y="6182755"/>
            <a:ext cx="9066559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Wilkins. </a:t>
            </a:r>
          </a:p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483" r="20090" b="9569"/>
          <a:stretch/>
        </p:blipFill>
        <p:spPr>
          <a:xfrm>
            <a:off x="7853081" y="1002439"/>
            <a:ext cx="1290919" cy="183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Enfeksiyon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00" y="1874233"/>
            <a:ext cx="8493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varlığında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kültür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sonucuna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göre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antibiyotik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090" y="2263202"/>
            <a:ext cx="799764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antibiyotiklerin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böbrekler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üzerindeki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toksik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etkisi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!?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300" y="1092779"/>
            <a:ext cx="849343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Profilaktik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amaçlı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antibiyotik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kullanımı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u="sng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önerilmemektedir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842" y="3167583"/>
            <a:ext cx="8493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İnsizyon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vital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bulgulardaki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değişimler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belirti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bulguları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açısından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değerlendirilmeli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41" y="6182755"/>
            <a:ext cx="9066559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Wilkins. </a:t>
            </a:r>
          </a:p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4294" y="4364066"/>
            <a:ext cx="6720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Yara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pansumanı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gereken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sıklıkta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aseptik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tekniğe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uygun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olarak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değiştirilmeli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182" y="5381809"/>
            <a:ext cx="872879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Üriner</a:t>
            </a:r>
            <a:r>
              <a:rPr lang="en-US" sz="2400" dirty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kateter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&gt;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riski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(post-op 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1</a:t>
            </a:r>
            <a:r>
              <a:rPr lang="tr-TR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en geç 2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r>
              <a:rPr lang="tr-TR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günde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çıkarılmalı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)</a:t>
            </a:r>
            <a:endParaRPr lang="en-US" sz="2000" i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147" b="15501"/>
          <a:stretch/>
        </p:blipFill>
        <p:spPr>
          <a:xfrm>
            <a:off x="560294" y="4228236"/>
            <a:ext cx="1524000" cy="1102659"/>
          </a:xfrm>
          <a:prstGeom prst="rect">
            <a:avLst/>
          </a:prstGeom>
          <a:ln>
            <a:solidFill>
              <a:srgbClr val="FB720E"/>
            </a:solidFill>
          </a:ln>
        </p:spPr>
      </p:pic>
    </p:spTree>
    <p:extLst>
      <p:ext uri="{BB962C8B-B14F-4D97-AF65-F5344CB8AC3E}">
        <p14:creationId xmlns:p14="http://schemas.microsoft.com/office/powerpoint/2010/main" val="4267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6508"/>
            <a:ext cx="3334871" cy="285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Kanama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9753" y="1664206"/>
            <a:ext cx="579348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vital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bulgular</a:t>
            </a:r>
            <a:endParaRPr lang="en-US" sz="24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arteriyel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santral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venöz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basınç</a:t>
            </a:r>
            <a:endParaRPr lang="en-US" sz="24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cilt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rengi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sıcaklığı</a:t>
            </a:r>
            <a:endParaRPr lang="en-US" sz="24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idrar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miktarı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niteliği</a:t>
            </a:r>
            <a:endParaRPr lang="en-US" sz="24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drene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gelen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sıvı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miktarı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niteliği</a:t>
            </a:r>
            <a:endParaRPr lang="en-US" sz="2400" i="1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laboratuar</a:t>
            </a:r>
            <a:r>
              <a:rPr lang="en-US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parametreleri</a:t>
            </a:r>
            <a:endParaRPr lang="en-US" sz="2800" i="1" dirty="0" smtClean="0">
              <a:ln>
                <a:solidFill>
                  <a:srgbClr val="1A1E55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300" y="1092779"/>
            <a:ext cx="8493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Kanamanın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kontrolünde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...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0457" y="4842093"/>
            <a:ext cx="631956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İnsizyon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pansuman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alanı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kanama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bulguları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yönünden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izlenmeli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41" y="6293716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</a:t>
            </a:r>
            <a:r>
              <a:rPr lang="en-US" sz="1200" dirty="0" smtClean="0">
                <a:solidFill>
                  <a:srgbClr val="1A1E55"/>
                </a:solidFill>
              </a:rPr>
              <a:t>.</a:t>
            </a:r>
            <a:endParaRPr lang="en-US" sz="1200" dirty="0">
              <a:solidFill>
                <a:srgbClr val="1A1E5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954" y="1117853"/>
            <a:ext cx="1163958" cy="1163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00" y="4708547"/>
            <a:ext cx="1775157" cy="1319689"/>
          </a:xfrm>
          <a:prstGeom prst="rect">
            <a:avLst/>
          </a:prstGeom>
          <a:ln>
            <a:solidFill>
              <a:srgbClr val="FB720E"/>
            </a:solidFill>
          </a:ln>
        </p:spPr>
      </p:pic>
    </p:spTree>
    <p:extLst>
      <p:ext uri="{BB962C8B-B14F-4D97-AF65-F5344CB8AC3E}">
        <p14:creationId xmlns:p14="http://schemas.microsoft.com/office/powerpoint/2010/main" val="1090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92" y="4100830"/>
            <a:ext cx="3201300" cy="2439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5939"/>
          <a:stretch/>
        </p:blipFill>
        <p:spPr>
          <a:xfrm>
            <a:off x="7038003" y="970603"/>
            <a:ext cx="1789632" cy="2237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GİS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Fonksiyonları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010" y="1092779"/>
            <a:ext cx="7134791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GİS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manuplasyonuna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opioidlere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anestetiklere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bağlı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olarak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GİS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hareketlerinde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3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azalma</a:t>
            </a:r>
            <a:r>
              <a:rPr lang="en-US" sz="23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(3-4 </a:t>
            </a:r>
            <a:r>
              <a:rPr lang="en-US" sz="2000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günde</a:t>
            </a:r>
            <a:r>
              <a:rPr lang="en-US" sz="2000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normalde</a:t>
            </a:r>
            <a:r>
              <a:rPr lang="en-US" sz="2000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dönüş</a:t>
            </a:r>
            <a:r>
              <a:rPr lang="en-US" sz="2000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beklenir</a:t>
            </a:r>
            <a:r>
              <a:rPr lang="en-US" sz="2000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)</a:t>
            </a:r>
            <a:endParaRPr lang="en-US" sz="24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602" y="2633037"/>
            <a:ext cx="8493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Wingdings" charset="2"/>
              <a:buChar char="v"/>
            </a:pP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erken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mobilizasyon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</a:t>
            </a:r>
            <a:endParaRPr lang="en-US" sz="2000" i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41" y="6293716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Klipfel</a:t>
            </a:r>
            <a:r>
              <a:rPr lang="en-US" sz="1200" dirty="0" smtClean="0">
                <a:solidFill>
                  <a:srgbClr val="1A1E55"/>
                </a:solidFill>
              </a:rPr>
              <a:t> J, Jacobson TM, Havel M (2010) Radical Nephrectomy with Inferior Vena Cava (IVC) </a:t>
            </a:r>
            <a:r>
              <a:rPr lang="en-US" sz="1200" dirty="0" err="1" smtClean="0">
                <a:solidFill>
                  <a:srgbClr val="1A1E55"/>
                </a:solidFill>
              </a:rPr>
              <a:t>Thrombectomy</a:t>
            </a:r>
            <a:r>
              <a:rPr lang="en-US" sz="1200" dirty="0" smtClean="0">
                <a:solidFill>
                  <a:srgbClr val="1A1E55"/>
                </a:solidFill>
              </a:rPr>
              <a:t>: Implications for Post-Operative Nursing Care.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109" y="5087872"/>
            <a:ext cx="8493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Wingdings" charset="2"/>
              <a:buChar char="v"/>
            </a:pP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sakız</a:t>
            </a:r>
            <a:r>
              <a:rPr lang="en-US" sz="2000" b="1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çiğnemeye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teşvik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edilmesi</a:t>
            </a:r>
            <a:endParaRPr lang="en-US" sz="2000" i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792" y="3112271"/>
            <a:ext cx="88587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Wingdings" charset="2"/>
              <a:buChar char="v"/>
            </a:pP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Bağırsakların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dekompresyonu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gastrik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drenajı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sağlamak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NGS</a:t>
            </a:r>
            <a:endParaRPr lang="en-US" sz="20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094" y="3615644"/>
            <a:ext cx="8858700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Wingdings" charset="2"/>
              <a:buChar char="v"/>
            </a:pP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Bağırsak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sesleri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gelene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hasta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gaz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çıkartana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kadar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oral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alım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yok</a:t>
            </a:r>
            <a:endParaRPr lang="en-US" sz="20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754" y="4125955"/>
            <a:ext cx="88587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Wingdings" charset="2"/>
              <a:buChar char="v"/>
            </a:pP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Oral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alım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başladığında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tolere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etme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düzeyine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göre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artış</a:t>
            </a:r>
            <a:endParaRPr lang="en-US" sz="2000" i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94" y="4598909"/>
            <a:ext cx="8858700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B720E"/>
              </a:buClr>
              <a:buFont typeface="Wingdings" charset="2"/>
              <a:buChar char="v"/>
            </a:pP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Yetersiz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oral </a:t>
            </a:r>
            <a:r>
              <a:rPr lang="en-US" sz="20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alım</a:t>
            </a:r>
            <a:r>
              <a:rPr lang="en-US" sz="20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&gt; </a:t>
            </a:r>
            <a:r>
              <a:rPr lang="en-US" sz="20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IV </a:t>
            </a:r>
            <a:r>
              <a:rPr lang="en-US" sz="2000" b="1" i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Replasman</a:t>
            </a:r>
            <a:endParaRPr lang="en-US" sz="20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196" y="2226243"/>
            <a:ext cx="3926540" cy="231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Böbrek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Tümörü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Böbrek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Travmaları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öbrek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Hastalıkları</a:t>
            </a:r>
            <a:endParaRPr lang="en-US" sz="28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Transplantasyon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2" y="6467297"/>
            <a:ext cx="3980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7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smtClean="0">
                <a:solidFill>
                  <a:srgbClr val="1A1E55"/>
                </a:solidFill>
              </a:rPr>
              <a:t>National Kidney Foundation (2015)</a:t>
            </a:r>
            <a:endParaRPr lang="en-US" sz="1200" dirty="0">
              <a:solidFill>
                <a:srgbClr val="1A1E5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35" y="1017987"/>
            <a:ext cx="1926000" cy="2352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19" y="4799670"/>
            <a:ext cx="3503134" cy="174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07"/>
          <a:stretch/>
        </p:blipFill>
        <p:spPr>
          <a:xfrm>
            <a:off x="457199" y="2161444"/>
            <a:ext cx="1803647" cy="25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5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Yara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Bakımı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00" y="2349906"/>
            <a:ext cx="84934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İnsizyon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yerinin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ise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uzun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süre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pansuman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ile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kapatılmasının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yara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iyileşmesi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da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enfeksiyonun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önlenmesi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açısından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artısı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olduğuna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dair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bilimsel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kanıt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yoktur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5693" y="1181723"/>
            <a:ext cx="6924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Laparoskopik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cerrahi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sonrası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trokar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yerlerindeki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sütürler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24.-36.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saatten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sonra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açık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bırakılabilir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41" y="6429335"/>
            <a:ext cx="9066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292" y="3706280"/>
            <a:ext cx="84934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Trokar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sütürleri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post-op 7.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günde</a:t>
            </a:r>
            <a:r>
              <a:rPr lang="en-US" sz="24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alınabilir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İnsizyon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süturları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iyileşmeyi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etkileyen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faktörlerle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de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ilişkili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olarak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yarası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değerlendirilerek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uygun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sürede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alınır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292" y="5014074"/>
            <a:ext cx="84934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3.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günde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sonra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trokar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sütürleri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açık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şekilde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banyo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yapılabilir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İnsizyon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yeri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konforunu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sağlamak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tegaderm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pansuman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kullanılabilir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.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5" y="964749"/>
            <a:ext cx="1219200" cy="1209675"/>
          </a:xfrm>
          <a:prstGeom prst="rect">
            <a:avLst/>
          </a:prstGeom>
          <a:ln>
            <a:solidFill>
              <a:srgbClr val="FB720E"/>
            </a:solidFill>
          </a:ln>
        </p:spPr>
      </p:pic>
    </p:spTree>
    <p:extLst>
      <p:ext uri="{BB962C8B-B14F-4D97-AF65-F5344CB8AC3E}">
        <p14:creationId xmlns:p14="http://schemas.microsoft.com/office/powerpoint/2010/main" val="944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3180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Taburculuk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Eğitimi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166" y="969950"/>
            <a:ext cx="836376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tr-TR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Hastaya ve ailesine sözel ve yazılı açıklama yapılmalı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41" y="6031754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Klipfel</a:t>
            </a:r>
            <a:r>
              <a:rPr lang="en-US" sz="1200" dirty="0" smtClean="0">
                <a:solidFill>
                  <a:srgbClr val="1A1E55"/>
                </a:solidFill>
              </a:rPr>
              <a:t> J, Jacobson TM, Havel M (2010) Radical Nephrectomy with Inferior Vena Cava (IVC) </a:t>
            </a:r>
            <a:r>
              <a:rPr lang="en-US" sz="1200" dirty="0" err="1" smtClean="0">
                <a:solidFill>
                  <a:srgbClr val="1A1E55"/>
                </a:solidFill>
              </a:rPr>
              <a:t>Thrombectomy</a:t>
            </a:r>
            <a:r>
              <a:rPr lang="en-US" sz="1200" dirty="0" smtClean="0">
                <a:solidFill>
                  <a:srgbClr val="1A1E55"/>
                </a:solidFill>
              </a:rPr>
              <a:t>: Implications for Post-Operative Nursing Care</a:t>
            </a:r>
            <a:r>
              <a:rPr lang="en-US" sz="1200" dirty="0" smtClean="0">
                <a:solidFill>
                  <a:srgbClr val="1A1E55"/>
                </a:solidFill>
              </a:rPr>
              <a:t>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40" y="6389850"/>
            <a:ext cx="906655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>
                <a:solidFill>
                  <a:srgbClr val="1A1E55"/>
                </a:solidFill>
              </a:rPr>
              <a:t>Degler</a:t>
            </a:r>
            <a:r>
              <a:rPr lang="en-US" sz="1200" dirty="0">
                <a:solidFill>
                  <a:srgbClr val="1A1E55"/>
                </a:solidFill>
              </a:rPr>
              <a:t> MA (2003) Management of Patients with Upper or Lower Urinary Tract Dysfunction. Brunner 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Nursing. 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</a:t>
            </a:r>
            <a:r>
              <a:rPr lang="en-US" sz="1200" dirty="0" smtClean="0">
                <a:solidFill>
                  <a:srgbClr val="1A1E55"/>
                </a:solidFill>
              </a:rPr>
              <a:t>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002" y="1512534"/>
            <a:ext cx="7794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Cerraha hangi durumda haber verilmeli </a:t>
            </a:r>
            <a:r>
              <a:rPr lang="tr-TR" sz="2000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(ateş, solunum güçlüğü, yarada akıntı, idrarda kan, ağrı)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Aktivite kısıtlamaları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İlaç uygulamaları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Enfeksiyon belirti ve bulgularının bildirilmesi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Kontrol randevuları</a:t>
            </a:r>
            <a:endParaRPr lang="en-US" sz="2400" i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43" y="3852275"/>
            <a:ext cx="836376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tr-TR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Eğer hasta </a:t>
            </a:r>
            <a:r>
              <a:rPr lang="tr-TR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Warfarin</a:t>
            </a:r>
            <a:r>
              <a:rPr lang="tr-TR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tedavisi ile taburcu oluyorsa;</a:t>
            </a:r>
            <a:endParaRPr lang="en-US" sz="28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6002" y="4354518"/>
            <a:ext cx="836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INR takibinin sıklığı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Diyetinin düzenlenmesi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Aktivite önlemleri</a:t>
            </a:r>
          </a:p>
          <a:p>
            <a:pPr marL="457200" indent="-457200">
              <a:buClr>
                <a:srgbClr val="FB720E"/>
              </a:buClr>
              <a:buFont typeface="Arial" panose="020B0604020202020204" pitchFamily="34" charset="0"/>
              <a:buChar char="•"/>
            </a:pPr>
            <a:r>
              <a:rPr lang="tr-TR" sz="24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İlaç etkileşimleri</a:t>
            </a:r>
            <a:endParaRPr lang="en-US" sz="2400" i="1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15" t="2383" r="1419" b="17529"/>
          <a:stretch/>
        </p:blipFill>
        <p:spPr>
          <a:xfrm>
            <a:off x="-144700" y="0"/>
            <a:ext cx="9449470" cy="6858000"/>
          </a:xfrm>
          <a:prstGeom prst="rect">
            <a:avLst/>
          </a:prstGeom>
          <a:ln w="38100" cmpd="sng">
            <a:solidFill>
              <a:srgbClr val="FB720E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2541" y="6073170"/>
            <a:ext cx="447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i="1" dirty="0" err="1" smtClean="0">
                <a:ln>
                  <a:solidFill>
                    <a:srgbClr val="1A168A"/>
                  </a:solidFill>
                </a:ln>
                <a:solidFill>
                  <a:srgbClr val="FB720E"/>
                </a:solidFill>
              </a:rPr>
              <a:t>Teşekkürler</a:t>
            </a:r>
            <a:endParaRPr lang="en-US" sz="5400" b="1" i="1" dirty="0" smtClean="0">
              <a:ln>
                <a:solidFill>
                  <a:srgbClr val="1A168A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3823" y="245747"/>
            <a:ext cx="447042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tr-TR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meltemyildirim9@gmail.com</a:t>
            </a:r>
            <a:endParaRPr lang="en-US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2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" t="7953" r="1419" b="34470"/>
          <a:stretch/>
        </p:blipFill>
        <p:spPr>
          <a:xfrm>
            <a:off x="-67235" y="2933385"/>
            <a:ext cx="9326606" cy="2850777"/>
          </a:xfrm>
          <a:prstGeom prst="rect">
            <a:avLst/>
          </a:prstGeom>
          <a:ln w="38100" cmpd="sng">
            <a:solidFill>
              <a:srgbClr val="FB720E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389963" y="388028"/>
            <a:ext cx="5771194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nefrektomi</a:t>
            </a:r>
            <a:endParaRPr lang="en-US" sz="72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47" y="915123"/>
            <a:ext cx="5962896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hast</a:t>
            </a:r>
            <a:r>
              <a:rPr lang="tr-TR" sz="115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</a:t>
            </a:r>
            <a:endParaRPr lang="en-US" sz="115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8233" y="509554"/>
            <a:ext cx="5771194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1500" b="1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öncesi</a:t>
            </a:r>
            <a:endParaRPr lang="en-US" sz="115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9592" y="1540914"/>
            <a:ext cx="5962896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15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bakımı</a:t>
            </a:r>
            <a:endParaRPr lang="en-US" sz="115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25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Öncesi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7" y="6351935"/>
            <a:ext cx="8948780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Degler</a:t>
            </a:r>
            <a:r>
              <a:rPr lang="en-US" sz="1200" dirty="0" smtClean="0">
                <a:solidFill>
                  <a:srgbClr val="1A1E55"/>
                </a:solidFill>
              </a:rPr>
              <a:t> MA (2003) Management of Patients with Upper or Lower Urinary Tract Dysfunction. Brunner </a:t>
            </a:r>
            <a:r>
              <a:rPr lang="en-US" sz="1200" dirty="0">
                <a:solidFill>
                  <a:srgbClr val="1A1E55"/>
                </a:solidFill>
              </a:rPr>
              <a:t>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</a:t>
            </a:r>
            <a:r>
              <a:rPr lang="en-US" sz="1200" dirty="0" smtClean="0">
                <a:solidFill>
                  <a:srgbClr val="1A1E55"/>
                </a:solidFill>
              </a:rPr>
              <a:t>Nursing. </a:t>
            </a:r>
            <a:r>
              <a:rPr lang="en-US" sz="1200" dirty="0">
                <a:solidFill>
                  <a:srgbClr val="1A1E55"/>
                </a:solidFill>
              </a:rPr>
              <a:t>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7" y="1016420"/>
            <a:ext cx="836376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Nefrektomi’nin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hasta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anlamı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: 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Organ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kaybı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377" y="4923115"/>
            <a:ext cx="836376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Sadece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hasta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değil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aile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de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bilgilendirilmeli</a:t>
            </a:r>
            <a:endParaRPr lang="en-US" sz="2800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377" y="1632362"/>
            <a:ext cx="836376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Ömür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boyu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diyaliz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bağlı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kalacağı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korkusu</a:t>
            </a:r>
            <a:endParaRPr lang="en-US" sz="2800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27" y="5553440"/>
            <a:ext cx="836376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Endişeleri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paylaşma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konusunda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cesaretlendirilmeli</a:t>
            </a:r>
            <a:endParaRPr lang="en-US" sz="2800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2429921"/>
            <a:ext cx="4548745" cy="2180905"/>
          </a:xfrm>
          <a:prstGeom prst="rect">
            <a:avLst/>
          </a:prstGeom>
          <a:ln w="12700">
            <a:solidFill>
              <a:srgbClr val="FB720E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6000" contrast="22000"/>
          </a:blip>
          <a:stretch>
            <a:fillRect/>
          </a:stretch>
        </p:blipFill>
        <p:spPr>
          <a:xfrm>
            <a:off x="5273893" y="2437769"/>
            <a:ext cx="3166122" cy="2173058"/>
          </a:xfrm>
          <a:prstGeom prst="rect">
            <a:avLst/>
          </a:prstGeom>
          <a:ln w="12700">
            <a:solidFill>
              <a:srgbClr val="FB720E"/>
            </a:solidFill>
          </a:ln>
        </p:spPr>
      </p:pic>
    </p:spTree>
    <p:extLst>
      <p:ext uri="{BB962C8B-B14F-4D97-AF65-F5344CB8AC3E}">
        <p14:creationId xmlns:p14="http://schemas.microsoft.com/office/powerpoint/2010/main" val="5095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Öncesi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7" y="6351935"/>
            <a:ext cx="8948780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Degler</a:t>
            </a:r>
            <a:r>
              <a:rPr lang="en-US" sz="1200" dirty="0" smtClean="0">
                <a:solidFill>
                  <a:srgbClr val="1A1E55"/>
                </a:solidFill>
              </a:rPr>
              <a:t> MA (2003) Management of Patients with Upper or Lower Urinary Tract Dysfunction. Brunner </a:t>
            </a:r>
            <a:r>
              <a:rPr lang="en-US" sz="1200" dirty="0">
                <a:solidFill>
                  <a:srgbClr val="1A1E55"/>
                </a:solidFill>
              </a:rPr>
              <a:t>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</a:t>
            </a:r>
            <a:r>
              <a:rPr lang="en-US" sz="1200" dirty="0" smtClean="0">
                <a:solidFill>
                  <a:srgbClr val="1A1E55"/>
                </a:solidFill>
              </a:rPr>
              <a:t>Nursing. </a:t>
            </a:r>
            <a:r>
              <a:rPr lang="en-US" sz="1200" dirty="0">
                <a:solidFill>
                  <a:srgbClr val="1A1E55"/>
                </a:solidFill>
              </a:rPr>
              <a:t>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7" y="1016420"/>
            <a:ext cx="836376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Post-op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dönem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beklentileri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açıklığa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kavuşturmak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944" y="1608131"/>
            <a:ext cx="8220554" cy="96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Uyandığımda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ne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olacak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?</a:t>
            </a:r>
          </a:p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Erken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dönemde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nelerle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karşılaşacağım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?</a:t>
            </a:r>
            <a:endParaRPr lang="en-US" sz="26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412"/>
          <a:stretch/>
        </p:blipFill>
        <p:spPr>
          <a:xfrm>
            <a:off x="806823" y="2737426"/>
            <a:ext cx="2577633" cy="3440088"/>
          </a:xfrm>
          <a:prstGeom prst="rect">
            <a:avLst/>
          </a:prstGeom>
          <a:ln>
            <a:solidFill>
              <a:srgbClr val="FB720E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106" y="2737426"/>
            <a:ext cx="2293392" cy="3440088"/>
          </a:xfrm>
          <a:prstGeom prst="rect">
            <a:avLst/>
          </a:prstGeom>
          <a:ln>
            <a:solidFill>
              <a:srgbClr val="FB720E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262"/>
          <a:stretch/>
        </p:blipFill>
        <p:spPr>
          <a:xfrm>
            <a:off x="3711722" y="2748458"/>
            <a:ext cx="2515892" cy="1603377"/>
          </a:xfrm>
          <a:prstGeom prst="rect">
            <a:avLst/>
          </a:prstGeom>
          <a:ln>
            <a:solidFill>
              <a:srgbClr val="FB720E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019" b="10771"/>
          <a:stretch/>
        </p:blipFill>
        <p:spPr>
          <a:xfrm>
            <a:off x="3711722" y="4492950"/>
            <a:ext cx="2515892" cy="1684564"/>
          </a:xfrm>
          <a:prstGeom prst="rect">
            <a:avLst/>
          </a:prstGeom>
          <a:ln>
            <a:solidFill>
              <a:srgbClr val="FB720E"/>
            </a:solidFill>
          </a:ln>
        </p:spPr>
      </p:pic>
    </p:spTree>
    <p:extLst>
      <p:ext uri="{BB962C8B-B14F-4D97-AF65-F5344CB8AC3E}">
        <p14:creationId xmlns:p14="http://schemas.microsoft.com/office/powerpoint/2010/main" val="4196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04" r="9393"/>
          <a:stretch/>
        </p:blipFill>
        <p:spPr>
          <a:xfrm>
            <a:off x="5244739" y="2332068"/>
            <a:ext cx="2070462" cy="340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Öncesi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7" y="6351935"/>
            <a:ext cx="8948780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Degler</a:t>
            </a:r>
            <a:r>
              <a:rPr lang="en-US" sz="1200" dirty="0" smtClean="0">
                <a:solidFill>
                  <a:srgbClr val="1A1E55"/>
                </a:solidFill>
              </a:rPr>
              <a:t> MA (2003) Management of Patients with Upper or Lower Urinary Tract Dysfunction. Brunner </a:t>
            </a:r>
            <a:r>
              <a:rPr lang="en-US" sz="1200" dirty="0">
                <a:solidFill>
                  <a:srgbClr val="1A1E55"/>
                </a:solidFill>
              </a:rPr>
              <a:t>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</a:t>
            </a:r>
            <a:r>
              <a:rPr lang="en-US" sz="1200" dirty="0" smtClean="0">
                <a:solidFill>
                  <a:srgbClr val="1A1E55"/>
                </a:solidFill>
              </a:rPr>
              <a:t>Nursing. </a:t>
            </a:r>
            <a:r>
              <a:rPr lang="en-US" sz="1200" dirty="0">
                <a:solidFill>
                  <a:srgbClr val="1A1E55"/>
                </a:solidFill>
              </a:rPr>
              <a:t>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7" y="1016420"/>
            <a:ext cx="884219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Özellikle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Donör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Cerrahisinde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: 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Optimal Renal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Fonksiyon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46" y="1772941"/>
            <a:ext cx="895685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Pre-op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Böbrek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Enfeksiyonu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&gt;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bakteriyemiyi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önlemek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264" y="2345398"/>
            <a:ext cx="8220554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Geniş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spektrumlu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antibiyotikler</a:t>
            </a:r>
            <a:endParaRPr lang="en-US" sz="26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428110" y="3182721"/>
            <a:ext cx="4561552" cy="1910993"/>
          </a:xfrm>
          <a:prstGeom prst="star12">
            <a:avLst/>
          </a:prstGeom>
          <a:solidFill>
            <a:srgbClr val="F3A000"/>
          </a:solidFill>
          <a:ln w="38100" cmpd="sng">
            <a:solidFill>
              <a:srgbClr val="1A16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1A1E55"/>
                </a:solidFill>
              </a:rPr>
              <a:t>Antibiyotiklerin</a:t>
            </a:r>
            <a:r>
              <a:rPr lang="en-US" b="1" dirty="0" smtClean="0">
                <a:solidFill>
                  <a:srgbClr val="1A1E55"/>
                </a:solidFill>
              </a:rPr>
              <a:t> </a:t>
            </a:r>
            <a:r>
              <a:rPr lang="en-US" b="1" dirty="0" err="1" smtClean="0">
                <a:solidFill>
                  <a:srgbClr val="1A1E55"/>
                </a:solidFill>
              </a:rPr>
              <a:t>böbrekler</a:t>
            </a:r>
            <a:r>
              <a:rPr lang="en-US" b="1" dirty="0" smtClean="0">
                <a:solidFill>
                  <a:srgbClr val="1A1E55"/>
                </a:solidFill>
              </a:rPr>
              <a:t> </a:t>
            </a:r>
            <a:r>
              <a:rPr lang="en-US" b="1" dirty="0" err="1" smtClean="0">
                <a:solidFill>
                  <a:srgbClr val="1A1E55"/>
                </a:solidFill>
              </a:rPr>
              <a:t>üzerindeki</a:t>
            </a:r>
            <a:r>
              <a:rPr lang="en-US" b="1" dirty="0" smtClean="0">
                <a:solidFill>
                  <a:srgbClr val="1A1E55"/>
                </a:solidFill>
              </a:rPr>
              <a:t> </a:t>
            </a:r>
            <a:r>
              <a:rPr lang="en-US" b="1" dirty="0" err="1" smtClean="0">
                <a:solidFill>
                  <a:srgbClr val="1A1E55"/>
                </a:solidFill>
              </a:rPr>
              <a:t>toksik</a:t>
            </a:r>
            <a:r>
              <a:rPr lang="en-US" b="1" dirty="0" smtClean="0">
                <a:solidFill>
                  <a:srgbClr val="1A1E55"/>
                </a:solidFill>
              </a:rPr>
              <a:t> </a:t>
            </a:r>
            <a:r>
              <a:rPr lang="en-US" b="1" dirty="0" err="1" smtClean="0">
                <a:solidFill>
                  <a:srgbClr val="1A1E55"/>
                </a:solidFill>
              </a:rPr>
              <a:t>etkisi</a:t>
            </a:r>
            <a:r>
              <a:rPr lang="en-US" b="1" dirty="0" smtClean="0">
                <a:solidFill>
                  <a:srgbClr val="1A1E55"/>
                </a:solidFill>
              </a:rPr>
              <a:t> </a:t>
            </a:r>
            <a:r>
              <a:rPr lang="en-US" b="1" dirty="0" err="1" smtClean="0">
                <a:solidFill>
                  <a:srgbClr val="1A1E55"/>
                </a:solidFill>
              </a:rPr>
              <a:t>unutulmamalıdır</a:t>
            </a:r>
            <a:r>
              <a:rPr lang="en-US" b="1" dirty="0" smtClean="0">
                <a:solidFill>
                  <a:srgbClr val="1A1E55"/>
                </a:solidFill>
              </a:rPr>
              <a:t>.</a:t>
            </a:r>
            <a:endParaRPr lang="en-US" b="1" dirty="0">
              <a:solidFill>
                <a:srgbClr val="1A1E5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314" y="5533256"/>
            <a:ext cx="880445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b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Koagulasyon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Parametreleri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&gt;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Hastada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kanama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öyküsü</a:t>
            </a: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?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30" r="18875"/>
          <a:stretch/>
        </p:blipFill>
        <p:spPr>
          <a:xfrm>
            <a:off x="7483794" y="2329128"/>
            <a:ext cx="1264024" cy="17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Öncesi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7" y="6351935"/>
            <a:ext cx="8948780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Degler</a:t>
            </a:r>
            <a:r>
              <a:rPr lang="en-US" sz="1200" dirty="0" smtClean="0">
                <a:solidFill>
                  <a:srgbClr val="1A1E55"/>
                </a:solidFill>
              </a:rPr>
              <a:t> MA (2003) Management of Patients with Upper or Lower Urinary Tract Dysfunction. Brunner </a:t>
            </a:r>
            <a:r>
              <a:rPr lang="en-US" sz="1200" dirty="0">
                <a:solidFill>
                  <a:srgbClr val="1A1E55"/>
                </a:solidFill>
              </a:rPr>
              <a:t>and </a:t>
            </a:r>
            <a:r>
              <a:rPr lang="en-US" sz="1200" dirty="0" err="1">
                <a:solidFill>
                  <a:srgbClr val="1A1E55"/>
                </a:solidFill>
              </a:rPr>
              <a:t>Suddarth's</a:t>
            </a:r>
            <a:r>
              <a:rPr lang="en-US" sz="1200" dirty="0">
                <a:solidFill>
                  <a:srgbClr val="1A1E55"/>
                </a:solidFill>
              </a:rPr>
              <a:t> Textbook of Medical-Surgical </a:t>
            </a:r>
            <a:r>
              <a:rPr lang="en-US" sz="1200" dirty="0" smtClean="0">
                <a:solidFill>
                  <a:srgbClr val="1A1E55"/>
                </a:solidFill>
              </a:rPr>
              <a:t>Nursing. </a:t>
            </a:r>
            <a:r>
              <a:rPr lang="en-US" sz="1200" dirty="0">
                <a:solidFill>
                  <a:srgbClr val="1A1E55"/>
                </a:solidFill>
              </a:rPr>
              <a:t>Ed. Suzanne C. O'Connell </a:t>
            </a:r>
            <a:r>
              <a:rPr lang="en-US" sz="1200" dirty="0" err="1">
                <a:solidFill>
                  <a:srgbClr val="1A1E55"/>
                </a:solidFill>
              </a:rPr>
              <a:t>Smeltzer</a:t>
            </a:r>
            <a:r>
              <a:rPr lang="en-US" sz="1200" dirty="0">
                <a:solidFill>
                  <a:srgbClr val="1A1E55"/>
                </a:solidFill>
              </a:rPr>
              <a:t>, Brenda G. Bare, 10th Edition, Lippincott Williams &amp; Wilkins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77" y="1016420"/>
            <a:ext cx="884219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8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Post-op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Pulmoner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Komplikasyonları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Önlemek</a:t>
            </a:r>
            <a:endParaRPr lang="en-US" sz="28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44" y="1608131"/>
            <a:ext cx="8220554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10000"/>
              </a:lnSpc>
              <a:buClr>
                <a:srgbClr val="FB720E"/>
              </a:buClr>
              <a:buFont typeface="Arial"/>
              <a:buChar char="•"/>
            </a:pP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Derin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solunum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öksürme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egzersizlerinin</a:t>
            </a:r>
            <a:r>
              <a:rPr lang="en-US" sz="2600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600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öğretilmesi</a:t>
            </a:r>
            <a:endParaRPr lang="en-US" sz="2600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3" y="2368718"/>
            <a:ext cx="2578473" cy="3280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87" y="2314575"/>
            <a:ext cx="2565026" cy="333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359" y="2728097"/>
            <a:ext cx="2843208" cy="28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" t="7953" r="1419" b="34470"/>
          <a:stretch/>
        </p:blipFill>
        <p:spPr>
          <a:xfrm>
            <a:off x="-67235" y="2933385"/>
            <a:ext cx="9326606" cy="2850777"/>
          </a:xfrm>
          <a:prstGeom prst="rect">
            <a:avLst/>
          </a:prstGeom>
          <a:ln w="38100" cmpd="sng">
            <a:solidFill>
              <a:srgbClr val="FB720E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55506" y="228985"/>
            <a:ext cx="5771194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i="1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nefrektomi</a:t>
            </a:r>
            <a:endParaRPr lang="en-US" sz="72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1357" y="915123"/>
            <a:ext cx="5962896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hast</a:t>
            </a:r>
            <a:r>
              <a:rPr lang="tr-TR" sz="115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a</a:t>
            </a:r>
            <a:endParaRPr lang="en-US" sz="115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609" y="521567"/>
            <a:ext cx="5771194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1500" b="1" i="1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sonrası</a:t>
            </a:r>
            <a:endParaRPr lang="en-US" sz="115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9288" y="1540914"/>
            <a:ext cx="5962896" cy="154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1500" b="1" i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bakımı</a:t>
            </a:r>
            <a:endParaRPr lang="en-US" sz="11500" b="1" i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9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7"/>
          <a:stretch/>
        </p:blipFill>
        <p:spPr>
          <a:xfrm>
            <a:off x="6992470" y="4752231"/>
            <a:ext cx="2213481" cy="1788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40" y="949062"/>
            <a:ext cx="3845859" cy="139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56" y="189300"/>
            <a:ext cx="9267908" cy="605617"/>
          </a:xfrm>
          <a:prstGeom prst="rect">
            <a:avLst/>
          </a:prstGeom>
          <a:solidFill>
            <a:srgbClr val="1A1E55"/>
          </a:solidFill>
          <a:ln w="28575" cmpd="sng">
            <a:solidFill>
              <a:srgbClr val="FB720E"/>
            </a:solidFill>
          </a:ln>
        </p:spPr>
        <p:txBody>
          <a:bodyPr wrap="square" lIns="288000" tIns="140400" rIns="216000" bIns="936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Nefrektomi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Sonrası</a:t>
            </a:r>
            <a:r>
              <a:rPr lang="en-US" sz="32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Bakım</a:t>
            </a:r>
            <a:endParaRPr lang="en-US" sz="3200" b="1" dirty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1" y="6462626"/>
            <a:ext cx="9066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90000"/>
              </a:lnSpc>
              <a:buClr>
                <a:srgbClr val="FB720E"/>
              </a:buClr>
              <a:buFont typeface="Wingdings" charset="2"/>
              <a:buChar char="ü"/>
            </a:pPr>
            <a:r>
              <a:rPr lang="en-US" sz="1200" dirty="0" err="1" smtClean="0">
                <a:solidFill>
                  <a:srgbClr val="1A1E55"/>
                </a:solidFill>
              </a:rPr>
              <a:t>Altınel</a:t>
            </a:r>
            <a:r>
              <a:rPr lang="en-US" sz="1200" dirty="0" smtClean="0">
                <a:solidFill>
                  <a:srgbClr val="1A1E55"/>
                </a:solidFill>
              </a:rPr>
              <a:t> M, </a:t>
            </a:r>
            <a:r>
              <a:rPr lang="en-US" sz="1200" dirty="0" err="1" smtClean="0">
                <a:solidFill>
                  <a:srgbClr val="1A1E55"/>
                </a:solidFill>
              </a:rPr>
              <a:t>Akıncı</a:t>
            </a:r>
            <a:r>
              <a:rPr lang="en-US" sz="1200" dirty="0" smtClean="0">
                <a:solidFill>
                  <a:srgbClr val="1A1E55"/>
                </a:solidFill>
              </a:rPr>
              <a:t> S (2010) </a:t>
            </a:r>
            <a:r>
              <a:rPr lang="en-US" sz="1200" dirty="0" err="1" smtClean="0">
                <a:solidFill>
                  <a:srgbClr val="1A1E55"/>
                </a:solidFill>
              </a:rPr>
              <a:t>Ürolojik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Laparoskopik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Cerrahide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Postoperatif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Bakım</a:t>
            </a:r>
            <a:r>
              <a:rPr lang="en-US" sz="1200" dirty="0" smtClean="0">
                <a:solidFill>
                  <a:srgbClr val="1A1E55"/>
                </a:solidFill>
              </a:rPr>
              <a:t>. </a:t>
            </a:r>
            <a:r>
              <a:rPr lang="en-US" sz="1200" dirty="0" err="1" smtClean="0">
                <a:solidFill>
                  <a:srgbClr val="1A1E55"/>
                </a:solidFill>
              </a:rPr>
              <a:t>Türk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Üroloji</a:t>
            </a:r>
            <a:r>
              <a:rPr lang="en-US" sz="1200" dirty="0" smtClean="0">
                <a:solidFill>
                  <a:srgbClr val="1A1E55"/>
                </a:solidFill>
              </a:rPr>
              <a:t> </a:t>
            </a:r>
            <a:r>
              <a:rPr lang="en-US" sz="1200" dirty="0" err="1" smtClean="0">
                <a:solidFill>
                  <a:srgbClr val="1A1E55"/>
                </a:solidFill>
              </a:rPr>
              <a:t>Seminerleri</a:t>
            </a:r>
            <a:r>
              <a:rPr lang="en-US" sz="1200" dirty="0" smtClean="0">
                <a:solidFill>
                  <a:srgbClr val="1A1E55"/>
                </a:solidFill>
              </a:rPr>
              <a:t>, 1:147-52.</a:t>
            </a:r>
            <a:endParaRPr lang="en-US" sz="1200" dirty="0">
              <a:solidFill>
                <a:srgbClr val="1A1E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300" y="1013591"/>
            <a:ext cx="88586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B720E"/>
              </a:buClr>
            </a:pP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Hayati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Bulguların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İzlemi</a:t>
            </a:r>
            <a:endParaRPr lang="en-US" sz="2800" b="1" dirty="0" smtClean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İzlem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ıklığı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durumuna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göre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01" y="2303427"/>
            <a:ext cx="8858699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B720E"/>
              </a:buClr>
            </a:pP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Laboratuar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Değerlerinin</a:t>
            </a:r>
            <a:r>
              <a:rPr lang="en-US" sz="2800" b="1" dirty="0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FB720E"/>
                  </a:solidFill>
                </a:ln>
                <a:solidFill>
                  <a:srgbClr val="FB720E"/>
                </a:solidFill>
              </a:rPr>
              <a:t>İzlemi</a:t>
            </a:r>
            <a:endParaRPr lang="en-US" sz="2800" b="1" dirty="0" smtClean="0">
              <a:ln>
                <a:solidFill>
                  <a:srgbClr val="FB720E"/>
                </a:solidFill>
              </a:ln>
              <a:solidFill>
                <a:srgbClr val="FB720E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Ameliyatın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şekli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süresi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intraoperatif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kanama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ve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transfüzyon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miktarı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,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hastanın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böbrek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fonksiyonları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gibi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faktörlere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bağlı</a:t>
            </a:r>
            <a:endParaRPr lang="en-US" sz="24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Uzun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süren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ameliyatlarda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asit-baz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dengesi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izlemi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gerekebilir</a:t>
            </a:r>
            <a:endParaRPr lang="en-US" sz="2400" dirty="0" smtClean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  <a:p>
            <a:pPr marL="457200" indent="-457200">
              <a:lnSpc>
                <a:spcPct val="130000"/>
              </a:lnSpc>
              <a:buClr>
                <a:srgbClr val="FB720E"/>
              </a:buClr>
              <a:buFont typeface="Wingdings" charset="2"/>
              <a:buChar char="u"/>
            </a:pP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Kardiyak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risk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taşıyan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hastalar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için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MI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belirteçleri</a:t>
            </a:r>
            <a:r>
              <a:rPr lang="en-US" sz="2400" dirty="0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1A1E55"/>
                  </a:solidFill>
                </a:ln>
                <a:solidFill>
                  <a:srgbClr val="1A1E55"/>
                </a:solidFill>
              </a:rPr>
              <a:t>bakılabilir</a:t>
            </a:r>
            <a:endParaRPr lang="en-US" sz="2400" dirty="0">
              <a:ln>
                <a:solidFill>
                  <a:srgbClr val="1A1E55"/>
                </a:solidFill>
              </a:ln>
              <a:solidFill>
                <a:srgbClr val="1A1E5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121" r="18178"/>
          <a:stretch/>
        </p:blipFill>
        <p:spPr>
          <a:xfrm>
            <a:off x="5020207" y="4847641"/>
            <a:ext cx="2398074" cy="11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1311</Words>
  <Application>Microsoft Office PowerPoint</Application>
  <PresentationFormat>On-screen Show (4:3)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Meltem Yıldırım</dc:creator>
  <cp:lastModifiedBy>Meltem Yildirim</cp:lastModifiedBy>
  <cp:revision>65</cp:revision>
  <dcterms:created xsi:type="dcterms:W3CDTF">2015-03-14T15:56:46Z</dcterms:created>
  <dcterms:modified xsi:type="dcterms:W3CDTF">2015-03-16T14:15:15Z</dcterms:modified>
</cp:coreProperties>
</file>