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61" r:id="rId8"/>
    <p:sldId id="262" r:id="rId9"/>
    <p:sldId id="263" r:id="rId10"/>
    <p:sldId id="267" r:id="rId11"/>
    <p:sldId id="266" r:id="rId12"/>
    <p:sldId id="265" r:id="rId13"/>
    <p:sldId id="268" r:id="rId14"/>
    <p:sldId id="269" r:id="rId15"/>
    <p:sldId id="280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84" r:id="rId27"/>
    <p:sldId id="278" r:id="rId28"/>
    <p:sldId id="282" r:id="rId29"/>
    <p:sldId id="281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İLERİ YAŞTA RCC TEDAVİSİ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8826"/>
          </a:xfrm>
        </p:spPr>
        <p:txBody>
          <a:bodyPr>
            <a:normAutofit/>
          </a:bodyPr>
          <a:lstStyle/>
          <a:p>
            <a:r>
              <a:rPr lang="tr-TR" dirty="0" smtClean="0"/>
              <a:t>DR. SERKAN ALTINOVA</a:t>
            </a:r>
          </a:p>
          <a:p>
            <a:r>
              <a:rPr lang="tr-TR" dirty="0" smtClean="0"/>
              <a:t>Ankara Atatürk Eğitim ve Araştırma Hastanesi Üroloji Kliniği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/>
          <a:lstStyle/>
          <a:p>
            <a:r>
              <a:rPr lang="en-US" dirty="0" smtClean="0"/>
              <a:t>EAU Guidelines on Renal Cell Carcinoma</a:t>
            </a:r>
            <a:r>
              <a:rPr lang="tr-TR" dirty="0" smtClean="0"/>
              <a:t> 2014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00372"/>
            <a:ext cx="764386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n-US" dirty="0" smtClean="0"/>
              <a:t>EAU Guidelines on Renal Cell Carcinoma</a:t>
            </a:r>
            <a:r>
              <a:rPr lang="tr-TR" dirty="0" smtClean="0"/>
              <a:t> 2014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7715304" cy="39290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15369" cy="602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tr-TR" dirty="0" smtClean="0"/>
              <a:t>Neden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Nefrektomi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2357430"/>
            <a:ext cx="8043890" cy="3714776"/>
          </a:xfrm>
        </p:spPr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fonksiyonlar daha iyi</a:t>
            </a:r>
          </a:p>
          <a:p>
            <a:r>
              <a:rPr lang="tr-TR" dirty="0" smtClean="0"/>
              <a:t>KVH riski ↓</a:t>
            </a:r>
          </a:p>
          <a:p>
            <a:r>
              <a:rPr lang="tr-TR" dirty="0" smtClean="0"/>
              <a:t>Aşırı tedavinin önlenmesi (</a:t>
            </a:r>
            <a:r>
              <a:rPr lang="tr-TR" dirty="0" err="1" smtClean="0"/>
              <a:t>Benign</a:t>
            </a:r>
            <a:r>
              <a:rPr lang="tr-TR" dirty="0" smtClean="0"/>
              <a:t> kitlelerde radikal </a:t>
            </a:r>
            <a:r>
              <a:rPr lang="tr-TR" dirty="0" err="1" smtClean="0"/>
              <a:t>nefrektomi</a:t>
            </a:r>
            <a:r>
              <a:rPr lang="tr-TR" dirty="0" smtClean="0"/>
              <a:t>)</a:t>
            </a:r>
          </a:p>
          <a:p>
            <a:r>
              <a:rPr lang="tr-TR" dirty="0" smtClean="0"/>
              <a:t>Daha iyi hayat kalitesi</a:t>
            </a:r>
          </a:p>
          <a:p>
            <a:pPr marL="0" indent="0">
              <a:buNone/>
            </a:pPr>
            <a:r>
              <a:rPr lang="tr-TR" dirty="0" smtClean="0"/>
              <a:t>                               </a:t>
            </a:r>
            <a:r>
              <a:rPr lang="tr-TR" sz="2000" dirty="0" err="1" smtClean="0"/>
              <a:t>Hein</a:t>
            </a:r>
            <a:r>
              <a:rPr lang="tr-TR" sz="2000" dirty="0" smtClean="0"/>
              <a:t> Van </a:t>
            </a:r>
            <a:r>
              <a:rPr lang="tr-TR" sz="2000" dirty="0" err="1" smtClean="0"/>
              <a:t>Poppel</a:t>
            </a:r>
            <a:r>
              <a:rPr lang="tr-TR" sz="2000" dirty="0" smtClean="0"/>
              <a:t> et al.  </a:t>
            </a:r>
            <a:r>
              <a:rPr lang="tr-TR" sz="2000" dirty="0" err="1" smtClean="0"/>
              <a:t>Eur</a:t>
            </a:r>
            <a:r>
              <a:rPr lang="tr-TR" sz="2000" dirty="0" smtClean="0"/>
              <a:t> </a:t>
            </a:r>
            <a:r>
              <a:rPr lang="tr-TR" sz="2000" dirty="0" err="1" smtClean="0"/>
              <a:t>Urol</a:t>
            </a:r>
            <a:r>
              <a:rPr lang="tr-TR" sz="2000" dirty="0" smtClean="0"/>
              <a:t> 2011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tr-TR" dirty="0" smtClean="0"/>
              <a:t>Radikal </a:t>
            </a:r>
            <a:r>
              <a:rPr lang="tr-TR" dirty="0" err="1" smtClean="0"/>
              <a:t>Nefrektomi</a:t>
            </a:r>
            <a:r>
              <a:rPr lang="tr-TR" dirty="0" smtClean="0"/>
              <a:t> </a:t>
            </a:r>
            <a:r>
              <a:rPr lang="tr-TR" dirty="0" err="1" smtClean="0"/>
              <a:t>Endikasyonları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Parsiyel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nefrektomiye</a:t>
            </a:r>
            <a:r>
              <a:rPr lang="tr-TR" dirty="0" smtClean="0">
                <a:solidFill>
                  <a:srgbClr val="FF0000"/>
                </a:solidFill>
              </a:rPr>
              <a:t> uygun olmayan lokalize böbrek tümörlü hastalara radikal </a:t>
            </a:r>
            <a:r>
              <a:rPr lang="tr-TR" dirty="0" err="1" smtClean="0">
                <a:solidFill>
                  <a:srgbClr val="FF0000"/>
                </a:solidFill>
              </a:rPr>
              <a:t>nefrektomi</a:t>
            </a:r>
            <a:r>
              <a:rPr lang="tr-TR" dirty="0" smtClean="0">
                <a:solidFill>
                  <a:srgbClr val="FF0000"/>
                </a:solidFill>
              </a:rPr>
              <a:t> yapılmalıdır!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EAU Guidelines on Renal Cell Carcinoma</a:t>
            </a:r>
            <a:r>
              <a:rPr lang="tr-TR" dirty="0" smtClean="0"/>
              <a:t> 2014</a:t>
            </a:r>
          </a:p>
          <a:p>
            <a:pPr marL="0" indent="0">
              <a:buNone/>
            </a:pPr>
            <a:r>
              <a:rPr lang="tr-TR" dirty="0" smtClean="0"/>
              <a:t>  -   Tümörün lokal büyümesi</a:t>
            </a:r>
          </a:p>
          <a:p>
            <a:pPr>
              <a:buFontTx/>
              <a:buChar char="-"/>
            </a:pPr>
            <a:r>
              <a:rPr lang="tr-TR" dirty="0" smtClean="0"/>
              <a:t>Tümör lokalizasyonundan dolayı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nefrektominin</a:t>
            </a:r>
            <a:r>
              <a:rPr lang="tr-TR" dirty="0" smtClean="0"/>
              <a:t> teknik olarak mümkün olmaması</a:t>
            </a:r>
          </a:p>
          <a:p>
            <a:pPr>
              <a:buFontTx/>
              <a:buChar char="-"/>
            </a:pPr>
            <a:r>
              <a:rPr lang="tr-TR" dirty="0" smtClean="0"/>
              <a:t>Hastanın genel durumunda anlamlı bozulma olması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 önemli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tr-TR" dirty="0" smtClean="0"/>
              <a:t>RCC ileri yaş hastalığıdır ve ancak %3-7 hasta 40 yaş altındadır</a:t>
            </a:r>
          </a:p>
          <a:p>
            <a:r>
              <a:rPr lang="tr-TR" dirty="0" err="1" smtClean="0"/>
              <a:t>Multivariate</a:t>
            </a:r>
            <a:r>
              <a:rPr lang="tr-TR" dirty="0" smtClean="0"/>
              <a:t> analizlerde genç yaşın  daha iyi </a:t>
            </a:r>
            <a:r>
              <a:rPr lang="tr-TR" dirty="0" err="1" smtClean="0"/>
              <a:t>prognozla</a:t>
            </a:r>
            <a:r>
              <a:rPr lang="tr-TR" dirty="0" smtClean="0"/>
              <a:t> ve daha uzun kansere özgü </a:t>
            </a:r>
            <a:r>
              <a:rPr lang="tr-TR" dirty="0" err="1" smtClean="0"/>
              <a:t>sağkalımla</a:t>
            </a:r>
            <a:r>
              <a:rPr lang="tr-TR" dirty="0" smtClean="0"/>
              <a:t>  alakalı olduğu görülüyor</a:t>
            </a:r>
          </a:p>
          <a:p>
            <a:r>
              <a:rPr lang="tr-TR" dirty="0" smtClean="0"/>
              <a:t>Ayrıca genç hastalarda daha erken evre, düşük nükleer </a:t>
            </a:r>
            <a:r>
              <a:rPr lang="tr-TR" dirty="0" err="1" smtClean="0"/>
              <a:t>grade</a:t>
            </a:r>
            <a:r>
              <a:rPr lang="tr-TR" dirty="0" smtClean="0"/>
              <a:t> ve daha küçük kitlelerle karşılaşıyoruz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00430" y="5500702"/>
            <a:ext cx="42005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Komai</a:t>
            </a:r>
            <a:r>
              <a:rPr lang="tr-TR" dirty="0" smtClean="0"/>
              <a:t>  </a:t>
            </a:r>
            <a:r>
              <a:rPr lang="tr-TR" dirty="0" err="1" smtClean="0"/>
              <a:t>Urology</a:t>
            </a:r>
            <a:r>
              <a:rPr lang="tr-TR" dirty="0" smtClean="0"/>
              <a:t> 2011</a:t>
            </a:r>
          </a:p>
          <a:p>
            <a:pPr algn="ctr"/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dirty="0" err="1" smtClean="0"/>
              <a:t>Urology</a:t>
            </a:r>
            <a:r>
              <a:rPr lang="tr-TR" dirty="0" smtClean="0"/>
              <a:t> 2009</a:t>
            </a:r>
          </a:p>
          <a:p>
            <a:pPr algn="ctr"/>
            <a:r>
              <a:rPr lang="tr-TR" dirty="0" err="1" smtClean="0"/>
              <a:t>Denzinger</a:t>
            </a:r>
            <a:r>
              <a:rPr lang="tr-TR" dirty="0" smtClean="0"/>
              <a:t>  W J </a:t>
            </a:r>
            <a:r>
              <a:rPr lang="tr-TR" dirty="0" err="1" smtClean="0"/>
              <a:t>Surg</a:t>
            </a:r>
            <a:r>
              <a:rPr lang="tr-TR" dirty="0" smtClean="0"/>
              <a:t> </a:t>
            </a:r>
            <a:r>
              <a:rPr lang="tr-TR" dirty="0" err="1" smtClean="0"/>
              <a:t>Onc</a:t>
            </a:r>
            <a:r>
              <a:rPr lang="tr-TR" dirty="0" smtClean="0"/>
              <a:t> 2009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/>
          <a:lstStyle/>
          <a:p>
            <a:r>
              <a:rPr lang="tr-TR" dirty="0" smtClean="0"/>
              <a:t>1998-2005, 7524 hasta</a:t>
            </a:r>
          </a:p>
          <a:p>
            <a:r>
              <a:rPr lang="tr-TR" dirty="0" smtClean="0"/>
              <a:t>T1 RCC</a:t>
            </a:r>
          </a:p>
          <a:p>
            <a:r>
              <a:rPr lang="tr-TR" dirty="0" smtClean="0"/>
              <a:t>3 </a:t>
            </a:r>
            <a:r>
              <a:rPr lang="tr-TR" dirty="0" err="1" smtClean="0"/>
              <a:t>subgrup</a:t>
            </a:r>
            <a:r>
              <a:rPr lang="tr-TR" dirty="0" smtClean="0"/>
              <a:t>, ≥75 yaş, ≥ 2 </a:t>
            </a:r>
            <a:r>
              <a:rPr lang="tr-TR" dirty="0" err="1" smtClean="0"/>
              <a:t>komorbidite</a:t>
            </a:r>
            <a:r>
              <a:rPr lang="tr-TR" dirty="0" smtClean="0"/>
              <a:t>, , ≥75 yaş ve ≥ 2 </a:t>
            </a:r>
            <a:r>
              <a:rPr lang="tr-TR" dirty="0" err="1" smtClean="0"/>
              <a:t>komorbidite</a:t>
            </a:r>
            <a:endParaRPr lang="tr-TR" dirty="0" smtClean="0"/>
          </a:p>
          <a:p>
            <a:r>
              <a:rPr lang="tr-TR" dirty="0" smtClean="0"/>
              <a:t>PN ve RN yapılan hastalarda diğer sebeplere bağlı </a:t>
            </a:r>
            <a:r>
              <a:rPr lang="tr-TR" dirty="0" err="1" smtClean="0"/>
              <a:t>mortalite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00010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722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428596" y="5214950"/>
            <a:ext cx="80724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428596" y="5715016"/>
            <a:ext cx="8072494" cy="4286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7242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00504"/>
            <a:ext cx="39004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357718"/>
          </a:xfrm>
        </p:spPr>
        <p:txBody>
          <a:bodyPr/>
          <a:lstStyle/>
          <a:p>
            <a:r>
              <a:rPr lang="tr-TR" dirty="0" smtClean="0"/>
              <a:t>537 hasta, 2000-2006</a:t>
            </a:r>
          </a:p>
          <a:p>
            <a:r>
              <a:rPr lang="tr-TR" dirty="0" smtClean="0"/>
              <a:t>T1a ve T1b RCC, ≤7 cm </a:t>
            </a:r>
          </a:p>
          <a:p>
            <a:r>
              <a:rPr lang="tr-TR" dirty="0" smtClean="0"/>
              <a:t>Amaç cerrahi müdahalenin aktif izleme göre </a:t>
            </a:r>
            <a:r>
              <a:rPr lang="tr-TR" dirty="0" err="1" smtClean="0"/>
              <a:t>sağkalıma</a:t>
            </a:r>
            <a:r>
              <a:rPr lang="tr-TR" dirty="0" smtClean="0"/>
              <a:t> katkısının olup olmadığını göstermek</a:t>
            </a:r>
          </a:p>
          <a:p>
            <a:r>
              <a:rPr lang="tr-TR" dirty="0" smtClean="0"/>
              <a:t>Aktif izlem %20</a:t>
            </a:r>
          </a:p>
          <a:p>
            <a:r>
              <a:rPr lang="tr-TR" dirty="0" smtClean="0"/>
              <a:t>PN %53</a:t>
            </a:r>
          </a:p>
          <a:p>
            <a:r>
              <a:rPr lang="tr-TR" dirty="0" smtClean="0"/>
              <a:t>RN %27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000892" y="857232"/>
            <a:ext cx="17002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Cancer</a:t>
            </a:r>
            <a:r>
              <a:rPr lang="tr-TR" dirty="0" smtClean="0"/>
              <a:t>, 2010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Böbrek Tümörleri 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Tüm kanserlerin %2-3</a:t>
            </a:r>
          </a:p>
          <a:p>
            <a:r>
              <a:rPr lang="tr-TR" dirty="0" err="1" smtClean="0"/>
              <a:t>Mortalite</a:t>
            </a:r>
            <a:r>
              <a:rPr lang="tr-TR" dirty="0" smtClean="0"/>
              <a:t> 1.4/100000</a:t>
            </a:r>
          </a:p>
          <a:p>
            <a:r>
              <a:rPr lang="tr-TR" dirty="0" smtClean="0"/>
              <a:t>Böbreğin en sık </a:t>
            </a:r>
            <a:r>
              <a:rPr lang="tr-TR" dirty="0" err="1" smtClean="0"/>
              <a:t>solid</a:t>
            </a:r>
            <a:r>
              <a:rPr lang="tr-TR" dirty="0" smtClean="0"/>
              <a:t> lezyonu RCC (%90)</a:t>
            </a:r>
          </a:p>
          <a:p>
            <a:r>
              <a:rPr lang="tr-TR" dirty="0" smtClean="0"/>
              <a:t>Pik </a:t>
            </a:r>
            <a:r>
              <a:rPr lang="tr-TR" dirty="0" err="1" smtClean="0"/>
              <a:t>insidans</a:t>
            </a:r>
            <a:r>
              <a:rPr lang="tr-TR" dirty="0" smtClean="0"/>
              <a:t> 60-70 yaş</a:t>
            </a:r>
          </a:p>
          <a:p>
            <a:r>
              <a:rPr lang="tr-TR" dirty="0" smtClean="0"/>
              <a:t>E&gt;K (1.5 kat)</a:t>
            </a:r>
          </a:p>
          <a:p>
            <a:r>
              <a:rPr lang="tr-TR" dirty="0" smtClean="0"/>
              <a:t>En önemli risk faktörü sigara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857752" y="5429264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EAU </a:t>
            </a:r>
            <a:r>
              <a:rPr lang="tr-TR" dirty="0" err="1" smtClean="0"/>
              <a:t>Guidelines</a:t>
            </a:r>
            <a:r>
              <a:rPr lang="tr-TR" dirty="0" smtClean="0"/>
              <a:t>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857224" y="4714884"/>
            <a:ext cx="7286676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857224" y="4143380"/>
            <a:ext cx="7286676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5214942" y="642918"/>
            <a:ext cx="3571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Kaplan-</a:t>
            </a:r>
            <a:r>
              <a:rPr lang="tr-TR" dirty="0" err="1" smtClean="0"/>
              <a:t>Meier</a:t>
            </a:r>
            <a:r>
              <a:rPr lang="tr-TR" dirty="0" smtClean="0"/>
              <a:t>: T1 RCC için 5 yıllık genel </a:t>
            </a:r>
            <a:r>
              <a:rPr lang="tr-TR" dirty="0" err="1" smtClean="0"/>
              <a:t>sağkalım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7000892" y="178592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000628" y="2357430"/>
            <a:ext cx="41433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RN %72, PN %76, AS %58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14291"/>
            <a:ext cx="66437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785786" y="3929066"/>
            <a:ext cx="3500462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Genel </a:t>
            </a:r>
            <a:r>
              <a:rPr lang="tr-TR" dirty="0" err="1" smtClean="0"/>
              <a:t>sağkalım</a:t>
            </a:r>
            <a:r>
              <a:rPr lang="tr-TR" dirty="0" smtClean="0"/>
              <a:t> için tedavi etkinliğini belirlemede yapılan </a:t>
            </a:r>
            <a:r>
              <a:rPr lang="tr-TR" dirty="0" err="1" smtClean="0"/>
              <a:t>multivariate</a:t>
            </a:r>
            <a:r>
              <a:rPr lang="tr-TR" dirty="0" smtClean="0"/>
              <a:t> analizlerde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4429124" y="4214818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500694" y="3929066"/>
            <a:ext cx="3214710" cy="107157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Yaş ve </a:t>
            </a:r>
            <a:r>
              <a:rPr lang="tr-TR" dirty="0" err="1" smtClean="0"/>
              <a:t>komorbidite</a:t>
            </a:r>
            <a:r>
              <a:rPr lang="tr-TR" dirty="0" smtClean="0"/>
              <a:t> önemli belirleyiciler </a:t>
            </a:r>
            <a:endParaRPr lang="tr-TR" dirty="0"/>
          </a:p>
        </p:txBody>
      </p:sp>
      <p:sp>
        <p:nvSpPr>
          <p:cNvPr id="6" name="5 Aşağı Ok"/>
          <p:cNvSpPr/>
          <p:nvPr/>
        </p:nvSpPr>
        <p:spPr>
          <a:xfrm>
            <a:off x="2357422" y="4929198"/>
            <a:ext cx="484632" cy="571504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00034" y="5643578"/>
            <a:ext cx="6429420" cy="10715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Tedavi tipi, tümör boyutu, </a:t>
            </a:r>
            <a:r>
              <a:rPr lang="tr-TR" dirty="0" err="1" smtClean="0"/>
              <a:t>preoperatif</a:t>
            </a:r>
            <a:r>
              <a:rPr lang="tr-TR" dirty="0" smtClean="0"/>
              <a:t> GFR </a:t>
            </a:r>
            <a:r>
              <a:rPr lang="tr-TR" dirty="0" err="1" smtClean="0"/>
              <a:t>univariate</a:t>
            </a:r>
            <a:r>
              <a:rPr lang="tr-TR" dirty="0" smtClean="0"/>
              <a:t> analizlerde önemli olmalarına rağmen, </a:t>
            </a:r>
            <a:r>
              <a:rPr lang="tr-TR" dirty="0" err="1" smtClean="0"/>
              <a:t>multivariate</a:t>
            </a:r>
            <a:r>
              <a:rPr lang="tr-TR" dirty="0" smtClean="0"/>
              <a:t> analizlerde (yaş ve </a:t>
            </a:r>
            <a:r>
              <a:rPr lang="tr-TR" dirty="0" err="1" smtClean="0"/>
              <a:t>komorbiteye</a:t>
            </a:r>
            <a:r>
              <a:rPr lang="tr-TR" dirty="0" smtClean="0"/>
              <a:t> uyarlanınca) önem saptanmadı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5357818" y="142852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endParaRPr lang="tr-TR" dirty="0"/>
          </a:p>
        </p:txBody>
      </p:sp>
      <p:sp>
        <p:nvSpPr>
          <p:cNvPr id="5" name="4 Aşağı Ok"/>
          <p:cNvSpPr/>
          <p:nvPr/>
        </p:nvSpPr>
        <p:spPr>
          <a:xfrm rot="1493733">
            <a:off x="5826992" y="1270971"/>
            <a:ext cx="484632" cy="97840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 rot="20032432">
            <a:off x="7262992" y="1271142"/>
            <a:ext cx="484632" cy="97840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4857752" y="2285992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GFR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7000892" y="2357430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Charlson</a:t>
            </a:r>
            <a:r>
              <a:rPr lang="tr-TR" dirty="0" smtClean="0"/>
              <a:t> skoru</a:t>
            </a:r>
            <a:endParaRPr lang="tr-TR" dirty="0"/>
          </a:p>
        </p:txBody>
      </p:sp>
      <p:sp>
        <p:nvSpPr>
          <p:cNvPr id="9" name="8 Çarpma"/>
          <p:cNvSpPr/>
          <p:nvPr/>
        </p:nvSpPr>
        <p:spPr>
          <a:xfrm>
            <a:off x="5286380" y="2857496"/>
            <a:ext cx="3071834" cy="2714644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143636" y="3786190"/>
            <a:ext cx="12858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Tedavi tipi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42844" y="5429264"/>
            <a:ext cx="4143404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Tedavi sonrası KBH:</a:t>
            </a:r>
          </a:p>
          <a:p>
            <a:pPr algn="ctr"/>
            <a:r>
              <a:rPr lang="tr-TR" dirty="0" smtClean="0"/>
              <a:t>RN %47, PN %25, AS %5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4786314" y="5357826"/>
            <a:ext cx="4214842" cy="14144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5 yıllık Kanser spesifik </a:t>
            </a:r>
            <a:r>
              <a:rPr lang="tr-TR" sz="2400" dirty="0" err="1" smtClean="0">
                <a:solidFill>
                  <a:srgbClr val="FF0000"/>
                </a:solidFill>
              </a:rPr>
              <a:t>mortalite</a:t>
            </a:r>
            <a:r>
              <a:rPr lang="tr-TR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sz="2400" dirty="0" smtClean="0"/>
              <a:t>RN %9.3, PN %4, AS %5.8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/>
          <a:lstStyle/>
          <a:p>
            <a:r>
              <a:rPr lang="tr-TR" dirty="0" smtClean="0"/>
              <a:t>1990-2006, 1625 hasta PN ve RN</a:t>
            </a:r>
          </a:p>
          <a:p>
            <a:r>
              <a:rPr lang="tr-TR" dirty="0" smtClean="0"/>
              <a:t>≥80 yaş 62 hasta, 17 PN ve 45 RN</a:t>
            </a:r>
          </a:p>
          <a:p>
            <a:r>
              <a:rPr lang="tr-TR" dirty="0" smtClean="0"/>
              <a:t>55 hasta çalışmayı tamamlıyor </a:t>
            </a:r>
          </a:p>
          <a:p>
            <a:r>
              <a:rPr lang="tr-TR" dirty="0" smtClean="0"/>
              <a:t>Takip (0.2-14.1) </a:t>
            </a:r>
            <a:r>
              <a:rPr lang="tr-TR" dirty="0" err="1" smtClean="0"/>
              <a:t>ort</a:t>
            </a:r>
            <a:r>
              <a:rPr lang="tr-TR" dirty="0" smtClean="0"/>
              <a:t> 3.1 yıl</a:t>
            </a:r>
          </a:p>
          <a:p>
            <a:r>
              <a:rPr lang="tr-TR" dirty="0" smtClean="0"/>
              <a:t>Cerrahi öncesi ve sonrası serum </a:t>
            </a:r>
            <a:r>
              <a:rPr lang="tr-TR" dirty="0" err="1" smtClean="0"/>
              <a:t>kreatin</a:t>
            </a:r>
            <a:r>
              <a:rPr lang="tr-TR" dirty="0" smtClean="0"/>
              <a:t> sevileri:</a:t>
            </a:r>
          </a:p>
          <a:p>
            <a:pPr>
              <a:buFontTx/>
              <a:buChar char="-"/>
            </a:pPr>
            <a:r>
              <a:rPr lang="tr-TR" dirty="0" smtClean="0"/>
              <a:t>RN 1.0→1.4 (P=0.004)</a:t>
            </a:r>
          </a:p>
          <a:p>
            <a:pPr>
              <a:buFontTx/>
              <a:buChar char="-"/>
            </a:pPr>
            <a:r>
              <a:rPr lang="tr-TR" dirty="0" smtClean="0"/>
              <a:t>PN 1.1→1.2 (P=0.569)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16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571472" y="1214422"/>
            <a:ext cx="9144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2008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Sdfaafaasfasfvsaxz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153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88036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571472" y="2000240"/>
            <a:ext cx="8072494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1999-2011, pT1N0M0</a:t>
            </a:r>
          </a:p>
          <a:p>
            <a:r>
              <a:rPr lang="tr-TR" sz="2400" dirty="0" smtClean="0"/>
              <a:t>622 hasta RN, 622 hasta PN</a:t>
            </a:r>
          </a:p>
          <a:p>
            <a:r>
              <a:rPr lang="tr-TR" sz="2400" dirty="0" smtClean="0"/>
              <a:t>Hastalar 65 yaş altı ve üstü olarak </a:t>
            </a:r>
            <a:r>
              <a:rPr lang="tr-TR" sz="2400" dirty="0" err="1" smtClean="0"/>
              <a:t>subgruplara</a:t>
            </a:r>
            <a:r>
              <a:rPr lang="tr-TR" sz="2400" dirty="0" smtClean="0"/>
              <a:t> ayrılmış</a:t>
            </a:r>
          </a:p>
          <a:p>
            <a:r>
              <a:rPr lang="tr-TR" sz="2400" dirty="0" smtClean="0"/>
              <a:t>Genel </a:t>
            </a:r>
            <a:r>
              <a:rPr lang="tr-TR" sz="2400" dirty="0" err="1" smtClean="0"/>
              <a:t>sağkalım</a:t>
            </a:r>
            <a:r>
              <a:rPr lang="tr-TR" sz="2400" dirty="0" smtClean="0"/>
              <a:t> ve 5 yıllık KBH olmama olasılıkları hesaplanmış</a:t>
            </a:r>
          </a:p>
          <a:p>
            <a:r>
              <a:rPr lang="tr-TR" sz="2400" dirty="0" smtClean="0"/>
              <a:t>5 yıllık genel </a:t>
            </a:r>
            <a:r>
              <a:rPr lang="tr-TR" sz="2400" dirty="0" err="1" smtClean="0"/>
              <a:t>sağkalım</a:t>
            </a:r>
            <a:r>
              <a:rPr lang="tr-TR" sz="2400" dirty="0" smtClean="0"/>
              <a:t> yaşlılarda PN için %94.7, RN için %91.9 (p=0.698)</a:t>
            </a:r>
          </a:p>
          <a:p>
            <a:r>
              <a:rPr lang="tr-TR" sz="2400" dirty="0" smtClean="0"/>
              <a:t>Daha genç hasta grubunda bu oranlar PN için %99.7, RN için %96.3 (p=0.015)</a:t>
            </a:r>
          </a:p>
          <a:p>
            <a:r>
              <a:rPr lang="tr-TR" sz="2400" dirty="0" smtClean="0"/>
              <a:t>Tüm yaşlarda böbrek fonksiyonları PN grubunda daha iyi korunmuş</a:t>
            </a:r>
          </a:p>
          <a:p>
            <a:pPr algn="ctr"/>
            <a:r>
              <a:rPr lang="tr-TR" dirty="0" smtClean="0"/>
              <a:t>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35811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1998-2005, 6237 pT1a RCC, </a:t>
            </a:r>
          </a:p>
          <a:p>
            <a:r>
              <a:rPr lang="tr-TR" dirty="0" smtClean="0"/>
              <a:t>≥ 66 yaş, PN veya RN</a:t>
            </a:r>
          </a:p>
          <a:p>
            <a:r>
              <a:rPr lang="tr-TR" dirty="0" smtClean="0"/>
              <a:t>Tedaviyi geciktirme ≤3 ay veya &gt;3 ay olarak ayrıldı</a:t>
            </a:r>
          </a:p>
          <a:p>
            <a:r>
              <a:rPr lang="tr-TR" dirty="0" smtClean="0"/>
              <a:t>%10 hasta </a:t>
            </a:r>
            <a:r>
              <a:rPr lang="tr-TR" dirty="0" err="1" smtClean="0"/>
              <a:t>median</a:t>
            </a:r>
            <a:r>
              <a:rPr lang="tr-TR" dirty="0" smtClean="0"/>
              <a:t> 14 ay sonra </a:t>
            </a:r>
            <a:r>
              <a:rPr lang="tr-TR" dirty="0" err="1" smtClean="0"/>
              <a:t>opere</a:t>
            </a:r>
            <a:r>
              <a:rPr lang="tr-TR" dirty="0" smtClean="0"/>
              <a:t> edildi.</a:t>
            </a:r>
          </a:p>
          <a:p>
            <a:r>
              <a:rPr lang="tr-TR" dirty="0" smtClean="0"/>
              <a:t>Bu hasta daha sağlıklı ve daha küçük tümöre sahipti (</a:t>
            </a:r>
            <a:r>
              <a:rPr lang="tr-TR" dirty="0" err="1" smtClean="0"/>
              <a:t>mediam</a:t>
            </a:r>
            <a:r>
              <a:rPr lang="tr-TR" dirty="0" smtClean="0"/>
              <a:t> 2.2 vs 3.0 p&lt;0.001)</a:t>
            </a:r>
          </a:p>
          <a:p>
            <a:r>
              <a:rPr lang="tr-TR" dirty="0" err="1" smtClean="0"/>
              <a:t>Univariate</a:t>
            </a:r>
            <a:r>
              <a:rPr lang="tr-TR" dirty="0" smtClean="0"/>
              <a:t> analizlerde </a:t>
            </a:r>
            <a:r>
              <a:rPr lang="tr-TR" dirty="0" err="1" smtClean="0"/>
              <a:t>nefrektominin</a:t>
            </a:r>
            <a:r>
              <a:rPr lang="tr-TR" dirty="0" smtClean="0"/>
              <a:t> geciktirilmesi daha yüksek oranda CSM ile alakalı iken, </a:t>
            </a:r>
            <a:r>
              <a:rPr lang="tr-TR" dirty="0" err="1" smtClean="0"/>
              <a:t>multivariate</a:t>
            </a:r>
            <a:r>
              <a:rPr lang="tr-TR" dirty="0" smtClean="0"/>
              <a:t> analizlerde bu saptanmadı.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857232"/>
            <a:ext cx="2466975" cy="314325"/>
          </a:xfrm>
          <a:prstGeom prst="rect">
            <a:avLst/>
          </a:prstGeom>
          <a:solidFill>
            <a:schemeClr val="accent3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8229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4071934" y="2428868"/>
            <a:ext cx="714380" cy="371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143240" y="2428868"/>
            <a:ext cx="857256" cy="3714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6929454" y="2428868"/>
            <a:ext cx="1643074" cy="37147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71472" y="5286388"/>
            <a:ext cx="8001056" cy="214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42910" y="3643314"/>
            <a:ext cx="7858180" cy="2143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29090"/>
          </a:xfrm>
        </p:spPr>
        <p:txBody>
          <a:bodyPr/>
          <a:lstStyle/>
          <a:p>
            <a:r>
              <a:rPr lang="tr-TR" dirty="0" smtClean="0"/>
              <a:t>RCC esas tedavisi cerrahidir</a:t>
            </a:r>
          </a:p>
          <a:p>
            <a:r>
              <a:rPr lang="tr-TR" dirty="0" smtClean="0"/>
              <a:t>Mümkünse </a:t>
            </a:r>
            <a:r>
              <a:rPr lang="tr-TR" dirty="0" err="1" smtClean="0"/>
              <a:t>nefron</a:t>
            </a:r>
            <a:r>
              <a:rPr lang="tr-TR" dirty="0" smtClean="0"/>
              <a:t> koruyucu cerrahi uygulanmalıdır</a:t>
            </a:r>
          </a:p>
          <a:p>
            <a:r>
              <a:rPr lang="tr-TR" dirty="0" smtClean="0"/>
              <a:t>Genç hastalarda </a:t>
            </a:r>
            <a:r>
              <a:rPr lang="tr-TR" dirty="0" err="1" smtClean="0"/>
              <a:t>prognoz</a:t>
            </a:r>
            <a:r>
              <a:rPr lang="tr-TR" dirty="0" smtClean="0"/>
              <a:t> daha iyidir</a:t>
            </a:r>
          </a:p>
          <a:p>
            <a:r>
              <a:rPr lang="tr-TR" dirty="0" smtClean="0"/>
              <a:t>İzlem </a:t>
            </a:r>
            <a:r>
              <a:rPr lang="tr-TR" dirty="0" err="1" smtClean="0"/>
              <a:t>komorbiditeleri</a:t>
            </a:r>
            <a:r>
              <a:rPr lang="tr-TR" dirty="0" smtClean="0"/>
              <a:t> olan küçük tümörlü yaşlı hastalarda veya büyük tümörlü yaşam beklentisi kısa olan hastalarda uygulanabilir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Böbrek Tümörleri Epidemiyoloji-2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Genitoüriner</a:t>
            </a:r>
            <a:r>
              <a:rPr lang="tr-TR" dirty="0" smtClean="0"/>
              <a:t> </a:t>
            </a:r>
            <a:r>
              <a:rPr lang="tr-TR" dirty="0" err="1" smtClean="0"/>
              <a:t>maligniteler</a:t>
            </a:r>
            <a:r>
              <a:rPr lang="tr-TR" dirty="0" smtClean="0"/>
              <a:t> içinde en </a:t>
            </a:r>
            <a:r>
              <a:rPr lang="tr-TR" dirty="0" err="1" smtClean="0"/>
              <a:t>letal</a:t>
            </a:r>
            <a:r>
              <a:rPr lang="tr-TR" dirty="0" smtClean="0"/>
              <a:t> olanı</a:t>
            </a:r>
          </a:p>
          <a:p>
            <a:r>
              <a:rPr lang="tr-TR" dirty="0" smtClean="0"/>
              <a:t>%25 </a:t>
            </a:r>
            <a:r>
              <a:rPr lang="tr-TR" dirty="0" err="1" smtClean="0"/>
              <a:t>metaztaz</a:t>
            </a:r>
            <a:r>
              <a:rPr lang="tr-TR" dirty="0" smtClean="0"/>
              <a:t>, %25’inde (lokalize hastalık) </a:t>
            </a:r>
            <a:r>
              <a:rPr lang="tr-TR" dirty="0" err="1" smtClean="0"/>
              <a:t>rekürren</a:t>
            </a:r>
            <a:r>
              <a:rPr lang="tr-TR" dirty="0" smtClean="0"/>
              <a:t> hastalık meydana gelir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İnsidansı</a:t>
            </a:r>
            <a:r>
              <a:rPr lang="tr-TR" dirty="0" smtClean="0"/>
              <a:t> %2.3/yıl artış göstermektedir</a:t>
            </a:r>
          </a:p>
          <a:p>
            <a:r>
              <a:rPr lang="tr-TR" dirty="0" smtClean="0"/>
              <a:t>Erken teşhis artmasına rağmen, kanser spesifik </a:t>
            </a:r>
            <a:r>
              <a:rPr lang="tr-TR" dirty="0" err="1" smtClean="0"/>
              <a:t>mortalitede</a:t>
            </a:r>
            <a:r>
              <a:rPr lang="tr-TR" dirty="0" smtClean="0"/>
              <a:t> azalma olmamıştır.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857884" y="3071810"/>
            <a:ext cx="264320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Lane</a:t>
            </a:r>
            <a:r>
              <a:rPr lang="tr-TR" dirty="0" smtClean="0"/>
              <a:t> et al. </a:t>
            </a:r>
            <a:r>
              <a:rPr lang="tr-TR" dirty="0" err="1" smtClean="0"/>
              <a:t>Cancer</a:t>
            </a:r>
            <a:r>
              <a:rPr lang="tr-TR" dirty="0" smtClean="0"/>
              <a:t> 2010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643306" y="5072074"/>
            <a:ext cx="49292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Jemal</a:t>
            </a:r>
            <a:r>
              <a:rPr lang="tr-TR" dirty="0" smtClean="0"/>
              <a:t> et al. CA </a:t>
            </a:r>
            <a:r>
              <a:rPr lang="tr-TR" dirty="0" err="1" smtClean="0"/>
              <a:t>Cancer</a:t>
            </a:r>
            <a:r>
              <a:rPr lang="tr-TR" dirty="0" smtClean="0"/>
              <a:t> J </a:t>
            </a:r>
            <a:r>
              <a:rPr lang="tr-TR" dirty="0" err="1" smtClean="0"/>
              <a:t>Clin</a:t>
            </a:r>
            <a:r>
              <a:rPr lang="tr-TR" dirty="0" smtClean="0"/>
              <a:t> 2007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dirty="0" smtClean="0"/>
              <a:t>Böbrek ve Yaşlanma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Anatomik değişiklikler</a:t>
            </a:r>
          </a:p>
          <a:p>
            <a:pPr>
              <a:buFontTx/>
              <a:buChar char="-"/>
            </a:pPr>
            <a:r>
              <a:rPr lang="tr-TR" dirty="0" smtClean="0"/>
              <a:t>Böbrek kitlesinde azalma: 30 yaşında 200-270 gr, 90 yaşında 180-200 gr (</a:t>
            </a:r>
            <a:r>
              <a:rPr lang="tr-TR" dirty="0" err="1" smtClean="0"/>
              <a:t>Medulla</a:t>
            </a:r>
            <a:r>
              <a:rPr lang="tr-TR" dirty="0" smtClean="0"/>
              <a:t> normal, </a:t>
            </a:r>
            <a:r>
              <a:rPr lang="tr-TR" dirty="0" err="1" smtClean="0"/>
              <a:t>kortex</a:t>
            </a:r>
            <a:r>
              <a:rPr lang="tr-TR" dirty="0" smtClean="0"/>
              <a:t> kitlesinde </a:t>
            </a:r>
            <a:r>
              <a:rPr lang="tr-TR" dirty="0" err="1" smtClean="0"/>
              <a:t>azlama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Glomerul</a:t>
            </a:r>
            <a:r>
              <a:rPr lang="tr-TR" dirty="0" smtClean="0"/>
              <a:t> sayısında azalma ve 30 yaşından itibaren skleroz ve </a:t>
            </a:r>
            <a:r>
              <a:rPr lang="tr-TR" dirty="0" err="1" smtClean="0"/>
              <a:t>hyalinizasyon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Tubullerde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 ve </a:t>
            </a:r>
            <a:r>
              <a:rPr lang="tr-TR" dirty="0" err="1" smtClean="0"/>
              <a:t>intersitisyel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Damar duvarlarında </a:t>
            </a:r>
            <a:r>
              <a:rPr lang="tr-TR" dirty="0" err="1" smtClean="0"/>
              <a:t>intimal</a:t>
            </a:r>
            <a:r>
              <a:rPr lang="tr-TR" dirty="0" smtClean="0"/>
              <a:t> kalınlaşma ve </a:t>
            </a:r>
            <a:r>
              <a:rPr lang="tr-TR" dirty="0" err="1" smtClean="0"/>
              <a:t>sklerotik</a:t>
            </a:r>
            <a:r>
              <a:rPr lang="tr-TR" dirty="0" smtClean="0"/>
              <a:t> değişiklikler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357818" y="2714620"/>
            <a:ext cx="335758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Tauchi</a:t>
            </a:r>
            <a:r>
              <a:rPr lang="tr-TR" dirty="0" smtClean="0"/>
              <a:t> et al. </a:t>
            </a:r>
            <a:r>
              <a:rPr lang="tr-TR" dirty="0" err="1" smtClean="0"/>
              <a:t>Gerontologia</a:t>
            </a:r>
            <a:r>
              <a:rPr lang="tr-TR" dirty="0" smtClean="0"/>
              <a:t> 1971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429256" y="4214818"/>
            <a:ext cx="35719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Moore</a:t>
            </a:r>
            <a:r>
              <a:rPr lang="tr-TR" dirty="0" smtClean="0"/>
              <a:t> et al. </a:t>
            </a:r>
            <a:r>
              <a:rPr lang="tr-TR" dirty="0" err="1" smtClean="0"/>
              <a:t>Anat</a:t>
            </a:r>
            <a:r>
              <a:rPr lang="tr-TR" dirty="0" smtClean="0"/>
              <a:t> </a:t>
            </a:r>
            <a:r>
              <a:rPr lang="tr-TR" dirty="0" err="1" smtClean="0"/>
              <a:t>Rec</a:t>
            </a:r>
            <a:r>
              <a:rPr lang="tr-TR" dirty="0" smtClean="0"/>
              <a:t> 1958</a:t>
            </a:r>
          </a:p>
          <a:p>
            <a:pPr algn="ctr"/>
            <a:r>
              <a:rPr lang="tr-TR" dirty="0" smtClean="0"/>
              <a:t>Kaplan et al. </a:t>
            </a:r>
            <a:r>
              <a:rPr lang="tr-TR" dirty="0" err="1" smtClean="0"/>
              <a:t>Am</a:t>
            </a:r>
            <a:r>
              <a:rPr lang="tr-TR" dirty="0" smtClean="0"/>
              <a:t> J </a:t>
            </a:r>
            <a:r>
              <a:rPr lang="tr-TR" dirty="0" err="1" smtClean="0"/>
              <a:t>Pathol</a:t>
            </a:r>
            <a:r>
              <a:rPr lang="tr-TR" dirty="0" smtClean="0"/>
              <a:t> 1975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357818" y="5214950"/>
            <a:ext cx="35719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Dermady</a:t>
            </a:r>
            <a:r>
              <a:rPr lang="tr-TR" dirty="0" smtClean="0"/>
              <a:t> et al. J </a:t>
            </a:r>
            <a:r>
              <a:rPr lang="tr-TR" dirty="0" err="1" smtClean="0"/>
              <a:t>Pathol</a:t>
            </a:r>
            <a:r>
              <a:rPr lang="tr-TR" dirty="0" smtClean="0"/>
              <a:t> 1977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5072066" y="6143644"/>
            <a:ext cx="35719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Takazakura</a:t>
            </a:r>
            <a:r>
              <a:rPr lang="tr-TR" dirty="0" smtClean="0"/>
              <a:t> et al. </a:t>
            </a:r>
            <a:r>
              <a:rPr lang="tr-TR" dirty="0" err="1" smtClean="0"/>
              <a:t>Kiney</a:t>
            </a:r>
            <a:r>
              <a:rPr lang="tr-TR" dirty="0" smtClean="0"/>
              <a:t> </a:t>
            </a:r>
            <a:r>
              <a:rPr lang="tr-TR" dirty="0" err="1" smtClean="0"/>
              <a:t>Int</a:t>
            </a:r>
            <a:r>
              <a:rPr lang="tr-TR" dirty="0" smtClean="0"/>
              <a:t> 1972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Böbrek ve Yaşlanma-2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Fizyolojik değişiklikler</a:t>
            </a:r>
          </a:p>
          <a:p>
            <a:pPr>
              <a:buFontTx/>
              <a:buChar char="-"/>
            </a:pPr>
            <a:r>
              <a:rPr lang="tr-TR" dirty="0" err="1" smtClean="0">
                <a:solidFill>
                  <a:schemeClr val="tx1">
                    <a:lumMod val="95000"/>
                  </a:schemeClr>
                </a:solidFill>
              </a:rPr>
              <a:t>Renal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 plazma akımında azalma (30 yaşında 600ml/</a:t>
            </a:r>
            <a:r>
              <a:rPr lang="tr-TR" dirty="0" err="1" smtClean="0">
                <a:solidFill>
                  <a:schemeClr val="tx1">
                    <a:lumMod val="95000"/>
                  </a:schemeClr>
                </a:solidFill>
              </a:rPr>
              <a:t>dk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 iken her 10 yılda %10 azalır)</a:t>
            </a:r>
          </a:p>
          <a:p>
            <a:pPr>
              <a:buFontTx/>
              <a:buChar char="-"/>
            </a:pP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GFH ↓</a:t>
            </a:r>
          </a:p>
          <a:p>
            <a:pPr>
              <a:buFontTx/>
              <a:buChar char="-"/>
            </a:pP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Bunlardan dolayı yaşlılarda ABY gençlerden daha fazla görülür</a:t>
            </a:r>
          </a:p>
          <a:p>
            <a:pPr>
              <a:buFontTx/>
              <a:buChar char="-"/>
            </a:pP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Sodyum ve potasyum atılımında bozukluk</a:t>
            </a:r>
          </a:p>
          <a:p>
            <a:pPr>
              <a:buFontTx/>
              <a:buChar char="-"/>
            </a:pP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572000" y="4071942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Rodgers</a:t>
            </a:r>
            <a:r>
              <a:rPr lang="tr-TR" dirty="0" smtClean="0"/>
              <a:t> et al. </a:t>
            </a:r>
            <a:r>
              <a:rPr lang="tr-TR" dirty="0" err="1" smtClean="0"/>
              <a:t>Age</a:t>
            </a:r>
            <a:r>
              <a:rPr lang="tr-TR" dirty="0" smtClean="0"/>
              <a:t> </a:t>
            </a:r>
            <a:r>
              <a:rPr lang="tr-TR" dirty="0" err="1" smtClean="0"/>
              <a:t>Ageing</a:t>
            </a:r>
            <a:r>
              <a:rPr lang="tr-TR" dirty="0" smtClean="0"/>
              <a:t> 1990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Yaşlanma ile </a:t>
            </a:r>
            <a:r>
              <a:rPr lang="tr-TR" dirty="0" err="1" smtClean="0"/>
              <a:t>renal</a:t>
            </a:r>
            <a:r>
              <a:rPr lang="tr-TR" dirty="0" smtClean="0"/>
              <a:t> anatomik ve fonksiyonel önemli değişiklikler gelişir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Ancak bu değişiklikleri böbrek yetersizliği olarak yorumlamak doğru değildir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Değişiklikler daha çok böbreğin rezerv kapasitesinde ve </a:t>
            </a:r>
            <a:r>
              <a:rPr lang="tr-TR" dirty="0" err="1" smtClean="0"/>
              <a:t>adaptif</a:t>
            </a:r>
            <a:r>
              <a:rPr lang="tr-TR" dirty="0" smtClean="0"/>
              <a:t> değişiklik kapasitesinde azalma olarak yorumlanabilir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Bu durum </a:t>
            </a:r>
            <a:r>
              <a:rPr lang="tr-TR" dirty="0" err="1" smtClean="0"/>
              <a:t>co</a:t>
            </a:r>
            <a:r>
              <a:rPr lang="tr-TR" dirty="0" smtClean="0"/>
              <a:t>-</a:t>
            </a:r>
            <a:r>
              <a:rPr lang="tr-TR" dirty="0" err="1" smtClean="0"/>
              <a:t>morbid</a:t>
            </a:r>
            <a:r>
              <a:rPr lang="tr-TR" dirty="0" smtClean="0"/>
              <a:t> hastalıkların eşlik etmesi, çoklu ilaç kullanımı, diyet uygulamaları ile spesifik sorunlara yol açabilir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İleri yaş ne demek?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285984" y="2000240"/>
            <a:ext cx="50720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60 yaş, DM+, KAH+</a:t>
            </a:r>
            <a:endParaRPr lang="tr-TR" sz="2400" dirty="0"/>
          </a:p>
        </p:txBody>
      </p:sp>
      <p:sp>
        <p:nvSpPr>
          <p:cNvPr id="6" name="5 Oval"/>
          <p:cNvSpPr/>
          <p:nvPr/>
        </p:nvSpPr>
        <p:spPr>
          <a:xfrm>
            <a:off x="2357422" y="4572008"/>
            <a:ext cx="52149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75 yaş, </a:t>
            </a:r>
            <a:r>
              <a:rPr lang="tr-TR" sz="2400" dirty="0" err="1" smtClean="0"/>
              <a:t>komorbidite</a:t>
            </a:r>
            <a:r>
              <a:rPr lang="tr-TR" sz="2400" dirty="0" smtClean="0"/>
              <a:t> yok</a:t>
            </a:r>
            <a:endParaRPr lang="tr-TR" sz="2400" dirty="0"/>
          </a:p>
        </p:txBody>
      </p:sp>
      <p:sp>
        <p:nvSpPr>
          <p:cNvPr id="7" name="6 Aşağı Ok"/>
          <p:cNvSpPr/>
          <p:nvPr/>
        </p:nvSpPr>
        <p:spPr>
          <a:xfrm>
            <a:off x="3786182" y="3286124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8" name="7 Yukarı Ok"/>
          <p:cNvSpPr/>
          <p:nvPr/>
        </p:nvSpPr>
        <p:spPr>
          <a:xfrm>
            <a:off x="5429256" y="3286124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0909">
            <a:off x="2123971" y="1174225"/>
            <a:ext cx="68580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9467350">
            <a:off x="142844" y="3214686"/>
            <a:ext cx="74295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5984">
            <a:off x="-84203" y="1679586"/>
            <a:ext cx="753112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0" y="3786190"/>
            <a:ext cx="64770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3828">
            <a:off x="2247880" y="5357826"/>
            <a:ext cx="68961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tr-TR" dirty="0" smtClean="0"/>
              <a:t>Önemli bir ayırım!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229600" cy="28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1830</TotalTime>
  <Words>842</Words>
  <PresentationFormat>Ekran Gösterisi (4:3)</PresentationFormat>
  <Paragraphs>126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Güven</vt:lpstr>
      <vt:lpstr>İLERİ YAŞTA RCC TEDAVİSİ</vt:lpstr>
      <vt:lpstr>Böbrek Tümörleri Epidemiyoloji</vt:lpstr>
      <vt:lpstr>Böbrek Tümörleri Epidemiyoloji-2</vt:lpstr>
      <vt:lpstr>Böbrek ve Yaşlanma</vt:lpstr>
      <vt:lpstr>Böbrek ve Yaşlanma-2</vt:lpstr>
      <vt:lpstr>Sonuç</vt:lpstr>
      <vt:lpstr>İleri yaş ne demek?</vt:lpstr>
      <vt:lpstr>Slayt 8</vt:lpstr>
      <vt:lpstr>Önemli bir ayırım!</vt:lpstr>
      <vt:lpstr>EAU Guidelines on Renal Cell Carcinoma 2014</vt:lpstr>
      <vt:lpstr>EAU Guidelines on Renal Cell Carcinoma 2014</vt:lpstr>
      <vt:lpstr>Slayt 12</vt:lpstr>
      <vt:lpstr>Neden Parsiyel Nefrektomi</vt:lpstr>
      <vt:lpstr>Radikal Nefrektomi Endikasyonları</vt:lpstr>
      <vt:lpstr>Yaş önemli mi?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Sdfaafaasfasfvsaxz </vt:lpstr>
      <vt:lpstr>Slayt 26</vt:lpstr>
      <vt:lpstr>Slayt 27</vt:lpstr>
      <vt:lpstr>Slayt 28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saltinova</dc:creator>
  <cp:lastModifiedBy>saltinova</cp:lastModifiedBy>
  <cp:revision>26</cp:revision>
  <dcterms:created xsi:type="dcterms:W3CDTF">2015-04-08T16:01:56Z</dcterms:created>
  <dcterms:modified xsi:type="dcterms:W3CDTF">2015-04-11T08:25:47Z</dcterms:modified>
</cp:coreProperties>
</file>