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65" r:id="rId2"/>
    <p:sldId id="320" r:id="rId3"/>
    <p:sldId id="326" r:id="rId4"/>
    <p:sldId id="330" r:id="rId5"/>
    <p:sldId id="327" r:id="rId6"/>
    <p:sldId id="331" r:id="rId7"/>
    <p:sldId id="328" r:id="rId8"/>
    <p:sldId id="329" r:id="rId9"/>
    <p:sldId id="341" r:id="rId10"/>
    <p:sldId id="332" r:id="rId11"/>
    <p:sldId id="338" r:id="rId12"/>
    <p:sldId id="333" r:id="rId13"/>
    <p:sldId id="335" r:id="rId14"/>
    <p:sldId id="334" r:id="rId15"/>
    <p:sldId id="337" r:id="rId16"/>
    <p:sldId id="344" r:id="rId17"/>
    <p:sldId id="258" r:id="rId18"/>
    <p:sldId id="309" r:id="rId19"/>
    <p:sldId id="297" r:id="rId20"/>
    <p:sldId id="299" r:id="rId21"/>
    <p:sldId id="259" r:id="rId22"/>
    <p:sldId id="307" r:id="rId23"/>
    <p:sldId id="303" r:id="rId24"/>
    <p:sldId id="306" r:id="rId25"/>
    <p:sldId id="269" r:id="rId26"/>
    <p:sldId id="340" r:id="rId27"/>
    <p:sldId id="302" r:id="rId28"/>
    <p:sldId id="308" r:id="rId29"/>
    <p:sldId id="321" r:id="rId30"/>
    <p:sldId id="260" r:id="rId31"/>
    <p:sldId id="298" r:id="rId32"/>
    <p:sldId id="304" r:id="rId33"/>
    <p:sldId id="300" r:id="rId34"/>
    <p:sldId id="310" r:id="rId35"/>
    <p:sldId id="343" r:id="rId36"/>
    <p:sldId id="324" r:id="rId37"/>
    <p:sldId id="316" r:id="rId38"/>
    <p:sldId id="323" r:id="rId39"/>
    <p:sldId id="322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CF30-986F-4EF3-84E4-94FC496365DC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D92DA0B2-2E24-419F-8ABC-12669F796120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Mesane </a:t>
          </a:r>
          <a:r>
            <a:rPr lang="tr-TR" sz="1600" b="1" dirty="0" err="1" smtClean="0">
              <a:latin typeface="Comic Sans MS" pitchFamily="66" charset="0"/>
            </a:rPr>
            <a:t>tm</a:t>
          </a:r>
          <a:endParaRPr lang="tr-TR" sz="1600" b="1" dirty="0">
            <a:latin typeface="Comic Sans MS" pitchFamily="66" charset="0"/>
          </a:endParaRPr>
        </a:p>
      </dgm:t>
    </dgm:pt>
    <dgm:pt modelId="{67F076C9-749A-4ED6-8355-C3CBA07D6B39}" type="parTrans" cxnId="{FD5E3348-4103-4DC9-91A7-D7744E17D82E}">
      <dgm:prSet/>
      <dgm:spPr/>
      <dgm:t>
        <a:bodyPr/>
        <a:lstStyle/>
        <a:p>
          <a:endParaRPr lang="tr-TR"/>
        </a:p>
      </dgm:t>
    </dgm:pt>
    <dgm:pt modelId="{7882EED8-3F0E-40E8-A56B-7130C33923B3}" type="sibTrans" cxnId="{FD5E3348-4103-4DC9-91A7-D7744E17D82E}">
      <dgm:prSet/>
      <dgm:spPr/>
      <dgm:t>
        <a:bodyPr/>
        <a:lstStyle/>
        <a:p>
          <a:endParaRPr lang="tr-TR"/>
        </a:p>
      </dgm:t>
    </dgm:pt>
    <dgm:pt modelId="{F05A4184-E946-4BBB-90A0-BFD82EFD04FE}">
      <dgm:prSet phldrT="[Metin]" custT="1"/>
      <dgm:spPr/>
      <dgm:t>
        <a:bodyPr/>
        <a:lstStyle/>
        <a:p>
          <a:r>
            <a:rPr lang="tr-TR" sz="1600" b="1" dirty="0" smtClean="0">
              <a:latin typeface="Comic Sans MS" pitchFamily="66" charset="0"/>
            </a:rPr>
            <a:t>Radyoterapi</a:t>
          </a:r>
          <a:endParaRPr lang="tr-TR" sz="1600" b="1" dirty="0">
            <a:latin typeface="Comic Sans MS" pitchFamily="66" charset="0"/>
          </a:endParaRPr>
        </a:p>
      </dgm:t>
    </dgm:pt>
    <dgm:pt modelId="{76DC3969-CEC1-4E45-87DA-FC0E6558ABBA}" type="parTrans" cxnId="{43A5C37A-F9EA-4582-8F84-B3036328B74D}">
      <dgm:prSet/>
      <dgm:spPr/>
      <dgm:t>
        <a:bodyPr/>
        <a:lstStyle/>
        <a:p>
          <a:endParaRPr lang="tr-TR"/>
        </a:p>
      </dgm:t>
    </dgm:pt>
    <dgm:pt modelId="{55A0F2E8-EA41-44C0-BC0C-E12D68B365C2}" type="sibTrans" cxnId="{43A5C37A-F9EA-4582-8F84-B3036328B74D}">
      <dgm:prSet/>
      <dgm:spPr/>
      <dgm:t>
        <a:bodyPr/>
        <a:lstStyle/>
        <a:p>
          <a:endParaRPr lang="tr-TR"/>
        </a:p>
      </dgm:t>
    </dgm:pt>
    <dgm:pt modelId="{C9E50ED7-DEBC-4F69-BF02-18F771BC88AA}">
      <dgm:prSet phldrT="[Metin]" custT="1"/>
      <dgm:spPr/>
      <dgm:t>
        <a:bodyPr/>
        <a:lstStyle/>
        <a:p>
          <a:r>
            <a:rPr lang="tr-TR" sz="1800" b="1" dirty="0" err="1" smtClean="0">
              <a:latin typeface="Comic Sans MS" pitchFamily="66" charset="0"/>
            </a:rPr>
            <a:t>Hematüri</a:t>
          </a:r>
          <a:endParaRPr lang="tr-TR" sz="1800" b="1" dirty="0">
            <a:latin typeface="Comic Sans MS" pitchFamily="66" charset="0"/>
          </a:endParaRPr>
        </a:p>
      </dgm:t>
    </dgm:pt>
    <dgm:pt modelId="{42EFB43E-B165-4E03-B02C-5B9903327F59}" type="parTrans" cxnId="{70DDC5B0-BA33-454B-BA52-90E7C385E8F1}">
      <dgm:prSet/>
      <dgm:spPr/>
      <dgm:t>
        <a:bodyPr/>
        <a:lstStyle/>
        <a:p>
          <a:endParaRPr lang="tr-TR"/>
        </a:p>
      </dgm:t>
    </dgm:pt>
    <dgm:pt modelId="{FC44DAB6-9CD7-44CC-A310-CDDD4949DF27}" type="sibTrans" cxnId="{70DDC5B0-BA33-454B-BA52-90E7C385E8F1}">
      <dgm:prSet/>
      <dgm:spPr/>
      <dgm:t>
        <a:bodyPr/>
        <a:lstStyle/>
        <a:p>
          <a:endParaRPr lang="tr-TR"/>
        </a:p>
      </dgm:t>
    </dgm:pt>
    <dgm:pt modelId="{53B50AA4-AA6E-40DF-B269-5BF40A61FC54}">
      <dgm:prSet custT="1"/>
      <dgm:spPr/>
      <dgm:t>
        <a:bodyPr/>
        <a:lstStyle/>
        <a:p>
          <a:r>
            <a:rPr lang="tr-TR" sz="1600" b="1" dirty="0" err="1" smtClean="0">
              <a:latin typeface="Comic Sans MS" pitchFamily="66" charset="0"/>
            </a:rPr>
            <a:t>Hematüri</a:t>
          </a:r>
          <a:endParaRPr lang="tr-TR" sz="1600" b="1" dirty="0">
            <a:latin typeface="Comic Sans MS" pitchFamily="66" charset="0"/>
          </a:endParaRPr>
        </a:p>
      </dgm:t>
    </dgm:pt>
    <dgm:pt modelId="{2CAE77E4-0D47-418B-B1C7-138F6202B898}" type="parTrans" cxnId="{DC4A7FFE-53C5-4576-945C-56DF713A8A07}">
      <dgm:prSet/>
      <dgm:spPr/>
      <dgm:t>
        <a:bodyPr/>
        <a:lstStyle/>
        <a:p>
          <a:endParaRPr lang="tr-TR"/>
        </a:p>
      </dgm:t>
    </dgm:pt>
    <dgm:pt modelId="{4E3F70FA-2B88-47A1-8D6F-EE962ADE1CC5}" type="sibTrans" cxnId="{DC4A7FFE-53C5-4576-945C-56DF713A8A07}">
      <dgm:prSet/>
      <dgm:spPr/>
      <dgm:t>
        <a:bodyPr/>
        <a:lstStyle/>
        <a:p>
          <a:endParaRPr lang="tr-TR"/>
        </a:p>
      </dgm:t>
    </dgm:pt>
    <dgm:pt modelId="{8A6D2050-6E33-4F05-A526-FC9C1EAB536C}" type="pres">
      <dgm:prSet presAssocID="{088CCF30-986F-4EF3-84E4-94FC496365DC}" presName="Name0" presStyleCnt="0">
        <dgm:presLayoutVars>
          <dgm:dir/>
          <dgm:animLvl val="lvl"/>
          <dgm:resizeHandles val="exact"/>
        </dgm:presLayoutVars>
      </dgm:prSet>
      <dgm:spPr/>
    </dgm:pt>
    <dgm:pt modelId="{4BD1D4C7-0555-408C-AB10-850B61D995FD}" type="pres">
      <dgm:prSet presAssocID="{53B50AA4-AA6E-40DF-B269-5BF40A61FC54}" presName="parTxOnly" presStyleLbl="node1" presStyleIdx="0" presStyleCnt="4" custScaleY="40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B40F9C-F8BB-42A0-838E-D12D62CAF07D}" type="pres">
      <dgm:prSet presAssocID="{4E3F70FA-2B88-47A1-8D6F-EE962ADE1CC5}" presName="parTxOnlySpace" presStyleCnt="0"/>
      <dgm:spPr/>
    </dgm:pt>
    <dgm:pt modelId="{2A41BC8A-206C-415E-9889-E47978BAC639}" type="pres">
      <dgm:prSet presAssocID="{D92DA0B2-2E24-419F-8ABC-12669F796120}" presName="parTxOnly" presStyleLbl="node1" presStyleIdx="1" presStyleCnt="4" custScaleX="95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ACBB02-8334-4CC4-929D-EACCEC1F6199}" type="pres">
      <dgm:prSet presAssocID="{7882EED8-3F0E-40E8-A56B-7130C33923B3}" presName="parTxOnlySpace" presStyleCnt="0"/>
      <dgm:spPr/>
    </dgm:pt>
    <dgm:pt modelId="{816D7F80-E4F3-4ECB-97C9-621B0CABD22D}" type="pres">
      <dgm:prSet presAssocID="{F05A4184-E946-4BBB-90A0-BFD82EFD04F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7EFBC3-DBEE-4E0E-B8DC-4E0645A4BA46}" type="pres">
      <dgm:prSet presAssocID="{55A0F2E8-EA41-44C0-BC0C-E12D68B365C2}" presName="parTxOnlySpace" presStyleCnt="0"/>
      <dgm:spPr/>
    </dgm:pt>
    <dgm:pt modelId="{61369DC2-1FE4-48C1-AE8B-B6F18AE8B909}" type="pres">
      <dgm:prSet presAssocID="{C9E50ED7-DEBC-4F69-BF02-18F771BC88AA}" presName="parTxOnly" presStyleLbl="node1" presStyleIdx="3" presStyleCnt="4" custScaleX="122700" custScaleY="166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EA30FC-0C0A-482D-8A98-20597ED5A9A5}" type="presOf" srcId="{D92DA0B2-2E24-419F-8ABC-12669F796120}" destId="{2A41BC8A-206C-415E-9889-E47978BAC639}" srcOrd="0" destOrd="0" presId="urn:microsoft.com/office/officeart/2005/8/layout/chevron1"/>
    <dgm:cxn modelId="{70DDC5B0-BA33-454B-BA52-90E7C385E8F1}" srcId="{088CCF30-986F-4EF3-84E4-94FC496365DC}" destId="{C9E50ED7-DEBC-4F69-BF02-18F771BC88AA}" srcOrd="3" destOrd="0" parTransId="{42EFB43E-B165-4E03-B02C-5B9903327F59}" sibTransId="{FC44DAB6-9CD7-44CC-A310-CDDD4949DF27}"/>
    <dgm:cxn modelId="{414A9039-D4A9-4B81-9707-9C922F7F4308}" type="presOf" srcId="{088CCF30-986F-4EF3-84E4-94FC496365DC}" destId="{8A6D2050-6E33-4F05-A526-FC9C1EAB536C}" srcOrd="0" destOrd="0" presId="urn:microsoft.com/office/officeart/2005/8/layout/chevron1"/>
    <dgm:cxn modelId="{FD5E3348-4103-4DC9-91A7-D7744E17D82E}" srcId="{088CCF30-986F-4EF3-84E4-94FC496365DC}" destId="{D92DA0B2-2E24-419F-8ABC-12669F796120}" srcOrd="1" destOrd="0" parTransId="{67F076C9-749A-4ED6-8355-C3CBA07D6B39}" sibTransId="{7882EED8-3F0E-40E8-A56B-7130C33923B3}"/>
    <dgm:cxn modelId="{5934DBEC-879A-4C88-B277-1647CC6D758A}" type="presOf" srcId="{C9E50ED7-DEBC-4F69-BF02-18F771BC88AA}" destId="{61369DC2-1FE4-48C1-AE8B-B6F18AE8B909}" srcOrd="0" destOrd="0" presId="urn:microsoft.com/office/officeart/2005/8/layout/chevron1"/>
    <dgm:cxn modelId="{2A6FAD7D-D742-419D-B3EC-D5103D45C437}" type="presOf" srcId="{F05A4184-E946-4BBB-90A0-BFD82EFD04FE}" destId="{816D7F80-E4F3-4ECB-97C9-621B0CABD22D}" srcOrd="0" destOrd="0" presId="urn:microsoft.com/office/officeart/2005/8/layout/chevron1"/>
    <dgm:cxn modelId="{DC4A7FFE-53C5-4576-945C-56DF713A8A07}" srcId="{088CCF30-986F-4EF3-84E4-94FC496365DC}" destId="{53B50AA4-AA6E-40DF-B269-5BF40A61FC54}" srcOrd="0" destOrd="0" parTransId="{2CAE77E4-0D47-418B-B1C7-138F6202B898}" sibTransId="{4E3F70FA-2B88-47A1-8D6F-EE962ADE1CC5}"/>
    <dgm:cxn modelId="{AD90DE67-BEB0-4C7B-81CE-73E29484251F}" type="presOf" srcId="{53B50AA4-AA6E-40DF-B269-5BF40A61FC54}" destId="{4BD1D4C7-0555-408C-AB10-850B61D995FD}" srcOrd="0" destOrd="0" presId="urn:microsoft.com/office/officeart/2005/8/layout/chevron1"/>
    <dgm:cxn modelId="{43A5C37A-F9EA-4582-8F84-B3036328B74D}" srcId="{088CCF30-986F-4EF3-84E4-94FC496365DC}" destId="{F05A4184-E946-4BBB-90A0-BFD82EFD04FE}" srcOrd="2" destOrd="0" parTransId="{76DC3969-CEC1-4E45-87DA-FC0E6558ABBA}" sibTransId="{55A0F2E8-EA41-44C0-BC0C-E12D68B365C2}"/>
    <dgm:cxn modelId="{3C204BEE-DFB6-4B13-AE54-F0D16D63F85A}" type="presParOf" srcId="{8A6D2050-6E33-4F05-A526-FC9C1EAB536C}" destId="{4BD1D4C7-0555-408C-AB10-850B61D995FD}" srcOrd="0" destOrd="0" presId="urn:microsoft.com/office/officeart/2005/8/layout/chevron1"/>
    <dgm:cxn modelId="{B471EF74-0EB5-4C02-8735-1BA034F11FEB}" type="presParOf" srcId="{8A6D2050-6E33-4F05-A526-FC9C1EAB536C}" destId="{BDB40F9C-F8BB-42A0-838E-D12D62CAF07D}" srcOrd="1" destOrd="0" presId="urn:microsoft.com/office/officeart/2005/8/layout/chevron1"/>
    <dgm:cxn modelId="{9B392C84-1174-45DC-90EF-0ABE6BA03533}" type="presParOf" srcId="{8A6D2050-6E33-4F05-A526-FC9C1EAB536C}" destId="{2A41BC8A-206C-415E-9889-E47978BAC639}" srcOrd="2" destOrd="0" presId="urn:microsoft.com/office/officeart/2005/8/layout/chevron1"/>
    <dgm:cxn modelId="{4CE77F2D-4C2A-4C25-8999-9974FAED5E37}" type="presParOf" srcId="{8A6D2050-6E33-4F05-A526-FC9C1EAB536C}" destId="{1BACBB02-8334-4CC4-929D-EACCEC1F6199}" srcOrd="3" destOrd="0" presId="urn:microsoft.com/office/officeart/2005/8/layout/chevron1"/>
    <dgm:cxn modelId="{A7FAF22B-600A-4EC1-8F5E-D499E5F96325}" type="presParOf" srcId="{8A6D2050-6E33-4F05-A526-FC9C1EAB536C}" destId="{816D7F80-E4F3-4ECB-97C9-621B0CABD22D}" srcOrd="4" destOrd="0" presId="urn:microsoft.com/office/officeart/2005/8/layout/chevron1"/>
    <dgm:cxn modelId="{A009A336-CFCF-4CA2-871B-83725C0E5EFB}" type="presParOf" srcId="{8A6D2050-6E33-4F05-A526-FC9C1EAB536C}" destId="{3E7EFBC3-DBEE-4E0E-B8DC-4E0645A4BA46}" srcOrd="5" destOrd="0" presId="urn:microsoft.com/office/officeart/2005/8/layout/chevron1"/>
    <dgm:cxn modelId="{DDD5EFD7-74FA-4F43-A017-89DDD46BA547}" type="presParOf" srcId="{8A6D2050-6E33-4F05-A526-FC9C1EAB536C}" destId="{61369DC2-1FE4-48C1-AE8B-B6F18AE8B909}" srcOrd="6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21B6B-315A-49E1-82EC-9583EAAB8977}" type="datetimeFigureOut">
              <a:rPr lang="tr-TR" smtClean="0"/>
              <a:t>16.04.2014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0E7B-0DB5-48DE-84B2-C0B49E6763A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BÖL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BÖL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HİPERBARİK YERİ</a:t>
            </a:r>
            <a:r>
              <a:rPr lang="tr-TR" baseline="0" dirty="0" smtClean="0"/>
              <a:t> ETKİNLİĞİ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açık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KANAMA SÜRESİ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 seçeneği ayrı slaytlar halinde, açık, başlıklar </a:t>
            </a:r>
            <a:r>
              <a:rPr lang="tr-TR" dirty="0" err="1" smtClean="0"/>
              <a:t>bold</a:t>
            </a:r>
            <a:r>
              <a:rPr lang="tr-TR" dirty="0" smtClean="0"/>
              <a:t> olsun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80E7B-0DB5-48DE-84B2-C0B49E6763AE}" type="slidenum">
              <a:rPr lang="tr-TR" smtClean="0"/>
              <a:t>27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15.04.2014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175852" cy="230124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VAKA SUNUMLARI: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/>
              <a:t> RADYOTERAPİ </a:t>
            </a:r>
            <a:r>
              <a:rPr lang="tr-TR" sz="2800" dirty="0" smtClean="0"/>
              <a:t>UYGULANAN MESANE TÜMÖRLERİNDE GELİŞEN </a:t>
            </a:r>
            <a:br>
              <a:rPr lang="tr-TR" sz="2800" dirty="0" smtClean="0"/>
            </a:br>
            <a:r>
              <a:rPr lang="tr-TR" sz="2800" dirty="0" smtClean="0"/>
              <a:t>KOMPLİKASYONLAR</a:t>
            </a:r>
            <a:br>
              <a:rPr lang="tr-TR" sz="2800" dirty="0" smtClean="0"/>
            </a:br>
            <a:endParaRPr lang="tr-TR" sz="1600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5072066" y="4286256"/>
            <a:ext cx="3571900" cy="42862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chemeClr val="tx1"/>
                </a:solidFill>
              </a:rPr>
              <a:t>Dr. Zülfü SERTKAYA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3672" r="67057" b="51172"/>
          <a:stretch>
            <a:fillRect/>
          </a:stretch>
        </p:blipFill>
        <p:spPr bwMode="auto">
          <a:xfrm>
            <a:off x="214282" y="0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19531" r="35212" b="41406"/>
          <a:stretch>
            <a:fillRect/>
          </a:stretch>
        </p:blipFill>
        <p:spPr bwMode="auto">
          <a:xfrm>
            <a:off x="7429488" y="0"/>
            <a:ext cx="1714512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kontrolleri sırasında sağ yan ağrısı, bulantı kusma ve genel durum bozukluğu şikayetleri ile başvuruyor.</a:t>
            </a:r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Kreatinin</a:t>
            </a:r>
            <a:r>
              <a:rPr lang="tr-TR" b="1" dirty="0" smtClean="0"/>
              <a:t>: </a:t>
            </a:r>
            <a:r>
              <a:rPr lang="tr-TR" dirty="0" smtClean="0"/>
              <a:t>7,24 </a:t>
            </a:r>
            <a:r>
              <a:rPr lang="tr-TR" dirty="0" err="1" smtClean="0"/>
              <a:t>ng</a:t>
            </a:r>
            <a:r>
              <a:rPr lang="tr-TR" dirty="0" smtClean="0"/>
              <a:t>/</a:t>
            </a:r>
            <a:r>
              <a:rPr lang="tr-TR" dirty="0" err="1" smtClean="0"/>
              <a:t>dL</a:t>
            </a:r>
            <a:endParaRPr lang="tr-TR" dirty="0" smtClean="0"/>
          </a:p>
          <a:p>
            <a:r>
              <a:rPr lang="tr-TR" b="1" dirty="0" smtClean="0"/>
              <a:t>TİT: </a:t>
            </a:r>
            <a:r>
              <a:rPr lang="tr-TR" dirty="0" smtClean="0"/>
              <a:t>e</a:t>
            </a:r>
            <a:r>
              <a:rPr lang="tr-TR" dirty="0" smtClean="0"/>
              <a:t>ritrosit+, lökosit -</a:t>
            </a:r>
          </a:p>
          <a:p>
            <a:endParaRPr lang="tr-TR" dirty="0" smtClean="0"/>
          </a:p>
          <a:p>
            <a:r>
              <a:rPr lang="tr-TR" b="1" dirty="0" smtClean="0"/>
              <a:t>USG:</a:t>
            </a:r>
            <a:r>
              <a:rPr lang="tr-TR" dirty="0" smtClean="0"/>
              <a:t> Sağda </a:t>
            </a:r>
            <a:r>
              <a:rPr lang="tr-TR" dirty="0" err="1" smtClean="0"/>
              <a:t>Grade</a:t>
            </a:r>
            <a:r>
              <a:rPr lang="tr-TR" dirty="0" smtClean="0"/>
              <a:t> 3 </a:t>
            </a:r>
            <a:r>
              <a:rPr lang="tr-TR" dirty="0" err="1" smtClean="0"/>
              <a:t>ektazi</a:t>
            </a:r>
            <a:r>
              <a:rPr lang="tr-TR" dirty="0" smtClean="0"/>
              <a:t>, 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parenkimal</a:t>
            </a:r>
            <a:r>
              <a:rPr lang="tr-TR" dirty="0" smtClean="0"/>
              <a:t> hastalık ile uyumlu </a:t>
            </a:r>
            <a:r>
              <a:rPr lang="tr-TR" dirty="0" smtClean="0"/>
              <a:t>görünüm</a:t>
            </a:r>
          </a:p>
          <a:p>
            <a:endParaRPr lang="tr-TR" dirty="0" smtClean="0"/>
          </a:p>
          <a:p>
            <a:r>
              <a:rPr lang="tr-TR" b="1" dirty="0" smtClean="0"/>
              <a:t>Kontrastsız BT: </a:t>
            </a:r>
            <a:r>
              <a:rPr lang="tr-TR" dirty="0" smtClean="0"/>
              <a:t>Sağda </a:t>
            </a:r>
            <a:r>
              <a:rPr lang="tr-TR" dirty="0" err="1" smtClean="0"/>
              <a:t>Grade</a:t>
            </a:r>
            <a:r>
              <a:rPr lang="tr-TR" dirty="0" smtClean="0"/>
              <a:t> 3 </a:t>
            </a:r>
            <a:r>
              <a:rPr lang="tr-TR" dirty="0" err="1" smtClean="0"/>
              <a:t>hidroüreteronefroz</a:t>
            </a:r>
            <a:r>
              <a:rPr lang="tr-TR" dirty="0" smtClean="0"/>
              <a:t> tespit edildi, 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üreterlerde</a:t>
            </a:r>
            <a:r>
              <a:rPr lang="tr-TR" dirty="0" smtClean="0"/>
              <a:t> taş saptanmadı.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DJ </a:t>
            </a:r>
            <a:r>
              <a:rPr lang="tr-TR" dirty="0" err="1" smtClean="0"/>
              <a:t>kateteri</a:t>
            </a:r>
            <a:r>
              <a:rPr lang="tr-TR" dirty="0" smtClean="0"/>
              <a:t> takıldı</a:t>
            </a:r>
          </a:p>
          <a:p>
            <a:endParaRPr lang="tr-TR" dirty="0" smtClean="0"/>
          </a:p>
          <a:p>
            <a:r>
              <a:rPr lang="tr-TR" dirty="0" err="1" smtClean="0"/>
              <a:t>Kreatinin</a:t>
            </a:r>
            <a:r>
              <a:rPr lang="tr-TR" dirty="0" smtClean="0"/>
              <a:t> değeri 2,1 </a:t>
            </a:r>
            <a:r>
              <a:rPr lang="tr-TR" dirty="0" err="1" smtClean="0"/>
              <a:t>ng</a:t>
            </a:r>
            <a:r>
              <a:rPr lang="tr-TR" dirty="0" smtClean="0"/>
              <a:t>/</a:t>
            </a:r>
            <a:r>
              <a:rPr lang="tr-TR" dirty="0" err="1" smtClean="0"/>
              <a:t>dL’ye</a:t>
            </a:r>
            <a:r>
              <a:rPr lang="tr-TR" dirty="0" smtClean="0"/>
              <a:t> geriledi</a:t>
            </a:r>
          </a:p>
          <a:p>
            <a:endParaRPr lang="tr-TR" dirty="0" smtClean="0"/>
          </a:p>
          <a:p>
            <a:r>
              <a:rPr lang="tr-TR" dirty="0" smtClean="0"/>
              <a:t>Hastaya 3 ay sonrasında tekrar değerlendirilmek üzere randevu verildi.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kontrolden çıkarak </a:t>
            </a:r>
            <a:r>
              <a:rPr lang="tr-TR" dirty="0" smtClean="0"/>
              <a:t>2</a:t>
            </a:r>
            <a:r>
              <a:rPr lang="tr-TR" dirty="0" smtClean="0"/>
              <a:t> yıl kontrollere gelmedi. </a:t>
            </a:r>
          </a:p>
          <a:p>
            <a:endParaRPr lang="tr-TR" dirty="0" smtClean="0"/>
          </a:p>
          <a:p>
            <a:r>
              <a:rPr lang="tr-TR" dirty="0" smtClean="0"/>
              <a:t>İdrar yolu enfeksiyonu ve ateş nedeniyle başvuran hastanın unutulmuş DJ </a:t>
            </a:r>
            <a:r>
              <a:rPr lang="tr-TR" dirty="0" err="1" smtClean="0"/>
              <a:t>kateteri</a:t>
            </a:r>
            <a:r>
              <a:rPr lang="tr-TR" dirty="0" smtClean="0"/>
              <a:t> olduğu tespit edildi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8 İçerik Yer Tutucusu" descr="HAYRIYE KIRMIZ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6412" y="1444625"/>
            <a:ext cx="3941763" cy="3941763"/>
          </a:xfrm>
        </p:spPr>
      </p:pic>
      <p:pic>
        <p:nvPicPr>
          <p:cNvPr id="10" name="9 İçerik Yer Tutucusu" descr="HAYRIYE KIRMIZI-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6 İçerik Yer Tutucusu" descr="HAYRIYE KIRMIZI-,-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6412" y="1444625"/>
            <a:ext cx="3941763" cy="3941763"/>
          </a:xfrm>
        </p:spPr>
      </p:pic>
      <p:pic>
        <p:nvPicPr>
          <p:cNvPr id="8" name="7 İçerik Yer Tutucusu" descr="HAYRIYE KIRMIZI--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DJ </a:t>
            </a:r>
            <a:r>
              <a:rPr lang="tr-TR" dirty="0" err="1" smtClean="0"/>
              <a:t>kateteri</a:t>
            </a:r>
            <a:r>
              <a:rPr lang="tr-TR" dirty="0" smtClean="0"/>
              <a:t> çekildi.</a:t>
            </a:r>
          </a:p>
          <a:p>
            <a:endParaRPr lang="tr-TR" dirty="0" smtClean="0"/>
          </a:p>
          <a:p>
            <a:r>
              <a:rPr lang="tr-TR" dirty="0" err="1" smtClean="0"/>
              <a:t>Antibiyoterapi</a:t>
            </a:r>
            <a:r>
              <a:rPr lang="tr-TR" dirty="0" smtClean="0"/>
              <a:t> sonrası taburcu edildi.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latin typeface="Comic Sans MS" pitchFamily="66" charset="0"/>
              </a:rPr>
              <a:t>S.T.</a:t>
            </a:r>
          </a:p>
          <a:p>
            <a:r>
              <a:rPr lang="tr-TR" sz="2500" dirty="0" smtClean="0">
                <a:latin typeface="Comic Sans MS" pitchFamily="66" charset="0"/>
              </a:rPr>
              <a:t>60 yaş</a:t>
            </a:r>
          </a:p>
          <a:p>
            <a:r>
              <a:rPr lang="tr-TR" sz="2500" dirty="0" smtClean="0">
                <a:latin typeface="Comic Sans MS" pitchFamily="66" charset="0"/>
              </a:rPr>
              <a:t>Erkek</a:t>
            </a: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Şikayet: </a:t>
            </a:r>
            <a:r>
              <a:rPr lang="tr-TR" sz="2500" dirty="0" smtClean="0">
                <a:latin typeface="Comic Sans MS" pitchFamily="66" charset="0"/>
              </a:rPr>
              <a:t>İdrarda </a:t>
            </a:r>
            <a:r>
              <a:rPr lang="tr-TR" sz="2500" dirty="0" smtClean="0">
                <a:latin typeface="Comic Sans MS" pitchFamily="66" charset="0"/>
              </a:rPr>
              <a:t>kanama</a:t>
            </a:r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Hikaye: </a:t>
            </a:r>
            <a:r>
              <a:rPr lang="tr-TR" sz="2500" dirty="0" smtClean="0">
                <a:latin typeface="Comic Sans MS" pitchFamily="66" charset="0"/>
              </a:rPr>
              <a:t>Daha önce 2 kez TUR-MT operasyonu olan hasta idrardan kan gelmesi şikayetiyle tarafımıza başvurdu</a:t>
            </a:r>
          </a:p>
          <a:p>
            <a:endParaRPr lang="tr-TR" sz="2500" dirty="0">
              <a:latin typeface="Comic Sans MS" pitchFamily="66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Hct</a:t>
            </a:r>
            <a:r>
              <a:rPr lang="tr-TR" dirty="0" smtClean="0">
                <a:latin typeface="Comic Sans MS" pitchFamily="66" charset="0"/>
              </a:rPr>
              <a:t>: 29,7 </a:t>
            </a:r>
          </a:p>
          <a:p>
            <a:r>
              <a:rPr lang="tr-TR" dirty="0" err="1" smtClean="0">
                <a:latin typeface="Comic Sans MS" pitchFamily="66" charset="0"/>
              </a:rPr>
              <a:t>Kreatinin</a:t>
            </a:r>
            <a:r>
              <a:rPr lang="tr-TR" dirty="0" smtClean="0">
                <a:latin typeface="Comic Sans MS" pitchFamily="66" charset="0"/>
              </a:rPr>
              <a:t>: 1,03 </a:t>
            </a:r>
            <a:r>
              <a:rPr lang="tr-TR" dirty="0" err="1" smtClean="0">
                <a:latin typeface="Comic Sans MS" pitchFamily="66" charset="0"/>
              </a:rPr>
              <a:t>ng</a:t>
            </a:r>
            <a:r>
              <a:rPr lang="tr-TR" dirty="0" smtClean="0">
                <a:latin typeface="Comic Sans MS" pitchFamily="66" charset="0"/>
              </a:rPr>
              <a:t>/</a:t>
            </a:r>
            <a:r>
              <a:rPr lang="tr-TR" dirty="0" err="1" smtClean="0">
                <a:latin typeface="Comic Sans MS" pitchFamily="66" charset="0"/>
              </a:rPr>
              <a:t>dL</a:t>
            </a: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TİT: </a:t>
            </a:r>
            <a:r>
              <a:rPr lang="tr-TR" dirty="0" err="1" smtClean="0">
                <a:latin typeface="Comic Sans MS" pitchFamily="66" charset="0"/>
              </a:rPr>
              <a:t>Makroskopik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hematüri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İdrar kültürü: Üreme olmadı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PATOLOJİ: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13/03.2012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 T1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High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Grade</a:t>
            </a:r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dirty="0" smtClean="0">
                <a:latin typeface="Comic Sans MS" pitchFamily="66" charset="0"/>
                <a:sym typeface="Wingdings" pitchFamily="2" charset="2"/>
              </a:rPr>
              <a:t>29/05/2012 T2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High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Grade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rt-gli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53369"/>
            <a:ext cx="8042726" cy="451728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ASA-IV</a:t>
            </a:r>
          </a:p>
          <a:p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Hastaya </a:t>
            </a:r>
            <a:r>
              <a:rPr lang="tr-TR" sz="2500" dirty="0" err="1" smtClean="0">
                <a:latin typeface="Comic Sans MS" pitchFamily="66" charset="0"/>
                <a:sym typeface="Wingdings" pitchFamily="2" charset="2"/>
              </a:rPr>
              <a:t>sistektomi</a:t>
            </a:r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 önerildi</a:t>
            </a:r>
            <a:endParaRPr lang="tr-TR" sz="25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Hasta yüksek risk nedeniyle ameliyatı kabul etmiyor.</a:t>
            </a:r>
          </a:p>
          <a:p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RT+KT için yönlendirildi.</a:t>
            </a:r>
          </a:p>
          <a:p>
            <a:pPr>
              <a:buNone/>
            </a:pPr>
            <a:endParaRPr lang="tr-TR" sz="25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sz="2500" dirty="0" smtClean="0">
                <a:latin typeface="Comic Sans MS" pitchFamily="66" charset="0"/>
                <a:sym typeface="Wingdings" pitchFamily="2" charset="2"/>
              </a:rPr>
              <a:t>Son iki aya kadar şikayeti yok. (takipten çıkmış)</a:t>
            </a:r>
            <a:endParaRPr lang="tr-TR" sz="2500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USG (</a:t>
            </a: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07/01/14):</a:t>
            </a:r>
          </a:p>
          <a:p>
            <a:pPr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tr-TR" dirty="0" smtClean="0">
                <a:latin typeface="Comic Sans MS" pitchFamily="66" charset="0"/>
              </a:rPr>
              <a:t>Her iki böbrek boyutları  normal , konturları düzgündür. </a:t>
            </a:r>
            <a:r>
              <a:rPr lang="tr-TR" dirty="0" err="1" smtClean="0">
                <a:latin typeface="Comic Sans MS" pitchFamily="66" charset="0"/>
              </a:rPr>
              <a:t>Parankim</a:t>
            </a:r>
            <a:r>
              <a:rPr lang="tr-TR" dirty="0" smtClean="0">
                <a:latin typeface="Comic Sans MS" pitchFamily="66" charset="0"/>
              </a:rPr>
              <a:t> ve sinüs </a:t>
            </a:r>
            <a:r>
              <a:rPr lang="tr-TR" dirty="0" err="1" smtClean="0">
                <a:latin typeface="Comic Sans MS" pitchFamily="66" charset="0"/>
              </a:rPr>
              <a:t>ekojeniteleri</a:t>
            </a:r>
            <a:r>
              <a:rPr lang="tr-TR" dirty="0" smtClean="0">
                <a:latin typeface="Comic Sans MS" pitchFamily="66" charset="0"/>
              </a:rPr>
              <a:t> normaldir. </a:t>
            </a:r>
            <a:r>
              <a:rPr lang="tr-TR" dirty="0" err="1" smtClean="0">
                <a:latin typeface="Comic Sans MS" pitchFamily="66" charset="0"/>
              </a:rPr>
              <a:t>Kortikomedüller</a:t>
            </a:r>
            <a:r>
              <a:rPr lang="tr-TR" dirty="0" smtClean="0">
                <a:latin typeface="Comic Sans MS" pitchFamily="66" charset="0"/>
              </a:rPr>
              <a:t> ayrım net olarak yapılabilmektedir. </a:t>
            </a:r>
            <a:r>
              <a:rPr lang="tr-TR" dirty="0" err="1" smtClean="0">
                <a:latin typeface="Comic Sans MS" pitchFamily="66" charset="0"/>
              </a:rPr>
              <a:t>Kalkül</a:t>
            </a:r>
            <a:r>
              <a:rPr lang="tr-TR" dirty="0" smtClean="0">
                <a:latin typeface="Comic Sans MS" pitchFamily="66" charset="0"/>
              </a:rPr>
              <a:t>, kitle </a:t>
            </a:r>
            <a:r>
              <a:rPr lang="tr-TR" dirty="0" smtClean="0">
                <a:latin typeface="Comic Sans MS" pitchFamily="66" charset="0"/>
              </a:rPr>
              <a:t>veya </a:t>
            </a:r>
            <a:r>
              <a:rPr lang="tr-TR" dirty="0" err="1" smtClean="0">
                <a:latin typeface="Comic Sans MS" pitchFamily="66" charset="0"/>
              </a:rPr>
              <a:t>pelvikaliektazi</a:t>
            </a:r>
            <a:r>
              <a:rPr lang="tr-TR" dirty="0" smtClean="0">
                <a:latin typeface="Comic Sans MS" pitchFamily="66" charset="0"/>
              </a:rPr>
              <a:t> izlenmedi.</a:t>
            </a:r>
          </a:p>
          <a:p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Mesanede sonda balonu mevcuttur. Lümende </a:t>
            </a:r>
            <a:r>
              <a:rPr lang="tr-TR" dirty="0" err="1" smtClean="0">
                <a:latin typeface="Comic Sans MS" pitchFamily="66" charset="0"/>
              </a:rPr>
              <a:t>ekojen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hematom</a:t>
            </a:r>
            <a:r>
              <a:rPr lang="tr-TR" dirty="0" smtClean="0">
                <a:latin typeface="Comic Sans MS" pitchFamily="66" charset="0"/>
              </a:rPr>
              <a:t> ile uyumlu görünüm mevcuttur. Kitle ekarte edilemedi.</a:t>
            </a: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SİSTOSKOPİ: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</a:t>
            </a: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Lokal şartlar altında, </a:t>
            </a:r>
            <a:r>
              <a:rPr lang="tr-TR" dirty="0" err="1" smtClean="0">
                <a:latin typeface="Comic Sans MS" pitchFamily="66" charset="0"/>
              </a:rPr>
              <a:t>üretra</a:t>
            </a:r>
            <a:r>
              <a:rPr lang="tr-TR" dirty="0" smtClean="0">
                <a:latin typeface="Comic Sans MS" pitchFamily="66" charset="0"/>
              </a:rPr>
              <a:t> ve prostat doğal; mesane </a:t>
            </a:r>
            <a:r>
              <a:rPr lang="tr-TR" dirty="0" err="1" smtClean="0">
                <a:latin typeface="Comic Sans MS" pitchFamily="66" charset="0"/>
              </a:rPr>
              <a:t>hematüri</a:t>
            </a:r>
            <a:r>
              <a:rPr lang="tr-TR" dirty="0" smtClean="0">
                <a:latin typeface="Comic Sans MS" pitchFamily="66" charset="0"/>
              </a:rPr>
              <a:t> nedeniyle net olarak değerlendirilemedi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b="1" u="sng" dirty="0" smtClean="0">
                <a:solidFill>
                  <a:srgbClr val="FF0000"/>
                </a:solidFill>
                <a:latin typeface="Comic Sans MS" pitchFamily="66" charset="0"/>
              </a:rPr>
              <a:t>USG (11/03/14): </a:t>
            </a:r>
            <a:endParaRPr lang="tr-TR" sz="2500" b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latin typeface="Comic Sans MS" pitchFamily="66" charset="0"/>
              </a:rPr>
              <a:t>Mesanede </a:t>
            </a:r>
            <a:r>
              <a:rPr lang="tr-TR" sz="2500" dirty="0" err="1" smtClean="0">
                <a:latin typeface="Comic Sans MS" pitchFamily="66" charset="0"/>
              </a:rPr>
              <a:t>diffüz</a:t>
            </a:r>
            <a:r>
              <a:rPr lang="tr-TR" sz="2500" dirty="0" smtClean="0">
                <a:latin typeface="Comic Sans MS" pitchFamily="66" charset="0"/>
              </a:rPr>
              <a:t> duvar kalınlık artışı ve lümene doğru uzanan en kalın yerinde 2x1 cm ulaşan heterojen </a:t>
            </a:r>
            <a:r>
              <a:rPr lang="tr-TR" sz="2500" dirty="0" err="1" smtClean="0">
                <a:latin typeface="Comic Sans MS" pitchFamily="66" charset="0"/>
              </a:rPr>
              <a:t>solid</a:t>
            </a:r>
            <a:r>
              <a:rPr lang="tr-TR" sz="2500" dirty="0" smtClean="0">
                <a:latin typeface="Comic Sans MS" pitchFamily="66" charset="0"/>
              </a:rPr>
              <a:t> lezyonlar saptandı. </a:t>
            </a: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latin typeface="Comic Sans MS" pitchFamily="66" charset="0"/>
              </a:rPr>
              <a:t>Lümen içinde sonda balonuna ait </a:t>
            </a:r>
            <a:r>
              <a:rPr lang="tr-TR" sz="2500" dirty="0" err="1" smtClean="0">
                <a:latin typeface="Comic Sans MS" pitchFamily="66" charset="0"/>
              </a:rPr>
              <a:t>ekojenite</a:t>
            </a:r>
            <a:r>
              <a:rPr lang="tr-TR" sz="2500" dirty="0" smtClean="0">
                <a:latin typeface="Comic Sans MS" pitchFamily="66" charset="0"/>
              </a:rPr>
              <a:t> saptandı.</a:t>
            </a:r>
            <a:endParaRPr lang="tr-TR" sz="2500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kaba\Downloads\CAM0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aba\Desktop\SULEYMAN TUNC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/>
                </a:solidFill>
                <a:latin typeface="Comic Sans MS" pitchFamily="66" charset="0"/>
              </a:rPr>
              <a:t>Allum</a:t>
            </a: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</a:rPr>
              <a:t> toz ile yıkama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 Kısmi yanıt alındı ancak tam düzelme sağlanamadı.</a:t>
            </a:r>
          </a:p>
          <a:p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dirty="0" err="1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Hiperbarik</a:t>
            </a: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 O2 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 EF % 30 olması nedeniyle  riskli görüldü, yapılamadı.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Şok RT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 Radyasyon 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Onkolojisi uygun görmedi.</a:t>
            </a:r>
          </a:p>
          <a:p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dirty="0" err="1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İnternal</a:t>
            </a: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iliak</a:t>
            </a: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solidFill>
                  <a:schemeClr val="accent1"/>
                </a:solidFill>
                <a:latin typeface="Comic Sans MS" pitchFamily="66" charset="0"/>
                <a:sym typeface="Wingdings" pitchFamily="2" charset="2"/>
              </a:rPr>
              <a:t>embolizasyonu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Siyami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Ersek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KvGH’de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denendi, ancak 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başarılı olmadı.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İnternal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iliak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damarlar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obstrükte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ve çok sayıda 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kollateral</a:t>
            </a:r>
            <a:r>
              <a:rPr lang="tr-TR" dirty="0" err="1" smtClean="0">
                <a:latin typeface="Comic Sans MS" pitchFamily="66" charset="0"/>
                <a:sym typeface="Wingdings" pitchFamily="2" charset="2"/>
              </a:rPr>
              <a:t>ler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 mevcut.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u="sng" dirty="0" smtClean="0">
                <a:latin typeface="Comic Sans MS" pitchFamily="66" charset="0"/>
              </a:rPr>
              <a:t>11/03/14: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err="1" smtClean="0">
                <a:latin typeface="Comic Sans MS" pitchFamily="66" charset="0"/>
              </a:rPr>
              <a:t>Bilateral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nefrostomi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katateri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  <a:sym typeface="Wingdings" pitchFamily="2" charset="2"/>
              </a:rPr>
              <a:t> İşlem başarısız</a:t>
            </a:r>
            <a:endParaRPr lang="tr-TR" sz="2800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H. K. </a:t>
            </a:r>
            <a:endParaRPr lang="tr-TR" dirty="0" smtClean="0"/>
          </a:p>
          <a:p>
            <a:r>
              <a:rPr lang="tr-TR" dirty="0" smtClean="0"/>
              <a:t>65 yaş</a:t>
            </a:r>
          </a:p>
          <a:p>
            <a:r>
              <a:rPr lang="tr-TR" dirty="0" smtClean="0"/>
              <a:t>Kadın</a:t>
            </a:r>
          </a:p>
          <a:p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Şikayet:</a:t>
            </a:r>
            <a:r>
              <a:rPr lang="tr-TR" dirty="0" smtClean="0"/>
              <a:t> Pıhtılı kanama</a:t>
            </a:r>
            <a:endParaRPr lang="tr-TR" dirty="0" smtClean="0"/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Hikaye:</a:t>
            </a:r>
            <a:r>
              <a:rPr lang="tr-TR" dirty="0" smtClean="0"/>
              <a:t> Mesane </a:t>
            </a:r>
            <a:r>
              <a:rPr lang="tr-TR" dirty="0" err="1" smtClean="0"/>
              <a:t>tm</a:t>
            </a:r>
            <a:r>
              <a:rPr lang="tr-TR" dirty="0" smtClean="0"/>
              <a:t> nedeniyle 5 </a:t>
            </a:r>
            <a:r>
              <a:rPr lang="tr-TR" dirty="0" err="1" smtClean="0"/>
              <a:t>cm’lik</a:t>
            </a:r>
            <a:r>
              <a:rPr lang="tr-TR" dirty="0" smtClean="0"/>
              <a:t> </a:t>
            </a:r>
            <a:r>
              <a:rPr lang="tr-TR" dirty="0" err="1" smtClean="0"/>
              <a:t>solid</a:t>
            </a:r>
            <a:r>
              <a:rPr lang="tr-TR" dirty="0" smtClean="0"/>
              <a:t> kitleye TUR-TM yapılmış.</a:t>
            </a: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Patoloji:</a:t>
            </a:r>
            <a:r>
              <a:rPr lang="tr-TR" dirty="0" smtClean="0"/>
              <a:t> T2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endParaRPr lang="tr-TR" dirty="0" smtClean="0"/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Özgeçmiş:</a:t>
            </a:r>
            <a:r>
              <a:rPr lang="tr-TR" dirty="0" smtClean="0"/>
              <a:t> KOAH, KRY, HT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ASA IV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1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b="1" u="sng" dirty="0" err="1" smtClean="0">
                <a:solidFill>
                  <a:srgbClr val="FF0000"/>
                </a:solidFill>
                <a:latin typeface="Comic Sans MS" pitchFamily="66" charset="0"/>
              </a:rPr>
              <a:t>Torakoabdominal</a:t>
            </a:r>
            <a:r>
              <a:rPr lang="tr-TR" sz="2500" b="1" u="sng" dirty="0" smtClean="0">
                <a:solidFill>
                  <a:srgbClr val="FF0000"/>
                </a:solidFill>
                <a:latin typeface="Comic Sans MS" pitchFamily="66" charset="0"/>
              </a:rPr>
              <a:t> BT (11/03/13):</a:t>
            </a: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err="1" smtClean="0">
                <a:latin typeface="Comic Sans MS" pitchFamily="66" charset="0"/>
              </a:rPr>
              <a:t>Perivezikal</a:t>
            </a:r>
            <a:r>
              <a:rPr lang="tr-TR" sz="2500" dirty="0" smtClean="0">
                <a:latin typeface="Comic Sans MS" pitchFamily="66" charset="0"/>
              </a:rPr>
              <a:t> yayılım (-),</a:t>
            </a: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latin typeface="Comic Sans MS" pitchFamily="66" charset="0"/>
              </a:rPr>
              <a:t>Lenf </a:t>
            </a:r>
            <a:r>
              <a:rPr lang="tr-TR" sz="2500" dirty="0" err="1" smtClean="0">
                <a:latin typeface="Comic Sans MS" pitchFamily="66" charset="0"/>
              </a:rPr>
              <a:t>nodu</a:t>
            </a:r>
            <a:r>
              <a:rPr lang="tr-TR" sz="2500" dirty="0" smtClean="0">
                <a:latin typeface="Comic Sans MS" pitchFamily="66" charset="0"/>
              </a:rPr>
              <a:t> tutulumu (-),</a:t>
            </a:r>
          </a:p>
          <a:p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err="1" smtClean="0">
                <a:latin typeface="Comic Sans MS" pitchFamily="66" charset="0"/>
              </a:rPr>
              <a:t>Torakal</a:t>
            </a:r>
            <a:r>
              <a:rPr lang="tr-TR" sz="2500" dirty="0" smtClean="0">
                <a:latin typeface="Comic Sans MS" pitchFamily="66" charset="0"/>
              </a:rPr>
              <a:t> tutulum (-)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kaba\Desktop\SULEYMAN TUNC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kaba\Documents\SULEYMAN TUNC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latin typeface="Comic Sans MS" pitchFamily="66" charset="0"/>
              </a:rPr>
              <a:t>Yeni ASA </a:t>
            </a:r>
            <a:r>
              <a:rPr lang="tr-TR" dirty="0" smtClean="0">
                <a:latin typeface="Comic Sans MS" pitchFamily="66" charset="0"/>
              </a:rPr>
              <a:t>skoru: ASA </a:t>
            </a:r>
            <a:r>
              <a:rPr lang="tr-TR" dirty="0" smtClean="0">
                <a:latin typeface="Comic Sans MS" pitchFamily="66" charset="0"/>
              </a:rPr>
              <a:t>IV </a:t>
            </a:r>
            <a:r>
              <a:rPr lang="tr-TR" dirty="0" smtClean="0">
                <a:latin typeface="Comic Sans MS" pitchFamily="66" charset="0"/>
              </a:rPr>
              <a:t>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500" dirty="0" smtClean="0">
                <a:latin typeface="Comic Sans MS" pitchFamily="66" charset="0"/>
              </a:rPr>
              <a:t>Hastanın </a:t>
            </a:r>
            <a:r>
              <a:rPr lang="tr-TR" sz="2500" dirty="0" smtClean="0">
                <a:latin typeface="Comic Sans MS" pitchFamily="66" charset="0"/>
              </a:rPr>
              <a:t>ameliyat </a:t>
            </a:r>
            <a:r>
              <a:rPr lang="tr-TR" sz="2500" dirty="0" smtClean="0">
                <a:latin typeface="Comic Sans MS" pitchFamily="66" charset="0"/>
              </a:rPr>
              <a:t>olmayı kabul etmesi </a:t>
            </a:r>
            <a:r>
              <a:rPr lang="tr-TR" sz="2500" dirty="0" smtClean="0">
                <a:latin typeface="Comic Sans MS" pitchFamily="66" charset="0"/>
              </a:rPr>
              <a:t>üzerine, Radikal </a:t>
            </a:r>
            <a:r>
              <a:rPr lang="tr-TR" sz="2500" dirty="0" err="1" smtClean="0">
                <a:latin typeface="Comic Sans MS" pitchFamily="66" charset="0"/>
              </a:rPr>
              <a:t>sistektomi</a:t>
            </a:r>
            <a:r>
              <a:rPr lang="tr-TR" sz="2500" dirty="0" smtClean="0">
                <a:latin typeface="Comic Sans MS" pitchFamily="66" charset="0"/>
              </a:rPr>
              <a:t>+ </a:t>
            </a:r>
            <a:r>
              <a:rPr lang="tr-TR" sz="2500" dirty="0" err="1" smtClean="0">
                <a:latin typeface="Comic Sans MS" pitchFamily="66" charset="0"/>
              </a:rPr>
              <a:t>Ü</a:t>
            </a:r>
            <a:r>
              <a:rPr lang="tr-TR" sz="2500" dirty="0" err="1" smtClean="0">
                <a:latin typeface="Comic Sans MS" pitchFamily="66" charset="0"/>
              </a:rPr>
              <a:t>riner</a:t>
            </a:r>
            <a:r>
              <a:rPr lang="tr-TR" sz="2500" dirty="0" smtClean="0">
                <a:latin typeface="Comic Sans MS" pitchFamily="66" charset="0"/>
              </a:rPr>
              <a:t> </a:t>
            </a:r>
            <a:r>
              <a:rPr lang="tr-TR" sz="2500" dirty="0" err="1" smtClean="0">
                <a:latin typeface="Comic Sans MS" pitchFamily="66" charset="0"/>
              </a:rPr>
              <a:t>diversiyon</a:t>
            </a:r>
            <a:r>
              <a:rPr lang="tr-TR" sz="2500" dirty="0" smtClean="0">
                <a:latin typeface="Comic Sans MS" pitchFamily="66" charset="0"/>
              </a:rPr>
              <a:t> </a:t>
            </a:r>
            <a:r>
              <a:rPr lang="tr-TR" sz="2500" dirty="0" smtClean="0">
                <a:latin typeface="Comic Sans MS" pitchFamily="66" charset="0"/>
              </a:rPr>
              <a:t>(</a:t>
            </a:r>
            <a:r>
              <a:rPr lang="tr-TR" sz="2500" dirty="0" err="1" smtClean="0">
                <a:latin typeface="Comic Sans MS" pitchFamily="66" charset="0"/>
              </a:rPr>
              <a:t>ileal</a:t>
            </a:r>
            <a:r>
              <a:rPr lang="tr-TR" sz="2500" dirty="0" smtClean="0">
                <a:latin typeface="Comic Sans MS" pitchFamily="66" charset="0"/>
              </a:rPr>
              <a:t> </a:t>
            </a:r>
            <a:r>
              <a:rPr lang="tr-TR" sz="2500" dirty="0" err="1" smtClean="0">
                <a:latin typeface="Comic Sans MS" pitchFamily="66" charset="0"/>
              </a:rPr>
              <a:t>loop</a:t>
            </a:r>
            <a:r>
              <a:rPr lang="tr-TR" sz="2500" dirty="0" smtClean="0">
                <a:latin typeface="Comic Sans MS" pitchFamily="66" charset="0"/>
              </a:rPr>
              <a:t>) ameliyatı yapıldı</a:t>
            </a:r>
          </a:p>
          <a:p>
            <a:pPr>
              <a:buNone/>
            </a:pPr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latin typeface="Comic Sans MS" pitchFamily="66" charset="0"/>
              </a:rPr>
              <a:t>Post </a:t>
            </a:r>
            <a:r>
              <a:rPr lang="tr-TR" sz="2500" dirty="0" err="1" smtClean="0">
                <a:latin typeface="Comic Sans MS" pitchFamily="66" charset="0"/>
              </a:rPr>
              <a:t>operatif</a:t>
            </a:r>
            <a:r>
              <a:rPr lang="tr-TR" sz="2500" dirty="0" smtClean="0">
                <a:latin typeface="Comic Sans MS" pitchFamily="66" charset="0"/>
              </a:rPr>
              <a:t> dönemde komplikasyon gelişmedi</a:t>
            </a:r>
          </a:p>
          <a:p>
            <a:pPr>
              <a:buNone/>
            </a:pPr>
            <a:endParaRPr lang="tr-TR" sz="2500" dirty="0" smtClean="0">
              <a:latin typeface="Comic Sans MS" pitchFamily="66" charset="0"/>
            </a:endParaRPr>
          </a:p>
          <a:p>
            <a:r>
              <a:rPr lang="tr-TR" sz="2500" dirty="0" smtClean="0">
                <a:latin typeface="Comic Sans MS" pitchFamily="66" charset="0"/>
              </a:rPr>
              <a:t>Post op 9. gün </a:t>
            </a:r>
            <a:r>
              <a:rPr lang="tr-TR" sz="2500" dirty="0" smtClean="0">
                <a:latin typeface="Comic Sans MS" pitchFamily="66" charset="0"/>
              </a:rPr>
              <a:t>hasta taburcu edildi</a:t>
            </a:r>
            <a:endParaRPr lang="tr-TR" sz="2500" dirty="0">
              <a:latin typeface="Comic Sans MS" pitchFamily="66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73941667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1662" cy="6873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32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DİKKATİNİZ İÇİN TEŞEKKÜRLER</a:t>
            </a:r>
            <a:endParaRPr lang="tr-TR" sz="32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G_20140415_204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256" y="0"/>
            <a:ext cx="91672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IMG_20140415_20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523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4725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 operasyonu kabul etmiyor bu nedenle Radyoterapi+ Kemoterapi için yönlendirildi.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Hastaya yapılan radyoterapiden 1 yıl sonra pıhtılı yoğun kanama ve kanamaya bağlı anemi gelişmesi üzerine başvuruyor.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Hct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tr-TR" dirty="0" smtClean="0"/>
              <a:t>27,3</a:t>
            </a:r>
          </a:p>
          <a:p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Kreatinin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tr-TR" dirty="0" smtClean="0"/>
              <a:t>1,74 </a:t>
            </a:r>
            <a:r>
              <a:rPr lang="tr-TR" dirty="0" err="1" smtClean="0"/>
              <a:t>ng</a:t>
            </a:r>
            <a:r>
              <a:rPr lang="tr-TR" dirty="0" smtClean="0"/>
              <a:t>/</a:t>
            </a:r>
            <a:r>
              <a:rPr lang="tr-TR" dirty="0" err="1" smtClean="0"/>
              <a:t>dL</a:t>
            </a:r>
            <a:endParaRPr lang="tr-TR" dirty="0" smtClean="0"/>
          </a:p>
          <a:p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TİT:</a:t>
            </a:r>
            <a:r>
              <a:rPr lang="tr-TR" dirty="0" smtClean="0"/>
              <a:t> Bol eritrosit, nadir lökosit</a:t>
            </a:r>
          </a:p>
          <a:p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İKAB:</a:t>
            </a:r>
            <a:r>
              <a:rPr lang="tr-TR" dirty="0" smtClean="0"/>
              <a:t> Üreme olmadı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Üriner</a:t>
            </a:r>
            <a:r>
              <a:rPr lang="tr-TR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USG: </a:t>
            </a:r>
          </a:p>
          <a:p>
            <a:pPr>
              <a:buNone/>
            </a:pPr>
            <a:r>
              <a:rPr lang="tr-TR" dirty="0" smtClean="0"/>
              <a:t>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Bilateral</a:t>
            </a:r>
            <a:r>
              <a:rPr lang="tr-TR" dirty="0" smtClean="0"/>
              <a:t> böbreklerde </a:t>
            </a:r>
            <a:r>
              <a:rPr lang="tr-TR" dirty="0" err="1" smtClean="0"/>
              <a:t>grade</a:t>
            </a:r>
            <a:r>
              <a:rPr lang="tr-TR" dirty="0" smtClean="0"/>
              <a:t> 2 </a:t>
            </a:r>
            <a:r>
              <a:rPr lang="tr-TR" dirty="0" err="1" smtClean="0"/>
              <a:t>parenkimal</a:t>
            </a:r>
            <a:r>
              <a:rPr lang="tr-TR" dirty="0" smtClean="0"/>
              <a:t> hastalık ile uyumlu görünüm, taş veya </a:t>
            </a:r>
            <a:r>
              <a:rPr lang="tr-TR" dirty="0" err="1" smtClean="0"/>
              <a:t>ektazi</a:t>
            </a:r>
            <a:r>
              <a:rPr lang="tr-TR" dirty="0" smtClean="0"/>
              <a:t> gözlenmedi.</a:t>
            </a:r>
          </a:p>
          <a:p>
            <a:pPr>
              <a:buNone/>
            </a:pPr>
            <a:r>
              <a:rPr lang="tr-TR" dirty="0" smtClean="0"/>
              <a:t>   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Mesanede </a:t>
            </a:r>
            <a:r>
              <a:rPr lang="tr-TR" dirty="0" err="1" smtClean="0"/>
              <a:t>hematom</a:t>
            </a:r>
            <a:r>
              <a:rPr lang="tr-TR" dirty="0" smtClean="0"/>
              <a:t> ile uyumlu görünüm mevcut.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 </a:t>
            </a:r>
            <a:r>
              <a:rPr lang="tr-TR" dirty="0" err="1" smtClean="0"/>
              <a:t>hospitalize</a:t>
            </a:r>
            <a:r>
              <a:rPr lang="tr-TR" dirty="0" smtClean="0"/>
              <a:t> edilip, 3 yollu sonda takılarak, mesane </a:t>
            </a:r>
            <a:r>
              <a:rPr lang="tr-TR" dirty="0" err="1" smtClean="0"/>
              <a:t>irrigasyonu</a:t>
            </a:r>
            <a:r>
              <a:rPr lang="tr-TR" dirty="0" smtClean="0"/>
              <a:t> yapıldı</a:t>
            </a:r>
          </a:p>
          <a:p>
            <a:endParaRPr lang="tr-TR" dirty="0" smtClean="0"/>
          </a:p>
          <a:p>
            <a:r>
              <a:rPr lang="tr-TR" dirty="0" err="1" smtClean="0"/>
              <a:t>Allum</a:t>
            </a:r>
            <a:r>
              <a:rPr lang="tr-TR" dirty="0" smtClean="0"/>
              <a:t> toz ile yıkama sonrası kısmi </a:t>
            </a:r>
            <a:r>
              <a:rPr lang="tr-TR" dirty="0" smtClean="0"/>
              <a:t>yanıt alındı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Hiperbarik</a:t>
            </a:r>
            <a:r>
              <a:rPr lang="tr-TR" dirty="0" smtClean="0"/>
              <a:t> oksijen tedavisine yönlendirildi.</a:t>
            </a:r>
          </a:p>
          <a:p>
            <a:endParaRPr lang="tr-TR" dirty="0" smtClean="0"/>
          </a:p>
          <a:p>
            <a:r>
              <a:rPr lang="tr-TR" dirty="0" err="1" smtClean="0"/>
              <a:t>Hiperbarik</a:t>
            </a:r>
            <a:r>
              <a:rPr lang="tr-TR" dirty="0" smtClean="0"/>
              <a:t> oksijen tedavisi ile </a:t>
            </a:r>
            <a:r>
              <a:rPr lang="tr-TR" dirty="0" smtClean="0"/>
              <a:t>2</a:t>
            </a:r>
            <a:r>
              <a:rPr lang="tr-TR" dirty="0" smtClean="0"/>
              <a:t> yıldır kanama yok.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B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29600" cy="2109003"/>
          </a:xfrm>
        </p:spPr>
      </p:pic>
      <p:pic>
        <p:nvPicPr>
          <p:cNvPr id="5" name="4 Resim" descr="HBOT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8488079" cy="21908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3194</TotalTime>
  <Words>596</Words>
  <Application>Microsoft Office PowerPoint</Application>
  <PresentationFormat>Ekran Gösterisi (4:3)</PresentationFormat>
  <Paragraphs>133</Paragraphs>
  <Slides>39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Kalabalık</vt:lpstr>
      <vt:lpstr>VAKA SUNUMLARI:  RADYOTERAPİ UYGULANAN MESANE TÜMÖRLERİNDE GELİŞEN  KOMPLİKASYONLAR </vt:lpstr>
      <vt:lpstr>Slayt 2</vt:lpstr>
      <vt:lpstr>VAKA 1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VAKA 2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Selcuk Kaba</dc:creator>
  <cp:lastModifiedBy>user</cp:lastModifiedBy>
  <cp:revision>101</cp:revision>
  <dcterms:created xsi:type="dcterms:W3CDTF">2014-01-07T15:08:23Z</dcterms:created>
  <dcterms:modified xsi:type="dcterms:W3CDTF">2014-04-16T12:32:05Z</dcterms:modified>
</cp:coreProperties>
</file>