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82" r:id="rId4"/>
    <p:sldId id="258" r:id="rId5"/>
    <p:sldId id="259" r:id="rId6"/>
    <p:sldId id="280" r:id="rId7"/>
    <p:sldId id="279" r:id="rId8"/>
    <p:sldId id="281" r:id="rId9"/>
    <p:sldId id="302" r:id="rId10"/>
    <p:sldId id="303" r:id="rId11"/>
    <p:sldId id="304" r:id="rId12"/>
    <p:sldId id="260" r:id="rId13"/>
    <p:sldId id="288" r:id="rId14"/>
    <p:sldId id="284" r:id="rId15"/>
    <p:sldId id="285" r:id="rId16"/>
    <p:sldId id="283" r:id="rId17"/>
    <p:sldId id="286" r:id="rId18"/>
    <p:sldId id="287" r:id="rId19"/>
    <p:sldId id="289" r:id="rId20"/>
    <p:sldId id="290" r:id="rId21"/>
    <p:sldId id="291" r:id="rId22"/>
    <p:sldId id="292" r:id="rId23"/>
    <p:sldId id="293" r:id="rId24"/>
    <p:sldId id="307" r:id="rId25"/>
    <p:sldId id="308" r:id="rId26"/>
    <p:sldId id="294" r:id="rId27"/>
    <p:sldId id="295" r:id="rId28"/>
    <p:sldId id="296" r:id="rId29"/>
    <p:sldId id="306" r:id="rId30"/>
    <p:sldId id="30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86442-7ED7-41EA-8A58-92650DB7B322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25F74-560F-496B-962B-291D3A59A03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Times New Roman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Times New Roman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8683-6A97-42EB-B457-E95105413359}" type="datetimeFigureOut">
              <a:rPr lang="tr-TR" smtClean="0"/>
              <a:pPr/>
              <a:t>11.4.2015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E98CBF-EE95-481F-8597-29C46C63209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 smtClean="0"/>
              <a:t>İkinci düzey</a:t>
            </a:r>
          </a:p>
          <a:p>
            <a:pPr lvl="2" eaLnBrk="1" latinLnBrk="0" hangingPunct="1"/>
            <a:r>
              <a:rPr kumimoji="0" lang="tr-TR" dirty="0" smtClean="0"/>
              <a:t>Üçüncü düzey</a:t>
            </a:r>
          </a:p>
          <a:p>
            <a:pPr lvl="3" eaLnBrk="1" latinLnBrk="0" hangingPunct="1"/>
            <a:r>
              <a:rPr kumimoji="0" lang="tr-TR" dirty="0" smtClean="0"/>
              <a:t>Dördüncü düzey</a:t>
            </a:r>
          </a:p>
          <a:p>
            <a:pPr lvl="4" eaLnBrk="1" latinLnBrk="0" hangingPunct="1"/>
            <a:r>
              <a:rPr kumimoji="0" lang="tr-TR" dirty="0" smtClean="0"/>
              <a:t>Beşinci düzey</a:t>
            </a:r>
            <a:endParaRPr kumimoji="0" lang="en-US" dirty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fld id="{06A68683-6A97-42EB-B457-E95105413359}" type="datetimeFigureOut">
              <a:rPr lang="tr-TR" smtClean="0"/>
              <a:pPr/>
              <a:t>11.4.2015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fld id="{1BE98CBF-EE95-481F-8597-29C46C63209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136904" cy="1752600"/>
          </a:xfrm>
        </p:spPr>
        <p:txBody>
          <a:bodyPr>
            <a:normAutofit/>
          </a:bodyPr>
          <a:lstStyle/>
          <a:p>
            <a:r>
              <a:rPr lang="tr-TR" dirty="0" smtClean="0"/>
              <a:t>Dr Oğuz </a:t>
            </a:r>
            <a:r>
              <a:rPr lang="tr-TR" dirty="0" err="1" smtClean="0"/>
              <a:t>Ekmekçioğlu</a:t>
            </a:r>
            <a:endParaRPr lang="tr-TR" dirty="0" smtClean="0"/>
          </a:p>
          <a:p>
            <a:r>
              <a:rPr lang="tr-TR" dirty="0" smtClean="0"/>
              <a:t>Erciyes Ü. Tıp Fakültesi Üroloji Anabilim Dalı, </a:t>
            </a:r>
          </a:p>
          <a:p>
            <a:r>
              <a:rPr lang="tr-TR" dirty="0" err="1" smtClean="0"/>
              <a:t>Androloji</a:t>
            </a:r>
            <a:r>
              <a:rPr lang="tr-TR" dirty="0" smtClean="0"/>
              <a:t> Bilim Dalı, KAYSERİ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Radikal </a:t>
            </a:r>
            <a:r>
              <a:rPr lang="tr-TR" dirty="0" err="1" smtClean="0"/>
              <a:t>Prostatektomi</a:t>
            </a:r>
            <a:r>
              <a:rPr lang="tr-TR" dirty="0" smtClean="0"/>
              <a:t> Sonrası </a:t>
            </a:r>
            <a:r>
              <a:rPr lang="tr-TR" dirty="0" err="1" smtClean="0"/>
              <a:t>Penil</a:t>
            </a:r>
            <a:r>
              <a:rPr lang="tr-TR" dirty="0" smtClean="0"/>
              <a:t> Rehabilitasyon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Erkeklerin %50-80’i bir yıl içinde tedaviyi bırakmaktadır</a:t>
            </a:r>
          </a:p>
          <a:p>
            <a:r>
              <a:rPr lang="tr-TR" dirty="0" smtClean="0"/>
              <a:t>Prostat ve mesane kanseri sonrası ICI tedavisi alan olguların sadece %54’ü 4 ay sonra hala tedaviyi sürdürüyor ve % 45’i haftada 2 enjeksiyon yapıyor</a:t>
            </a:r>
          </a:p>
          <a:p>
            <a:r>
              <a:rPr lang="tr-TR" dirty="0" smtClean="0"/>
              <a:t>Olgular cinsel </a:t>
            </a:r>
            <a:r>
              <a:rPr lang="tr-TR" dirty="0" err="1" smtClean="0"/>
              <a:t>disfonksiyonları</a:t>
            </a:r>
            <a:r>
              <a:rPr lang="tr-TR" dirty="0" smtClean="0"/>
              <a:t> olacağını biliyor ama çabuk düzelme olacağını umuyorlar. Ed olasılığının bu kadar yüksek olduğunu bilmiş olsalar cerrahi tedaviyi seçmenin doğru karar olup olmadığını düşünüyorlar. </a:t>
            </a:r>
          </a:p>
          <a:p>
            <a:r>
              <a:rPr lang="tr-TR" dirty="0" smtClean="0"/>
              <a:t>Tedavi yan etkileri açısından daha fazl</a:t>
            </a:r>
            <a:r>
              <a:rPr lang="tr-TR" dirty="0" smtClean="0"/>
              <a:t>a bilgilendirilmiş olmayı umuyorlar. 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348880"/>
            <a:ext cx="7772400" cy="2701280"/>
          </a:xfrm>
        </p:spPr>
        <p:txBody>
          <a:bodyPr/>
          <a:lstStyle/>
          <a:p>
            <a:r>
              <a:rPr lang="tr-TR" dirty="0" smtClean="0"/>
              <a:t>Cinsel ortama girmede korku duyuyorlar</a:t>
            </a:r>
          </a:p>
          <a:p>
            <a:r>
              <a:rPr lang="tr-TR" dirty="0" smtClean="0"/>
              <a:t>İğne yapmayı doğal bulmuyorlar. Barbarca bile diyen var</a:t>
            </a:r>
          </a:p>
          <a:p>
            <a:r>
              <a:rPr lang="tr-TR" dirty="0" smtClean="0"/>
              <a:t>Eş desteği çok önemli</a:t>
            </a:r>
          </a:p>
          <a:p>
            <a:r>
              <a:rPr lang="tr-TR" dirty="0" smtClean="0"/>
              <a:t>Aynı durumda olanlarla görüşmek iyi geliyor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PR için kullanılan ajanlar/aletler/çözümler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879848"/>
            <a:ext cx="7772400" cy="4069432"/>
          </a:xfrm>
        </p:spPr>
        <p:txBody>
          <a:bodyPr>
            <a:normAutofit/>
          </a:bodyPr>
          <a:lstStyle/>
          <a:p>
            <a:r>
              <a:rPr lang="tr-TR" i="1" dirty="0" smtClean="0"/>
              <a:t>Ağızdan tedaviler </a:t>
            </a:r>
            <a:r>
              <a:rPr lang="en-US" i="1" dirty="0" smtClean="0"/>
              <a:t>(PDE-5</a:t>
            </a:r>
            <a:r>
              <a:rPr lang="tr-TR" i="1" dirty="0" smtClean="0"/>
              <a:t>İ</a:t>
            </a:r>
            <a:r>
              <a:rPr lang="en-US" i="1" dirty="0" smtClean="0"/>
              <a:t>)</a:t>
            </a:r>
            <a:endParaRPr lang="tr-TR" i="1" dirty="0" smtClean="0"/>
          </a:p>
          <a:p>
            <a:pPr lvl="1"/>
            <a:r>
              <a:rPr lang="en-US" i="1" dirty="0" smtClean="0"/>
              <a:t>30-60% </a:t>
            </a:r>
            <a:endParaRPr lang="tr-TR" i="1" dirty="0" smtClean="0"/>
          </a:p>
          <a:p>
            <a:r>
              <a:rPr lang="tr-TR" dirty="0" err="1" smtClean="0"/>
              <a:t>İntrakavernöz</a:t>
            </a:r>
            <a:r>
              <a:rPr lang="tr-TR" dirty="0" smtClean="0"/>
              <a:t> enjeksiyon </a:t>
            </a:r>
          </a:p>
          <a:p>
            <a:pPr lvl="1"/>
            <a:r>
              <a:rPr lang="en-US" i="1" dirty="0" smtClean="0"/>
              <a:t>85%</a:t>
            </a:r>
          </a:p>
          <a:p>
            <a:r>
              <a:rPr lang="tr-TR" i="1" dirty="0" err="1" smtClean="0"/>
              <a:t>İntraüretral</a:t>
            </a:r>
            <a:r>
              <a:rPr lang="tr-TR" i="1" dirty="0" smtClean="0"/>
              <a:t> ajanlar</a:t>
            </a:r>
          </a:p>
          <a:p>
            <a:pPr lvl="1"/>
            <a:r>
              <a:rPr lang="tr-TR" i="1" dirty="0" smtClean="0"/>
              <a:t>57% (</a:t>
            </a:r>
            <a:r>
              <a:rPr lang="tr-TR" i="1" dirty="0" err="1" smtClean="0"/>
              <a:t>Costabile</a:t>
            </a:r>
            <a:r>
              <a:rPr lang="tr-TR" i="1" dirty="0" smtClean="0"/>
              <a:t> et al. 1998)</a:t>
            </a:r>
          </a:p>
          <a:p>
            <a:r>
              <a:rPr lang="tr-TR" i="1" dirty="0" smtClean="0"/>
              <a:t>Vakum aleti</a:t>
            </a:r>
          </a:p>
          <a:p>
            <a:pPr lvl="1"/>
            <a:r>
              <a:rPr lang="tr-TR" i="1" dirty="0" smtClean="0"/>
              <a:t>80% (</a:t>
            </a:r>
            <a:r>
              <a:rPr lang="tr-TR" i="1" dirty="0" err="1" smtClean="0"/>
              <a:t>Raina</a:t>
            </a:r>
            <a:r>
              <a:rPr lang="tr-TR" i="1" dirty="0" smtClean="0"/>
              <a:t> et al. 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PDE5 İnhibitörleri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/>
          <a:lstStyle/>
          <a:p>
            <a:r>
              <a:rPr lang="tr-TR" dirty="0" err="1" smtClean="0"/>
              <a:t>Sildenafil</a:t>
            </a:r>
            <a:r>
              <a:rPr lang="tr-TR" dirty="0" smtClean="0"/>
              <a:t>, </a:t>
            </a:r>
            <a:r>
              <a:rPr lang="tr-TR" dirty="0" err="1" smtClean="0"/>
              <a:t>Vardenafil</a:t>
            </a:r>
            <a:r>
              <a:rPr lang="tr-TR" dirty="0" smtClean="0"/>
              <a:t>, </a:t>
            </a:r>
            <a:r>
              <a:rPr lang="tr-TR" dirty="0" err="1" smtClean="0"/>
              <a:t>Tadalafil</a:t>
            </a:r>
            <a:endParaRPr lang="tr-TR" dirty="0" smtClean="0"/>
          </a:p>
          <a:p>
            <a:r>
              <a:rPr lang="tr-TR" dirty="0" smtClean="0"/>
              <a:t>Farkları yok</a:t>
            </a:r>
          </a:p>
          <a:p>
            <a:r>
              <a:rPr lang="tr-TR" dirty="0" smtClean="0"/>
              <a:t>Genelde </a:t>
            </a:r>
            <a:r>
              <a:rPr lang="tr-TR" dirty="0" err="1" smtClean="0"/>
              <a:t>kateter</a:t>
            </a:r>
            <a:r>
              <a:rPr lang="tr-TR" dirty="0" smtClean="0"/>
              <a:t> çekildikten sonra başlanıyor</a:t>
            </a:r>
          </a:p>
          <a:p>
            <a:r>
              <a:rPr lang="tr-TR" dirty="0" smtClean="0"/>
              <a:t>Genelde küçük doz başlanıyor</a:t>
            </a:r>
          </a:p>
          <a:p>
            <a:r>
              <a:rPr lang="tr-TR" dirty="0" smtClean="0"/>
              <a:t>Bazı çalışmalarda ilişki öncesi tam doz ilave ediliyor</a:t>
            </a:r>
          </a:p>
          <a:p>
            <a:r>
              <a:rPr lang="tr-TR" dirty="0" smtClean="0"/>
              <a:t>Cinsel ilişki denemesine başlamaları öneriliyor</a:t>
            </a:r>
          </a:p>
          <a:p>
            <a:r>
              <a:rPr lang="tr-TR" dirty="0" err="1" smtClean="0"/>
              <a:t>PR’a</a:t>
            </a:r>
            <a:r>
              <a:rPr lang="tr-TR" dirty="0" smtClean="0"/>
              <a:t> devam etmeme oranı yüksek (yan etki, etkisizlik, psikolojik durum, partner durumu) </a:t>
            </a:r>
          </a:p>
          <a:p>
            <a:r>
              <a:rPr lang="tr-TR" dirty="0" err="1" smtClean="0"/>
              <a:t>Kateter</a:t>
            </a:r>
            <a:r>
              <a:rPr lang="tr-TR" dirty="0" smtClean="0"/>
              <a:t> çekimi	LH/günlük PDE5İ	</a:t>
            </a:r>
            <a:r>
              <a:rPr lang="tr-TR" u="sng" dirty="0" smtClean="0"/>
              <a:t>+</a:t>
            </a:r>
            <a:r>
              <a:rPr lang="tr-TR" dirty="0" smtClean="0"/>
              <a:t>İlave doz</a:t>
            </a:r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>
            <a:off x="3347864" y="54452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6228184" y="54452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Kimler aday değil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Ameliyat sonrası rehabilitasyonsuz 293 olgu</a:t>
            </a:r>
          </a:p>
          <a:p>
            <a:r>
              <a:rPr lang="tr-TR" dirty="0" smtClean="0"/>
              <a:t>27 aylık takip sonunda 105’inde (%35.8) IIEF-EF&gt;22</a:t>
            </a:r>
          </a:p>
          <a:p>
            <a:r>
              <a:rPr lang="tr-TR" dirty="0" smtClean="0"/>
              <a:t>Yaş, </a:t>
            </a:r>
            <a:r>
              <a:rPr lang="tr-TR" dirty="0" err="1" smtClean="0"/>
              <a:t>preop</a:t>
            </a:r>
            <a:r>
              <a:rPr lang="tr-TR" dirty="0" smtClean="0"/>
              <a:t> IIEF-EF ve CCI bağımsız öngörücü</a:t>
            </a:r>
          </a:p>
          <a:p>
            <a:r>
              <a:rPr lang="en-US" dirty="0" smtClean="0"/>
              <a:t>&lt;55 </a:t>
            </a:r>
            <a:r>
              <a:rPr lang="tr-TR" dirty="0" smtClean="0"/>
              <a:t>yaş 	%</a:t>
            </a:r>
            <a:r>
              <a:rPr lang="en-US" dirty="0" smtClean="0"/>
              <a:t>72.4% </a:t>
            </a:r>
            <a:r>
              <a:rPr lang="tr-TR" dirty="0" smtClean="0"/>
              <a:t> düzelme</a:t>
            </a:r>
          </a:p>
          <a:p>
            <a:r>
              <a:rPr lang="tr-TR" dirty="0" smtClean="0"/>
              <a:t>&gt;70 yaş 	</a:t>
            </a:r>
            <a:r>
              <a:rPr lang="en-US" dirty="0" smtClean="0"/>
              <a:t>30% </a:t>
            </a:r>
            <a:r>
              <a:rPr lang="tr-TR" dirty="0" smtClean="0"/>
              <a:t>düzelme </a:t>
            </a:r>
            <a:r>
              <a:rPr lang="en-US" dirty="0" smtClean="0"/>
              <a:t>(</a:t>
            </a:r>
            <a:r>
              <a:rPr lang="en-US" i="1" dirty="0" smtClean="0"/>
              <a:t>P &lt; 0.001). </a:t>
            </a:r>
            <a:endParaRPr lang="tr-TR" i="1" dirty="0" smtClean="0"/>
          </a:p>
          <a:p>
            <a:r>
              <a:rPr lang="en-US" dirty="0" smtClean="0"/>
              <a:t> </a:t>
            </a:r>
            <a:r>
              <a:rPr lang="tr-TR" dirty="0" err="1" smtClean="0"/>
              <a:t>Preop</a:t>
            </a:r>
            <a:r>
              <a:rPr lang="tr-TR" dirty="0" smtClean="0"/>
              <a:t> </a:t>
            </a:r>
          </a:p>
          <a:p>
            <a:pPr lvl="1"/>
            <a:r>
              <a:rPr lang="en-US" dirty="0" smtClean="0"/>
              <a:t>IIEF-EF 26 </a:t>
            </a:r>
            <a:r>
              <a:rPr lang="tr-TR" dirty="0" smtClean="0"/>
              <a:t>olan </a:t>
            </a:r>
            <a:r>
              <a:rPr lang="tr-TR" i="1" dirty="0" smtClean="0"/>
              <a:t>olgularda %56.6 düzelme</a:t>
            </a:r>
          </a:p>
          <a:p>
            <a:pPr lvl="1"/>
            <a:r>
              <a:rPr lang="tr-TR" i="1" dirty="0" smtClean="0"/>
              <a:t>Şiddetli ED olanlarda %18 düzelme</a:t>
            </a:r>
            <a:endParaRPr lang="en-US" i="1" dirty="0" smtClean="0"/>
          </a:p>
          <a:p>
            <a:r>
              <a:rPr lang="tr-TR" dirty="0" smtClean="0"/>
              <a:t>&lt;55 yaş ve </a:t>
            </a:r>
            <a:r>
              <a:rPr lang="tr-TR" dirty="0" err="1" smtClean="0"/>
              <a:t>preop</a:t>
            </a:r>
            <a:r>
              <a:rPr lang="tr-TR" dirty="0" smtClean="0"/>
              <a:t> IIEF-EF 22 üzeri olanlarda PDE5İ alanlardan farksız düzelme var ama yine de düzelme daha hızlı ve daha yüksek oranda (sayı az!!!)</a:t>
            </a:r>
          </a:p>
          <a:p>
            <a:r>
              <a:rPr lang="tr-TR" dirty="0" smtClean="0"/>
              <a:t>Herkes kullansın</a:t>
            </a:r>
          </a:p>
          <a:p>
            <a:r>
              <a:rPr lang="tr-TR" sz="1400" b="1" dirty="0" err="1" smtClean="0"/>
              <a:t>Gallina</a:t>
            </a:r>
            <a:r>
              <a:rPr lang="tr-TR" sz="1400" b="1" dirty="0" smtClean="0"/>
              <a:t> et al J </a:t>
            </a:r>
            <a:r>
              <a:rPr lang="tr-TR" sz="1400" b="1" dirty="0" err="1" smtClean="0"/>
              <a:t>Sex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Med</a:t>
            </a:r>
            <a:r>
              <a:rPr lang="tr-TR" sz="1400" b="1" dirty="0" smtClean="0"/>
              <a:t> 2012</a:t>
            </a:r>
            <a:endParaRPr lang="tr-TR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634455"/>
            <a:ext cx="47434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55576" y="1844824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IIEF-EF</a:t>
            </a:r>
            <a:endParaRPr lang="tr-TR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692" y="1268760"/>
            <a:ext cx="4762820" cy="464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Kimler daha iyi yanıt verir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392488"/>
          </a:xfrm>
        </p:spPr>
        <p:txBody>
          <a:bodyPr>
            <a:normAutofit/>
          </a:bodyPr>
          <a:lstStyle/>
          <a:p>
            <a:r>
              <a:rPr lang="tr-TR" dirty="0" smtClean="0"/>
              <a:t>435 olgu</a:t>
            </a:r>
          </a:p>
          <a:p>
            <a:r>
              <a:rPr lang="tr-TR" dirty="0" smtClean="0"/>
              <a:t>Risk grupları</a:t>
            </a:r>
          </a:p>
          <a:p>
            <a:r>
              <a:rPr lang="tr-TR" dirty="0" smtClean="0"/>
              <a:t>Düşük</a:t>
            </a:r>
          </a:p>
          <a:p>
            <a:pPr lvl="1"/>
            <a:r>
              <a:rPr lang="tr-TR" dirty="0" smtClean="0"/>
              <a:t>Yaş </a:t>
            </a:r>
            <a:r>
              <a:rPr lang="tr-TR" u="sng" dirty="0" smtClean="0"/>
              <a:t>&lt;</a:t>
            </a:r>
            <a:r>
              <a:rPr lang="tr-TR" dirty="0" smtClean="0"/>
              <a:t>65, </a:t>
            </a:r>
            <a:r>
              <a:rPr lang="en-US" dirty="0" smtClean="0"/>
              <a:t>IIEF-EF</a:t>
            </a:r>
            <a:r>
              <a:rPr lang="tr-TR" u="sng" dirty="0" smtClean="0"/>
              <a:t>&gt;</a:t>
            </a:r>
            <a:r>
              <a:rPr lang="en-US" dirty="0" smtClean="0"/>
              <a:t>26, CCI</a:t>
            </a:r>
            <a:r>
              <a:rPr lang="tr-TR" u="sng" dirty="0" smtClean="0"/>
              <a:t>&lt;</a:t>
            </a:r>
            <a:r>
              <a:rPr lang="en-US" dirty="0" smtClean="0"/>
              <a:t>1; N = 184), </a:t>
            </a:r>
          </a:p>
          <a:p>
            <a:r>
              <a:rPr lang="tr-TR" dirty="0" smtClean="0"/>
              <a:t>Orta</a:t>
            </a:r>
          </a:p>
          <a:p>
            <a:pPr lvl="1"/>
            <a:r>
              <a:rPr lang="tr-TR" dirty="0" smtClean="0"/>
              <a:t>Yaş 66-69, IIEF-EF 11-25, CCI </a:t>
            </a:r>
            <a:r>
              <a:rPr lang="tr-TR" u="sng" dirty="0" smtClean="0"/>
              <a:t>&lt;</a:t>
            </a:r>
            <a:r>
              <a:rPr lang="tr-TR" dirty="0" smtClean="0"/>
              <a:t>1</a:t>
            </a:r>
          </a:p>
          <a:p>
            <a:r>
              <a:rPr lang="tr-TR" dirty="0" smtClean="0"/>
              <a:t>Yüksek </a:t>
            </a:r>
          </a:p>
          <a:p>
            <a:pPr lvl="1"/>
            <a:r>
              <a:rPr lang="tr-TR" dirty="0" smtClean="0"/>
              <a:t>Yaş </a:t>
            </a:r>
            <a:r>
              <a:rPr lang="tr-TR" u="sng" dirty="0" smtClean="0"/>
              <a:t>&gt;</a:t>
            </a:r>
            <a:r>
              <a:rPr lang="tr-TR" dirty="0" smtClean="0"/>
              <a:t>70, IIEF-EF</a:t>
            </a:r>
            <a:r>
              <a:rPr lang="tr-TR" u="sng" dirty="0" smtClean="0"/>
              <a:t>&lt;</a:t>
            </a:r>
            <a:r>
              <a:rPr lang="tr-TR" dirty="0" smtClean="0"/>
              <a:t>10 ve CCI</a:t>
            </a:r>
            <a:r>
              <a:rPr lang="tr-TR" u="sng" dirty="0" smtClean="0"/>
              <a:t>&gt;</a:t>
            </a:r>
            <a:r>
              <a:rPr lang="tr-TR" dirty="0" smtClean="0"/>
              <a:t>2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r>
              <a:rPr lang="tr-TR" sz="1400" dirty="0" err="1" smtClean="0"/>
              <a:t>Briganti</a:t>
            </a:r>
            <a:r>
              <a:rPr lang="tr-TR" sz="1400" dirty="0" smtClean="0"/>
              <a:t> A, J </a:t>
            </a:r>
            <a:r>
              <a:rPr lang="tr-TR" sz="1400" dirty="0" err="1" smtClean="0"/>
              <a:t>Sex</a:t>
            </a:r>
            <a:r>
              <a:rPr lang="tr-TR" sz="1400" dirty="0" smtClean="0"/>
              <a:t> </a:t>
            </a:r>
            <a:r>
              <a:rPr lang="tr-TR" sz="1400" dirty="0" err="1" smtClean="0"/>
              <a:t>Med</a:t>
            </a:r>
            <a:r>
              <a:rPr lang="tr-TR" sz="1400" dirty="0" smtClean="0"/>
              <a:t>, 2012</a:t>
            </a:r>
            <a:endParaRPr lang="tr-TR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Kimler daha iyi yanıt verir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LH veya günlük PDE5İ arasında fark yok </a:t>
            </a:r>
          </a:p>
          <a:p>
            <a:r>
              <a:rPr lang="tr-TR" i="1" dirty="0" smtClean="0"/>
              <a:t>Yüksek ve düşük riskli grupta LH ya da günlük kullanımın farkı yok</a:t>
            </a:r>
          </a:p>
          <a:p>
            <a:r>
              <a:rPr lang="tr-TR" i="1" dirty="0" smtClean="0"/>
              <a:t>Orta risk grubunda ise </a:t>
            </a:r>
            <a:r>
              <a:rPr lang="tr-TR" i="1" dirty="0" err="1" smtClean="0"/>
              <a:t>LH’ya</a:t>
            </a:r>
            <a:r>
              <a:rPr lang="tr-TR" i="1" dirty="0" smtClean="0"/>
              <a:t> göre günlük kullanım avantajlı </a:t>
            </a:r>
          </a:p>
          <a:p>
            <a:pPr lvl="1"/>
            <a:r>
              <a:rPr lang="tr-TR" i="1" dirty="0" smtClean="0"/>
              <a:t>3 </a:t>
            </a:r>
            <a:r>
              <a:rPr lang="tr-TR" i="1" dirty="0" err="1" smtClean="0"/>
              <a:t>yılllık</a:t>
            </a:r>
            <a:r>
              <a:rPr lang="tr-TR" i="1" dirty="0" smtClean="0"/>
              <a:t> EF düzelme oranı %74’e %52</a:t>
            </a:r>
            <a:endParaRPr lang="en-US" i="1" dirty="0" smtClean="0"/>
          </a:p>
          <a:p>
            <a:r>
              <a:rPr lang="tr-TR" b="1" i="1" dirty="0" smtClean="0"/>
              <a:t>Tüm gruplarda herhangi bir tedavi alınması tedavisizliğe göre iyi</a:t>
            </a:r>
          </a:p>
          <a:p>
            <a:r>
              <a:rPr lang="tr-TR" b="1" i="1" dirty="0" smtClean="0"/>
              <a:t> Orta ED riski olanlar PR için ideal adaylar, diğerlerinde LH PDE5İ kullanılabilir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Kimler daha iyi yanıt verir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Tüm olgular			Orta risk grubu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82025"/>
            <a:ext cx="4320480" cy="371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19021"/>
            <a:ext cx="4320480" cy="374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b="1" i="1" dirty="0" smtClean="0"/>
              <a:t>Vakum ile oluşturulan negatif basınç </a:t>
            </a:r>
            <a:r>
              <a:rPr lang="tr-TR" b="1" i="1" dirty="0" err="1" smtClean="0"/>
              <a:t>sinüzoidleri</a:t>
            </a:r>
            <a:r>
              <a:rPr lang="tr-TR" b="1" i="1" dirty="0" smtClean="0"/>
              <a:t> açarak </a:t>
            </a:r>
            <a:r>
              <a:rPr lang="tr-TR" b="1" i="1" dirty="0" err="1" smtClean="0"/>
              <a:t>arteryel</a:t>
            </a:r>
            <a:r>
              <a:rPr lang="tr-TR" b="1" i="1" dirty="0" smtClean="0"/>
              <a:t> kan dolmasını sağlar ve </a:t>
            </a:r>
            <a:r>
              <a:rPr lang="tr-TR" b="1" i="1" dirty="0" err="1" smtClean="0"/>
              <a:t>oksijenasyona</a:t>
            </a:r>
            <a:r>
              <a:rPr lang="tr-TR" b="1" i="1" dirty="0" smtClean="0"/>
              <a:t> yardımcı olur</a:t>
            </a:r>
          </a:p>
          <a:p>
            <a:endParaRPr lang="tr-TR" b="1" i="1" dirty="0" smtClean="0"/>
          </a:p>
          <a:p>
            <a:r>
              <a:rPr lang="tr-TR" b="1" i="1" dirty="0" err="1" smtClean="0"/>
              <a:t>We</a:t>
            </a:r>
            <a:r>
              <a:rPr lang="tr-TR" b="1" i="1" dirty="0" smtClean="0"/>
              <a:t> </a:t>
            </a:r>
            <a:r>
              <a:rPr lang="tr-TR" b="1" i="1" dirty="0" err="1" smtClean="0"/>
              <a:t>just</a:t>
            </a:r>
            <a:r>
              <a:rPr lang="tr-TR" b="1" i="1" dirty="0" smtClean="0"/>
              <a:t> </a:t>
            </a:r>
            <a:r>
              <a:rPr lang="tr-TR" b="1" i="1" dirty="0" err="1" smtClean="0"/>
              <a:t>want</a:t>
            </a:r>
            <a:endParaRPr lang="tr-TR" b="1" i="1" dirty="0" smtClean="0"/>
          </a:p>
          <a:p>
            <a:pPr>
              <a:buNone/>
            </a:pPr>
            <a:r>
              <a:rPr lang="tr-TR" b="1" i="1" dirty="0" smtClean="0"/>
              <a:t> </a:t>
            </a:r>
            <a:r>
              <a:rPr lang="tr-TR" b="1" i="1" dirty="0" err="1" smtClean="0"/>
              <a:t>to</a:t>
            </a:r>
            <a:r>
              <a:rPr lang="tr-TR" b="1" i="1" dirty="0" smtClean="0"/>
              <a:t> </a:t>
            </a:r>
            <a:r>
              <a:rPr lang="tr-TR" b="1" i="1" dirty="0" err="1" smtClean="0"/>
              <a:t>pump</a:t>
            </a:r>
            <a:r>
              <a:rPr lang="tr-TR" b="1" i="1" dirty="0" smtClean="0"/>
              <a:t> </a:t>
            </a:r>
            <a:r>
              <a:rPr lang="tr-TR" b="1" i="1" dirty="0" err="1" smtClean="0"/>
              <a:t>you</a:t>
            </a:r>
            <a:r>
              <a:rPr lang="tr-TR" b="1" i="1" dirty="0" smtClean="0"/>
              <a:t> </a:t>
            </a:r>
            <a:r>
              <a:rPr lang="tr-TR" b="1" i="1" dirty="0" err="1" smtClean="0"/>
              <a:t>up</a:t>
            </a:r>
            <a:endParaRPr lang="tr-TR" b="1" i="1" dirty="0" smtClean="0"/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803801" cy="24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2856756" cy="25000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103" y="4293096"/>
            <a:ext cx="2486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7018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Radikal </a:t>
            </a:r>
            <a:r>
              <a:rPr lang="tr-TR" dirty="0" err="1" smtClean="0"/>
              <a:t>Prostatektomi</a:t>
            </a:r>
            <a:r>
              <a:rPr lang="tr-TR" dirty="0" smtClean="0"/>
              <a:t> Sonrası Cinsel </a:t>
            </a:r>
            <a:r>
              <a:rPr lang="tr-TR" dirty="0" err="1" smtClean="0"/>
              <a:t>Disfonksiyonlar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167880"/>
            <a:ext cx="7772400" cy="3349352"/>
          </a:xfrm>
        </p:spPr>
        <p:txBody>
          <a:bodyPr/>
          <a:lstStyle/>
          <a:p>
            <a:r>
              <a:rPr lang="tr-TR" dirty="0" err="1" smtClean="0"/>
              <a:t>Erektil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endParaRPr lang="tr-TR" dirty="0" smtClean="0"/>
          </a:p>
          <a:p>
            <a:r>
              <a:rPr lang="tr-TR" dirty="0" err="1" smtClean="0"/>
              <a:t>Anejakülasyon</a:t>
            </a:r>
            <a:endParaRPr lang="tr-TR" dirty="0" smtClean="0"/>
          </a:p>
          <a:p>
            <a:r>
              <a:rPr lang="tr-TR" dirty="0" err="1" smtClean="0"/>
              <a:t>Anorgazmi</a:t>
            </a:r>
            <a:endParaRPr lang="tr-TR" dirty="0" smtClean="0"/>
          </a:p>
          <a:p>
            <a:r>
              <a:rPr lang="tr-TR" dirty="0" err="1" smtClean="0"/>
              <a:t>Disorgazmi</a:t>
            </a:r>
            <a:r>
              <a:rPr lang="tr-TR" dirty="0" smtClean="0"/>
              <a:t> (ağrılı </a:t>
            </a:r>
            <a:r>
              <a:rPr lang="tr-TR" dirty="0" err="1" smtClean="0"/>
              <a:t>ejakülasyon</a:t>
            </a:r>
            <a:r>
              <a:rPr lang="tr-TR" dirty="0" smtClean="0"/>
              <a:t>)</a:t>
            </a:r>
          </a:p>
          <a:p>
            <a:r>
              <a:rPr lang="tr-TR" dirty="0" smtClean="0"/>
              <a:t>Orgazmla ilişkili idrar kaçırma </a:t>
            </a:r>
            <a:r>
              <a:rPr lang="en-US" dirty="0" smtClean="0"/>
              <a:t>(</a:t>
            </a:r>
            <a:r>
              <a:rPr lang="tr-TR" dirty="0" err="1" smtClean="0"/>
              <a:t>klimaktüri</a:t>
            </a:r>
            <a:r>
              <a:rPr lang="en-US" dirty="0" smtClean="0"/>
              <a:t>)</a:t>
            </a:r>
          </a:p>
          <a:p>
            <a:r>
              <a:rPr lang="tr-TR" dirty="0" smtClean="0"/>
              <a:t>Penis kısalması</a:t>
            </a:r>
          </a:p>
          <a:p>
            <a:r>
              <a:rPr lang="tr-TR" dirty="0" err="1" smtClean="0"/>
              <a:t>Penil</a:t>
            </a:r>
            <a:r>
              <a:rPr lang="tr-TR" dirty="0" smtClean="0"/>
              <a:t> eğrilik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42" y="1440607"/>
            <a:ext cx="8408238" cy="414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tr-TR" b="1" i="1" dirty="0" smtClean="0"/>
              <a:t>VED + PDE5İ daha iyi gibi</a:t>
            </a:r>
          </a:p>
          <a:p>
            <a:r>
              <a:rPr lang="tr-TR" b="1" i="1" dirty="0" smtClean="0"/>
              <a:t>Günlük 5-10 </a:t>
            </a:r>
            <a:r>
              <a:rPr lang="tr-TR" b="1" i="1" dirty="0" err="1" smtClean="0"/>
              <a:t>dk</a:t>
            </a:r>
            <a:r>
              <a:rPr lang="tr-TR" b="1" i="1" dirty="0" smtClean="0"/>
              <a:t> vakum ve haftada 3 </a:t>
            </a:r>
            <a:r>
              <a:rPr lang="tr-TR" b="1" i="1" dirty="0" err="1" smtClean="0"/>
              <a:t>tadalafil</a:t>
            </a:r>
            <a:r>
              <a:rPr lang="tr-TR" b="1" i="1" dirty="0" smtClean="0"/>
              <a:t> ile %90 başarı</a:t>
            </a:r>
          </a:p>
          <a:p>
            <a:r>
              <a:rPr lang="tr-TR" b="1" i="1" dirty="0" smtClean="0"/>
              <a:t>10 kere </a:t>
            </a:r>
            <a:r>
              <a:rPr lang="tr-TR" b="1" i="1" dirty="0" err="1" smtClean="0"/>
              <a:t>peşpeşe</a:t>
            </a:r>
            <a:r>
              <a:rPr lang="tr-TR" b="1" i="1" dirty="0" smtClean="0"/>
              <a:t> 2 </a:t>
            </a:r>
            <a:r>
              <a:rPr lang="tr-TR" b="1" i="1" dirty="0" err="1" smtClean="0"/>
              <a:t>dk</a:t>
            </a:r>
            <a:r>
              <a:rPr lang="tr-TR" b="1" i="1" dirty="0" smtClean="0"/>
              <a:t> vakum uygulaması </a:t>
            </a:r>
            <a:r>
              <a:rPr lang="tr-TR" b="1" i="1" dirty="0" err="1" smtClean="0"/>
              <a:t>penil</a:t>
            </a:r>
            <a:r>
              <a:rPr lang="tr-TR" b="1" i="1" dirty="0" smtClean="0"/>
              <a:t> </a:t>
            </a:r>
            <a:r>
              <a:rPr lang="tr-TR" b="1" i="1" dirty="0" err="1" smtClean="0"/>
              <a:t>oksijenasyonu</a:t>
            </a:r>
            <a:r>
              <a:rPr lang="tr-TR" b="1" i="1" dirty="0" smtClean="0"/>
              <a:t> artırmış</a:t>
            </a:r>
          </a:p>
          <a:p>
            <a:pPr>
              <a:buNone/>
            </a:pPr>
            <a:r>
              <a:rPr lang="tr-TR" sz="1400" b="1" i="1" dirty="0" smtClean="0"/>
              <a:t>	</a:t>
            </a:r>
            <a:r>
              <a:rPr lang="tr-TR" sz="1400" b="1" i="1" dirty="0" err="1" smtClean="0"/>
              <a:t>Welliver</a:t>
            </a:r>
            <a:r>
              <a:rPr lang="tr-TR" sz="1400" b="1" i="1" dirty="0" smtClean="0"/>
              <a:t> ve ark J </a:t>
            </a:r>
            <a:r>
              <a:rPr lang="tr-TR" sz="1400" b="1" i="1" dirty="0" err="1" smtClean="0"/>
              <a:t>Sex</a:t>
            </a:r>
            <a:r>
              <a:rPr lang="tr-TR" sz="1400" b="1" i="1" dirty="0" smtClean="0"/>
              <a:t> </a:t>
            </a:r>
            <a:r>
              <a:rPr lang="tr-TR" sz="1400" b="1" i="1" dirty="0" err="1" smtClean="0"/>
              <a:t>Med</a:t>
            </a:r>
            <a:r>
              <a:rPr lang="tr-TR" sz="1400" b="1" i="1" dirty="0" smtClean="0"/>
              <a:t> 2012</a:t>
            </a:r>
          </a:p>
          <a:p>
            <a:r>
              <a:rPr lang="tr-TR" b="1" i="1" dirty="0" smtClean="0"/>
              <a:t>Penis şeklini korumak için </a:t>
            </a:r>
          </a:p>
          <a:p>
            <a:pPr>
              <a:buNone/>
            </a:pPr>
            <a:r>
              <a:rPr lang="tr-TR" b="1" i="1" dirty="0" smtClean="0"/>
              <a:t>	avantajlı olabilir mi?</a:t>
            </a:r>
          </a:p>
          <a:p>
            <a:pPr>
              <a:buNone/>
            </a:pPr>
            <a:r>
              <a:rPr lang="tr-TR" sz="1400" b="1" i="1" dirty="0" smtClean="0"/>
              <a:t>	</a:t>
            </a:r>
          </a:p>
          <a:p>
            <a:pPr>
              <a:buNone/>
            </a:pPr>
            <a:endParaRPr lang="tr-T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412033"/>
            <a:ext cx="2314376" cy="31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İntrakavernöz</a:t>
            </a:r>
            <a:r>
              <a:rPr lang="tr-TR" dirty="0" smtClean="0"/>
              <a:t> enjeksiyon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PDE5i yan etkisi/</a:t>
            </a:r>
            <a:r>
              <a:rPr lang="tr-TR" dirty="0" err="1" smtClean="0"/>
              <a:t>kontrendikasyonu</a:t>
            </a:r>
            <a:endParaRPr lang="tr-TR" dirty="0" smtClean="0"/>
          </a:p>
          <a:p>
            <a:r>
              <a:rPr lang="tr-TR" dirty="0" smtClean="0"/>
              <a:t>Tedavi sürdürme genelde az</a:t>
            </a:r>
          </a:p>
          <a:p>
            <a:r>
              <a:rPr lang="tr-TR" dirty="0" smtClean="0"/>
              <a:t>Etkinliği değerlendirebilen sağlam çalışma yok</a:t>
            </a:r>
          </a:p>
          <a:p>
            <a:endParaRPr lang="tr-TR" dirty="0" smtClean="0"/>
          </a:p>
          <a:p>
            <a:r>
              <a:rPr lang="tr-TR" dirty="0" smtClean="0"/>
              <a:t>12 hafta ICI (</a:t>
            </a:r>
            <a:r>
              <a:rPr lang="tr-TR" dirty="0" err="1" smtClean="0"/>
              <a:t>alprostadil</a:t>
            </a:r>
            <a:r>
              <a:rPr lang="tr-TR" dirty="0" smtClean="0"/>
              <a:t>) 30 olgu, 6. ayda ICI %67, tedavisizlerde %20 </a:t>
            </a:r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 err="1" smtClean="0"/>
              <a:t>ereksiyon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sz="1500" dirty="0" err="1" smtClean="0"/>
              <a:t>Montorsi</a:t>
            </a:r>
            <a:r>
              <a:rPr lang="en-US" sz="1500" dirty="0" smtClean="0"/>
              <a:t> et al. (1997) </a:t>
            </a:r>
            <a:endParaRPr lang="tr-TR" sz="1500" dirty="0" smtClean="0"/>
          </a:p>
          <a:p>
            <a:r>
              <a:rPr lang="tr-TR" dirty="0" smtClean="0"/>
              <a:t>132 olgu %52’ye %19</a:t>
            </a:r>
          </a:p>
          <a:p>
            <a:pPr>
              <a:buNone/>
            </a:pPr>
            <a:r>
              <a:rPr lang="tr-TR" sz="1500" dirty="0" smtClean="0"/>
              <a:t>	</a:t>
            </a:r>
            <a:r>
              <a:rPr lang="en-US" sz="1500" dirty="0" smtClean="0"/>
              <a:t> </a:t>
            </a:r>
            <a:r>
              <a:rPr lang="nb-NO" sz="1500" dirty="0" smtClean="0"/>
              <a:t>(Mulhall et al. J Sex Med 2005; 2:532)</a:t>
            </a:r>
          </a:p>
          <a:p>
            <a:r>
              <a:rPr lang="tr-TR" dirty="0" err="1" smtClean="0"/>
              <a:t>Spontan</a:t>
            </a:r>
            <a:r>
              <a:rPr lang="tr-TR" dirty="0" smtClean="0"/>
              <a:t> cinsel aktiviteye erken dönüş fizyolojik ve psikolojik açıdan faydalı olabilir</a:t>
            </a:r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532335" cy="2147201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İntraüretral</a:t>
            </a:r>
            <a:r>
              <a:rPr lang="tr-TR" dirty="0" smtClean="0"/>
              <a:t> 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Farklı başarı oranları var</a:t>
            </a:r>
          </a:p>
          <a:p>
            <a:r>
              <a:rPr lang="tr-TR" dirty="0" err="1" smtClean="0"/>
              <a:t>İKE’dan</a:t>
            </a:r>
            <a:r>
              <a:rPr lang="tr-TR" dirty="0" smtClean="0"/>
              <a:t> kolay</a:t>
            </a:r>
          </a:p>
          <a:p>
            <a:r>
              <a:rPr lang="tr-TR" dirty="0" smtClean="0"/>
              <a:t>Yan etki nedeniyle bırakma yüksek</a:t>
            </a:r>
          </a:p>
          <a:p>
            <a:r>
              <a:rPr lang="tr-TR" dirty="0" smtClean="0"/>
              <a:t>Düşük dozlar bile </a:t>
            </a:r>
            <a:r>
              <a:rPr lang="tr-TR" dirty="0" err="1" smtClean="0"/>
              <a:t>oksijenasyonu</a:t>
            </a:r>
            <a:r>
              <a:rPr lang="tr-TR" dirty="0" smtClean="0"/>
              <a:t> artırıyor</a:t>
            </a:r>
          </a:p>
          <a:p>
            <a:r>
              <a:rPr lang="tr-TR" dirty="0" smtClean="0"/>
              <a:t>Ülkemizde yok</a:t>
            </a:r>
          </a:p>
          <a:p>
            <a:r>
              <a:rPr lang="tr-TR" dirty="0" smtClean="0"/>
              <a:t>Pahalı?</a:t>
            </a: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755653" cy="2888796"/>
          </a:xfrm>
          <a:prstGeom prst="rect">
            <a:avLst/>
          </a:prstGeom>
          <a:noFill/>
          <a:ln w="57240">
            <a:solidFill>
              <a:srgbClr val="33CC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Hackensack</a:t>
            </a:r>
            <a:r>
              <a:rPr lang="tr-TR" dirty="0" smtClean="0"/>
              <a:t> Üniversitesi protokolü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800" dirty="0" smtClean="0">
                <a:ea typeface="ＭＳ Ｐゴシック" charset="-128"/>
              </a:rPr>
              <a:t>Ameliyattan 2 hafta önce</a:t>
            </a:r>
            <a:endParaRPr lang="en-US" sz="2800" dirty="0" smtClean="0">
              <a:ea typeface="ＭＳ Ｐゴシック" charset="-128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D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 dirty="0" smtClean="0">
                <a:ea typeface="ＭＳ Ｐゴシック" charset="-128"/>
              </a:rPr>
              <a:t>Her gece s</a:t>
            </a:r>
            <a:r>
              <a:rPr lang="en-US" sz="2000" dirty="0" err="1" smtClean="0">
                <a:ea typeface="ＭＳ Ｐゴシック" charset="-128"/>
              </a:rPr>
              <a:t>ildenafil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</a:rPr>
              <a:t>25 </a:t>
            </a:r>
            <a:r>
              <a:rPr lang="en-US" sz="2000" dirty="0" smtClean="0">
                <a:ea typeface="ＭＳ Ｐゴシック" charset="-128"/>
              </a:rPr>
              <a:t>mg</a:t>
            </a:r>
            <a:endParaRPr lang="en-US" sz="2000" dirty="0" smtClean="0">
              <a:ea typeface="ＭＳ Ｐゴシック" charset="-128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800" dirty="0" smtClean="0">
                <a:ea typeface="ＭＳ Ｐゴシック" charset="-128"/>
              </a:rPr>
              <a:t>Ameliyattan sonra</a:t>
            </a:r>
            <a:endParaRPr lang="en-US" sz="2800" dirty="0" smtClean="0">
              <a:ea typeface="ＭＳ Ｐゴシック" charset="-128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D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 dirty="0" err="1" smtClean="0">
                <a:ea typeface="ＭＳ Ｐゴシック" charset="-128"/>
              </a:rPr>
              <a:t>Kateter</a:t>
            </a:r>
            <a:r>
              <a:rPr lang="tr-TR" sz="2000" dirty="0" smtClean="0">
                <a:ea typeface="ＭＳ Ｐゴシック" charset="-128"/>
              </a:rPr>
              <a:t> çekildikten sonra her </a:t>
            </a:r>
            <a:r>
              <a:rPr lang="tr-TR" sz="2000" dirty="0" smtClean="0">
                <a:ea typeface="ＭＳ Ｐゴシック" charset="-128"/>
              </a:rPr>
              <a:t>gece s</a:t>
            </a:r>
            <a:r>
              <a:rPr lang="en-US" sz="2000" dirty="0" err="1" smtClean="0">
                <a:ea typeface="ＭＳ Ｐゴシック" charset="-128"/>
              </a:rPr>
              <a:t>ildenafil</a:t>
            </a:r>
            <a:r>
              <a:rPr lang="en-US" sz="2000" dirty="0" smtClean="0">
                <a:ea typeface="ＭＳ Ｐゴシック" charset="-128"/>
              </a:rPr>
              <a:t> 25 mg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800" dirty="0" smtClean="0">
                <a:ea typeface="ＭＳ Ｐゴシック" charset="-128"/>
              </a:rPr>
              <a:t>Ameliyattan bir ay sonra</a:t>
            </a:r>
            <a:endParaRPr lang="en-US" sz="2800" dirty="0" smtClean="0">
              <a:ea typeface="ＭＳ Ｐゴシック" charset="-128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D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 dirty="0" smtClean="0">
                <a:ea typeface="ＭＳ Ｐゴシック" charset="-128"/>
              </a:rPr>
              <a:t>Her gece s</a:t>
            </a:r>
            <a:r>
              <a:rPr lang="en-US" sz="2000" dirty="0" err="1" smtClean="0">
                <a:ea typeface="ＭＳ Ｐゴシック" charset="-128"/>
              </a:rPr>
              <a:t>ildenafil</a:t>
            </a:r>
            <a:r>
              <a:rPr lang="en-US" sz="2000" dirty="0" smtClean="0">
                <a:ea typeface="ＭＳ Ｐゴシック" charset="-128"/>
              </a:rPr>
              <a:t> 25 </a:t>
            </a:r>
            <a:r>
              <a:rPr lang="en-US" sz="2000" dirty="0" smtClean="0">
                <a:ea typeface="ＭＳ Ｐゴシック" charset="-128"/>
              </a:rPr>
              <a:t>mg</a:t>
            </a:r>
            <a:r>
              <a:rPr lang="tr-TR" sz="2000" dirty="0" smtClean="0">
                <a:ea typeface="ＭＳ Ｐゴシック" charset="-128"/>
              </a:rPr>
              <a:t> + </a:t>
            </a:r>
            <a:r>
              <a:rPr lang="tr-TR" sz="2000" dirty="0" err="1" smtClean="0">
                <a:ea typeface="ＭＳ Ｐゴシック" charset="-128"/>
              </a:rPr>
              <a:t>sildenafil</a:t>
            </a:r>
            <a:r>
              <a:rPr lang="tr-TR" sz="2000" dirty="0" smtClean="0">
                <a:ea typeface="ＭＳ Ｐゴシック" charset="-128"/>
              </a:rPr>
              <a:t> 100 mg ilişki öncesi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D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 dirty="0" smtClean="0">
                <a:ea typeface="ＭＳ Ｐゴシック" charset="-128"/>
              </a:rPr>
              <a:t>Vakum her gün 5-10 </a:t>
            </a:r>
            <a:r>
              <a:rPr lang="tr-TR" sz="2000" dirty="0" err="1" smtClean="0">
                <a:ea typeface="ＭＳ Ｐゴシック" charset="-128"/>
              </a:rPr>
              <a:t>dk</a:t>
            </a:r>
            <a:endParaRPr lang="en-US" sz="2000" dirty="0" smtClean="0">
              <a:ea typeface="ＭＳ Ｐゴシック" charset="-128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400" dirty="0" smtClean="0">
                <a:ea typeface="ＭＳ Ｐゴシック" charset="-128"/>
              </a:rPr>
              <a:t>Cerrahiden 3 ay sonra</a:t>
            </a:r>
            <a:endParaRPr lang="en-US" sz="2800" dirty="0" smtClean="0">
              <a:ea typeface="ＭＳ Ｐゴシック" charset="-128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D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 dirty="0" smtClean="0">
                <a:ea typeface="ＭＳ Ｐゴシック" charset="-128"/>
              </a:rPr>
              <a:t>Yukarıdaki yaklaşım etkisiz ise ICI veya </a:t>
            </a:r>
            <a:r>
              <a:rPr lang="tr-TR" sz="2000" dirty="0" err="1" smtClean="0">
                <a:ea typeface="ＭＳ Ｐゴシック" charset="-128"/>
              </a:rPr>
              <a:t>intraüretral</a:t>
            </a:r>
            <a:r>
              <a:rPr lang="tr-TR" sz="2000" dirty="0" smtClean="0">
                <a:ea typeface="ＭＳ Ｐゴシック" charset="-128"/>
              </a:rPr>
              <a:t> </a:t>
            </a:r>
            <a:r>
              <a:rPr lang="tr-TR" sz="2000" dirty="0" err="1" smtClean="0">
                <a:ea typeface="ＭＳ Ｐゴシック" charset="-128"/>
              </a:rPr>
              <a:t>suppozituar</a:t>
            </a:r>
            <a:endParaRPr lang="tr-TR" sz="2000" dirty="0" smtClean="0">
              <a:ea typeface="ＭＳ Ｐゴシック" charset="-128"/>
            </a:endParaRP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ea typeface="ＭＳ Ｐゴシック" charset="-128"/>
              </a:rPr>
              <a:t>2 WEEKS PRIOR TO SURGERY: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D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>
                <a:ea typeface="ＭＳ Ｐゴシック" charset="-128"/>
              </a:rPr>
              <a:t>Sildenafil</a:t>
            </a:r>
            <a:r>
              <a:rPr lang="en-US" sz="2000" dirty="0" smtClean="0">
                <a:ea typeface="ＭＳ Ｐゴシック" charset="-128"/>
              </a:rPr>
              <a:t> 25 mg every night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ea typeface="ＭＳ Ｐゴシック" charset="-128"/>
              </a:rPr>
              <a:t>AFTER SURGERY: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D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ea typeface="ＭＳ Ｐゴシック" charset="-128"/>
              </a:rPr>
              <a:t>Resume </a:t>
            </a:r>
            <a:r>
              <a:rPr lang="en-US" sz="2000" dirty="0" err="1" smtClean="0">
                <a:ea typeface="ＭＳ Ｐゴシック" charset="-128"/>
              </a:rPr>
              <a:t>sildenafil</a:t>
            </a:r>
            <a:r>
              <a:rPr lang="en-US" sz="2000" dirty="0" smtClean="0">
                <a:ea typeface="ＭＳ Ｐゴシック" charset="-128"/>
              </a:rPr>
              <a:t> 25 mg every night after catheter removal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ea typeface="ＭＳ Ｐゴシック" charset="-128"/>
              </a:rPr>
              <a:t>1 MONTH AFTER SURGERY: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D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>
                <a:ea typeface="ＭＳ Ｐゴシック" charset="-128"/>
              </a:rPr>
              <a:t>Sildenafil</a:t>
            </a:r>
            <a:r>
              <a:rPr lang="en-US" sz="2000" dirty="0" smtClean="0">
                <a:ea typeface="ＭＳ Ｐゴシック" charset="-128"/>
              </a:rPr>
              <a:t> 25 mg every night + </a:t>
            </a:r>
            <a:r>
              <a:rPr lang="en-US" sz="2000" dirty="0" err="1" smtClean="0">
                <a:ea typeface="ＭＳ Ｐゴシック" charset="-128"/>
              </a:rPr>
              <a:t>sildenafil</a:t>
            </a:r>
            <a:r>
              <a:rPr lang="en-US" sz="2000" dirty="0" smtClean="0">
                <a:ea typeface="ＭＳ Ｐゴシック" charset="-128"/>
              </a:rPr>
              <a:t> 100 mg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ea typeface="ＭＳ Ｐゴシック" charset="-128"/>
              </a:rPr>
              <a:t>	prior to intercourse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D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ea typeface="ＭＳ Ｐゴシック" charset="-128"/>
              </a:rPr>
              <a:t>Start Vacuum-assisted erection device 5-10 min/day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ea typeface="ＭＳ Ｐゴシック" charset="-128"/>
              </a:rPr>
              <a:t>3 </a:t>
            </a:r>
            <a:r>
              <a:rPr lang="en-US" sz="2800" dirty="0" smtClean="0">
                <a:ea typeface="ＭＳ Ｐゴシック" charset="-128"/>
              </a:rPr>
              <a:t>MONTHS AFTER SURGERY: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D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ea typeface="ＭＳ Ｐゴシック" charset="-128"/>
              </a:rPr>
              <a:t>Incorporeal injection therapy or </a:t>
            </a:r>
            <a:r>
              <a:rPr lang="en-US" sz="2000" dirty="0" err="1" smtClean="0">
                <a:ea typeface="ＭＳ Ｐゴシック" charset="-128"/>
              </a:rPr>
              <a:t>intraurethral</a:t>
            </a:r>
            <a:r>
              <a:rPr lang="en-US" sz="2000" dirty="0" smtClean="0">
                <a:ea typeface="ＭＳ Ｐゴシック" charset="-128"/>
              </a:rPr>
              <a:t> suppository therapy if above regimen is ineffective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Gelecek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Lokal </a:t>
            </a:r>
            <a:r>
              <a:rPr lang="tr-TR" dirty="0" err="1" smtClean="0"/>
              <a:t>mikrodolaşımı</a:t>
            </a:r>
            <a:r>
              <a:rPr lang="tr-TR" dirty="0" smtClean="0"/>
              <a:t> artırıyor</a:t>
            </a:r>
          </a:p>
          <a:p>
            <a:pPr>
              <a:buNone/>
            </a:pPr>
            <a:r>
              <a:rPr lang="tr-TR" sz="1400" dirty="0" smtClean="0"/>
              <a:t>J </a:t>
            </a:r>
            <a:r>
              <a:rPr lang="tr-TR" sz="1400" dirty="0" err="1" smtClean="0"/>
              <a:t>Sex</a:t>
            </a:r>
            <a:r>
              <a:rPr lang="tr-TR" sz="1400" dirty="0" smtClean="0"/>
              <a:t> </a:t>
            </a:r>
            <a:r>
              <a:rPr lang="tr-TR" sz="1400" dirty="0" err="1" smtClean="0"/>
              <a:t>Med</a:t>
            </a:r>
            <a:endParaRPr lang="tr-TR" sz="1400" dirty="0" smtClean="0"/>
          </a:p>
          <a:p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599204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Gelecek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dirty="0" smtClean="0"/>
              <a:t>Sinir hasarını azaltabilecek, sinir </a:t>
            </a:r>
            <a:r>
              <a:rPr lang="tr-TR" dirty="0" err="1" smtClean="0"/>
              <a:t>rejenerasyonunu</a:t>
            </a:r>
            <a:r>
              <a:rPr lang="tr-TR" dirty="0" smtClean="0"/>
              <a:t> kolaylaştıracak, ve/veya </a:t>
            </a:r>
            <a:r>
              <a:rPr lang="tr-TR" dirty="0" err="1" smtClean="0"/>
              <a:t>endotel</a:t>
            </a:r>
            <a:r>
              <a:rPr lang="tr-TR" dirty="0" smtClean="0"/>
              <a:t> ve </a:t>
            </a:r>
            <a:r>
              <a:rPr lang="tr-TR" dirty="0" err="1" smtClean="0"/>
              <a:t>kavernöz</a:t>
            </a:r>
            <a:r>
              <a:rPr lang="tr-TR" dirty="0" smtClean="0"/>
              <a:t> düz kası koruyacak  </a:t>
            </a:r>
            <a:r>
              <a:rPr lang="tr-TR" dirty="0" err="1" smtClean="0"/>
              <a:t>nöromodülasyon</a:t>
            </a:r>
            <a:r>
              <a:rPr lang="tr-TR" dirty="0" smtClean="0"/>
              <a:t> stratejilerine ilgi artıyor</a:t>
            </a:r>
          </a:p>
          <a:p>
            <a:r>
              <a:rPr lang="tr-TR" dirty="0" smtClean="0"/>
              <a:t>Hayvanlarda </a:t>
            </a:r>
            <a:r>
              <a:rPr lang="tr-TR" dirty="0" err="1" smtClean="0"/>
              <a:t>immünofilin</a:t>
            </a:r>
            <a:r>
              <a:rPr lang="tr-TR" dirty="0" smtClean="0"/>
              <a:t> </a:t>
            </a:r>
            <a:r>
              <a:rPr lang="tr-TR" dirty="0" err="1" smtClean="0"/>
              <a:t>ligandları</a:t>
            </a:r>
            <a:r>
              <a:rPr lang="tr-TR" dirty="0" smtClean="0"/>
              <a:t> ve PDE5İ </a:t>
            </a:r>
            <a:r>
              <a:rPr lang="tr-TR" dirty="0" err="1" smtClean="0"/>
              <a:t>kavernöz</a:t>
            </a:r>
            <a:r>
              <a:rPr lang="tr-TR" dirty="0" smtClean="0"/>
              <a:t> sinir hasarı sonrası </a:t>
            </a:r>
            <a:r>
              <a:rPr lang="tr-TR" dirty="0" err="1" smtClean="0"/>
              <a:t>erektil</a:t>
            </a:r>
            <a:r>
              <a:rPr lang="tr-TR" dirty="0" smtClean="0"/>
              <a:t> işlevi düzeltiyor</a:t>
            </a:r>
          </a:p>
          <a:p>
            <a:r>
              <a:rPr lang="tr-TR" dirty="0" smtClean="0"/>
              <a:t>İnsan çalışmasında ise </a:t>
            </a:r>
            <a:r>
              <a:rPr lang="tr-TR" dirty="0" err="1" smtClean="0"/>
              <a:t>nöroprotektif</a:t>
            </a:r>
            <a:r>
              <a:rPr lang="tr-TR" dirty="0" smtClean="0"/>
              <a:t> etkinliği gösterilememiş</a:t>
            </a:r>
          </a:p>
          <a:p>
            <a:r>
              <a:rPr lang="tr-TR" dirty="0" err="1" smtClean="0"/>
              <a:t>Eritropoietin</a:t>
            </a:r>
            <a:r>
              <a:rPr lang="tr-TR" dirty="0" smtClean="0"/>
              <a:t> enjeksiyonu ise etkin olmuş  </a:t>
            </a:r>
          </a:p>
          <a:p>
            <a:r>
              <a:rPr lang="tr-TR" dirty="0" err="1" smtClean="0"/>
              <a:t>Vaskülar</a:t>
            </a:r>
            <a:r>
              <a:rPr lang="tr-TR" dirty="0" smtClean="0"/>
              <a:t> </a:t>
            </a:r>
            <a:r>
              <a:rPr lang="tr-TR" dirty="0" err="1" smtClean="0"/>
              <a:t>endotelyal</a:t>
            </a:r>
            <a:r>
              <a:rPr lang="tr-TR" dirty="0" smtClean="0"/>
              <a:t> </a:t>
            </a:r>
            <a:r>
              <a:rPr lang="en-US" dirty="0" smtClean="0"/>
              <a:t>growth </a:t>
            </a:r>
            <a:r>
              <a:rPr lang="en-US" dirty="0" err="1" smtClean="0"/>
              <a:t>fa</a:t>
            </a:r>
            <a:r>
              <a:rPr lang="tr-TR" dirty="0" err="1" smtClean="0"/>
              <a:t>ktörler</a:t>
            </a:r>
            <a:r>
              <a:rPr lang="en-US" dirty="0" smtClean="0"/>
              <a:t> (VEGF) </a:t>
            </a:r>
            <a:r>
              <a:rPr lang="tr-TR" dirty="0" smtClean="0"/>
              <a:t> NOS genlerinin toparlanmasını sağlayıp cinsel işlevin erken dönmesini kolaylaştırabilir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04056" y="2167880"/>
            <a:ext cx="7772400" cy="3349352"/>
          </a:xfrm>
        </p:spPr>
        <p:txBody>
          <a:bodyPr>
            <a:normAutofit/>
          </a:bodyPr>
          <a:lstStyle/>
          <a:p>
            <a:r>
              <a:rPr lang="tr-TR" dirty="0" smtClean="0"/>
              <a:t>NGF ve FGF sinir </a:t>
            </a:r>
            <a:r>
              <a:rPr lang="tr-TR" dirty="0" err="1" smtClean="0"/>
              <a:t>graftı</a:t>
            </a:r>
            <a:r>
              <a:rPr lang="tr-TR" dirty="0" smtClean="0"/>
              <a:t> ile kombine edildiğinde iyi (deneysel)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err="1" smtClean="0"/>
              <a:t>İntrakorporeal</a:t>
            </a:r>
            <a:r>
              <a:rPr lang="tr-TR" dirty="0" smtClean="0"/>
              <a:t> nitrik oksit </a:t>
            </a:r>
            <a:r>
              <a:rPr lang="tr-TR" dirty="0" err="1" smtClean="0"/>
              <a:t>donörleri</a:t>
            </a:r>
            <a:r>
              <a:rPr lang="tr-TR" dirty="0" smtClean="0"/>
              <a:t> </a:t>
            </a:r>
            <a:r>
              <a:rPr lang="en-US" dirty="0" smtClean="0"/>
              <a:t>(NCX 4050, NCX 911)</a:t>
            </a:r>
            <a:r>
              <a:rPr lang="tr-TR" dirty="0" smtClean="0"/>
              <a:t> in </a:t>
            </a:r>
            <a:r>
              <a:rPr lang="tr-TR" dirty="0" err="1" smtClean="0"/>
              <a:t>vitro</a:t>
            </a:r>
            <a:r>
              <a:rPr lang="tr-TR" dirty="0" smtClean="0"/>
              <a:t> ve in </a:t>
            </a:r>
            <a:r>
              <a:rPr lang="tr-TR" dirty="0" err="1" smtClean="0"/>
              <a:t>vivo</a:t>
            </a:r>
            <a:r>
              <a:rPr lang="tr-TR" dirty="0" smtClean="0"/>
              <a:t> etkin</a:t>
            </a:r>
          </a:p>
          <a:p>
            <a:r>
              <a:rPr lang="tr-TR" dirty="0" err="1" smtClean="0"/>
              <a:t>Mezenkimal</a:t>
            </a:r>
            <a:r>
              <a:rPr lang="tr-TR" dirty="0" smtClean="0"/>
              <a:t> kök hücre enjeksiyonu çok ilgi çekiyor ama günlük pratiğe girmesi için zaman var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</a:t>
            </a:r>
            <a:r>
              <a:rPr lang="tr-TR" dirty="0" smtClean="0"/>
              <a:t>ZET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Ameliyat ya da tedavi öncesi bilgi verilmesi çok önemli</a:t>
            </a:r>
          </a:p>
          <a:p>
            <a:r>
              <a:rPr lang="tr-TR" dirty="0" smtClean="0"/>
              <a:t>Ameliyat sonrası rehabilitasyona erken başlanmalı</a:t>
            </a:r>
          </a:p>
          <a:p>
            <a:r>
              <a:rPr lang="tr-TR" dirty="0" smtClean="0"/>
              <a:t>Ameliyat öncesi cinsel durum, tedaviye isteklilik iyi değerlendirilmeli</a:t>
            </a:r>
          </a:p>
          <a:p>
            <a:r>
              <a:rPr lang="tr-TR" dirty="0" smtClean="0"/>
              <a:t>Gençlerde ve </a:t>
            </a:r>
            <a:r>
              <a:rPr lang="tr-TR" dirty="0" err="1" smtClean="0"/>
              <a:t>erektil</a:t>
            </a:r>
            <a:r>
              <a:rPr lang="tr-TR" dirty="0" smtClean="0"/>
              <a:t> performansı iyi olanlarda LH tedaviler yeterli olabilir.</a:t>
            </a:r>
          </a:p>
          <a:p>
            <a:r>
              <a:rPr lang="tr-TR" dirty="0" smtClean="0"/>
              <a:t>Diğerlerinde düzenli tedavi daha iyi gibi</a:t>
            </a:r>
          </a:p>
          <a:p>
            <a:r>
              <a:rPr lang="tr-TR" dirty="0" smtClean="0"/>
              <a:t>Sürecin 2-3 yıla kadar uzayabileceği hasta tarafından bilinmeli</a:t>
            </a:r>
          </a:p>
          <a:p>
            <a:r>
              <a:rPr lang="tr-TR" dirty="0" smtClean="0"/>
              <a:t>Destek çok önemli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Ereksiyon</a:t>
            </a:r>
            <a:r>
              <a:rPr lang="tr-TR" dirty="0" smtClean="0"/>
              <a:t> için rehabilitasyon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492896"/>
            <a:ext cx="7772400" cy="19812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Sinir koruyucu cerrahilere rağmen ED oranları %30-87 arasında değişmektedir. </a:t>
            </a:r>
          </a:p>
          <a:p>
            <a:r>
              <a:rPr lang="tr-TR" sz="2800" dirty="0" smtClean="0"/>
              <a:t>ED düzelmesi iki yıldan fazla zaman alabilir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sz="5000" dirty="0" smtClean="0"/>
              <a:t>TEŞEKKÜRLER</a:t>
            </a:r>
            <a:endParaRPr lang="tr-TR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Post-Prostate</a:t>
            </a:r>
            <a:r>
              <a:rPr lang="tr-TR" b="1" i="1" dirty="0" smtClean="0"/>
              <a:t>k</a:t>
            </a:r>
            <a:r>
              <a:rPr lang="en-US" b="1" i="1" dirty="0" smtClean="0"/>
              <a:t>tom</a:t>
            </a:r>
            <a:r>
              <a:rPr lang="tr-TR" b="1" i="1" dirty="0" smtClean="0"/>
              <a:t>i</a:t>
            </a:r>
            <a:r>
              <a:rPr lang="en-US" b="1" i="1" dirty="0" smtClean="0"/>
              <a:t> ED</a:t>
            </a:r>
            <a:r>
              <a:rPr lang="tr-TR" b="1" i="1" dirty="0" smtClean="0"/>
              <a:t>’de hasta kaynaklı risk faktörleri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37320"/>
            <a:ext cx="7772400" cy="4572000"/>
          </a:xfrm>
        </p:spPr>
        <p:txBody>
          <a:bodyPr/>
          <a:lstStyle/>
          <a:p>
            <a:r>
              <a:rPr lang="tr-TR" dirty="0" smtClean="0"/>
              <a:t>60 yaş üstü</a:t>
            </a:r>
            <a:endParaRPr lang="en-US" dirty="0" smtClean="0"/>
          </a:p>
          <a:p>
            <a:r>
              <a:rPr lang="tr-TR" dirty="0" err="1" smtClean="0"/>
              <a:t>Vasküler</a:t>
            </a:r>
            <a:r>
              <a:rPr lang="tr-TR" dirty="0" smtClean="0"/>
              <a:t>  hastalıklar</a:t>
            </a:r>
          </a:p>
          <a:p>
            <a:r>
              <a:rPr lang="tr-TR" dirty="0" smtClean="0"/>
              <a:t>Diyabet</a:t>
            </a:r>
          </a:p>
          <a:p>
            <a:r>
              <a:rPr lang="tr-TR" dirty="0" err="1" smtClean="0"/>
              <a:t>Dislipidemi</a:t>
            </a:r>
            <a:endParaRPr lang="tr-TR" dirty="0" smtClean="0"/>
          </a:p>
          <a:p>
            <a:r>
              <a:rPr lang="tr-TR" dirty="0" smtClean="0"/>
              <a:t>Sigara içmek</a:t>
            </a:r>
          </a:p>
          <a:p>
            <a:r>
              <a:rPr lang="tr-TR" dirty="0" smtClean="0"/>
              <a:t>Yüksek evreli hastalık ( PSA)</a:t>
            </a:r>
          </a:p>
          <a:p>
            <a:r>
              <a:rPr lang="tr-TR" dirty="0" smtClean="0"/>
              <a:t>Motive olmayan partner</a:t>
            </a:r>
          </a:p>
          <a:p>
            <a:r>
              <a:rPr lang="tr-TR" dirty="0" smtClean="0"/>
              <a:t>PDE5-I kullanıcısı</a:t>
            </a:r>
          </a:p>
          <a:p>
            <a:r>
              <a:rPr lang="tr-TR" dirty="0" err="1" smtClean="0"/>
              <a:t>Obesite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292080" y="2420888"/>
            <a:ext cx="3384376" cy="240065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Olgunun ameliyat öncesi </a:t>
            </a:r>
            <a:r>
              <a:rPr lang="tr-TR" sz="3000" dirty="0" err="1" smtClean="0">
                <a:latin typeface="Times New Roman" pitchFamily="18" charset="0"/>
                <a:cs typeface="Times New Roman" pitchFamily="18" charset="0"/>
              </a:rPr>
              <a:t>erektil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işlev durumunu belirlemek çok önemli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 flipV="1">
            <a:off x="4427984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smtClean="0"/>
              <a:t>CD Gerçek bir sorun mu?</a:t>
            </a:r>
            <a:r>
              <a:rPr lang="en-US" b="1" i="1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Olguların %60’ı orta-şiddetli sıkıntı bildirmiş		</a:t>
            </a:r>
            <a:r>
              <a:rPr lang="en-US" sz="1500" dirty="0" smtClean="0"/>
              <a:t> </a:t>
            </a:r>
            <a:r>
              <a:rPr lang="da-DK" sz="1500" dirty="0" smtClean="0"/>
              <a:t>(Stanford et al. 2000; Cooperberg et al. 2003; Schover et al. 2002)</a:t>
            </a:r>
          </a:p>
          <a:p>
            <a:r>
              <a:rPr lang="tr-TR" dirty="0" smtClean="0"/>
              <a:t>Ameliyattan 1 yıl sonra %12 olgu kanser tekrarı korkusu bildirirken %40’ında CD endişeleri vardı</a:t>
            </a:r>
            <a:r>
              <a:rPr lang="en-US" dirty="0" smtClean="0"/>
              <a:t> </a:t>
            </a:r>
            <a:r>
              <a:rPr lang="tr-TR" sz="1500" dirty="0" smtClean="0"/>
              <a:t>(</a:t>
            </a:r>
            <a:r>
              <a:rPr lang="tr-TR" sz="1500" dirty="0" err="1" smtClean="0"/>
              <a:t>Heathcote</a:t>
            </a:r>
            <a:r>
              <a:rPr lang="tr-TR" sz="1500" dirty="0" smtClean="0"/>
              <a:t> et al. 1998)</a:t>
            </a:r>
          </a:p>
          <a:p>
            <a:r>
              <a:rPr lang="tr-TR" dirty="0" smtClean="0"/>
              <a:t>Daha genç erkeklerde sıkıntı daha fazla		</a:t>
            </a:r>
          </a:p>
          <a:p>
            <a:pPr>
              <a:buNone/>
            </a:pPr>
            <a:r>
              <a:rPr lang="tr-TR" sz="1500" dirty="0" smtClean="0"/>
              <a:t>	</a:t>
            </a:r>
            <a:r>
              <a:rPr lang="en-US" sz="1500" dirty="0" smtClean="0"/>
              <a:t>(</a:t>
            </a:r>
            <a:r>
              <a:rPr lang="en-US" sz="1500" dirty="0" err="1" smtClean="0"/>
              <a:t>Cooperberg</a:t>
            </a:r>
            <a:r>
              <a:rPr lang="en-US" sz="1500" dirty="0" smtClean="0"/>
              <a:t> et al. 2003;</a:t>
            </a:r>
            <a:r>
              <a:rPr lang="tr-TR" sz="1500" dirty="0" smtClean="0"/>
              <a:t>Stanford et al. 2000)</a:t>
            </a:r>
          </a:p>
          <a:p>
            <a:r>
              <a:rPr lang="en-US" dirty="0" smtClean="0"/>
              <a:t>Partner</a:t>
            </a:r>
            <a:r>
              <a:rPr lang="tr-TR" dirty="0" err="1" smtClean="0"/>
              <a:t>lerin</a:t>
            </a:r>
            <a:r>
              <a:rPr lang="tr-TR" dirty="0" smtClean="0"/>
              <a:t> sıkıntısı daha fazla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sz="1500" dirty="0" smtClean="0"/>
              <a:t>(</a:t>
            </a:r>
            <a:r>
              <a:rPr lang="en-US" sz="1500" dirty="0" err="1" smtClean="0"/>
              <a:t>Neese</a:t>
            </a:r>
            <a:r>
              <a:rPr lang="en-US" sz="1500" dirty="0" smtClean="0"/>
              <a:t>, L. E., 2003)</a:t>
            </a:r>
            <a:endParaRPr lang="tr-T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RP Sonrası ED Mekanizmaları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Nörojenik</a:t>
            </a:r>
            <a:endParaRPr lang="tr-TR" dirty="0" smtClean="0"/>
          </a:p>
          <a:p>
            <a:pPr lvl="1"/>
            <a:r>
              <a:rPr lang="tr-TR" dirty="0" err="1" smtClean="0"/>
              <a:t>Nöral</a:t>
            </a:r>
            <a:r>
              <a:rPr lang="tr-TR" dirty="0" smtClean="0"/>
              <a:t> travma </a:t>
            </a:r>
            <a:r>
              <a:rPr lang="tr-TR" dirty="0" err="1" smtClean="0"/>
              <a:t>erektil</a:t>
            </a:r>
            <a:r>
              <a:rPr lang="tr-TR" dirty="0" smtClean="0"/>
              <a:t> dokuda yapısal değişikliklere yol açar</a:t>
            </a:r>
          </a:p>
          <a:p>
            <a:pPr lvl="1"/>
            <a:r>
              <a:rPr lang="tr-TR" dirty="0" smtClean="0"/>
              <a:t>– </a:t>
            </a:r>
            <a:r>
              <a:rPr lang="tr-TR" dirty="0" err="1" smtClean="0"/>
              <a:t>Denervation</a:t>
            </a:r>
            <a:r>
              <a:rPr lang="tr-TR" dirty="0" smtClean="0"/>
              <a:t> </a:t>
            </a:r>
            <a:r>
              <a:rPr lang="tr-TR" dirty="0" err="1" smtClean="0"/>
              <a:t>apopitozu</a:t>
            </a:r>
            <a:r>
              <a:rPr lang="tr-TR" dirty="0" smtClean="0"/>
              <a:t> olur</a:t>
            </a:r>
          </a:p>
          <a:p>
            <a:r>
              <a:rPr lang="tr-TR" dirty="0" err="1" smtClean="0"/>
              <a:t>Arteriojenik</a:t>
            </a:r>
            <a:endParaRPr lang="tr-TR" dirty="0" smtClean="0"/>
          </a:p>
          <a:p>
            <a:pPr lvl="1"/>
            <a:r>
              <a:rPr lang="en-US" dirty="0" err="1" smtClean="0"/>
              <a:t>Arter</a:t>
            </a:r>
            <a:r>
              <a:rPr lang="tr-TR" dirty="0" smtClean="0"/>
              <a:t>ye</a:t>
            </a:r>
            <a:r>
              <a:rPr lang="en-US" dirty="0" smtClean="0"/>
              <a:t>l </a:t>
            </a:r>
            <a:r>
              <a:rPr lang="tr-TR" dirty="0" smtClean="0"/>
              <a:t>hasar </a:t>
            </a:r>
            <a:r>
              <a:rPr lang="en-US" dirty="0" smtClean="0"/>
              <a:t>(</a:t>
            </a:r>
            <a:r>
              <a:rPr lang="tr-TR" dirty="0" smtClean="0"/>
              <a:t>aksesuar </a:t>
            </a:r>
            <a:r>
              <a:rPr lang="en-US" dirty="0" err="1" smtClean="0"/>
              <a:t>pudendal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r>
              <a:rPr lang="tr-TR" dirty="0" err="1" smtClean="0"/>
              <a:t>ler</a:t>
            </a:r>
            <a:r>
              <a:rPr lang="en-US" dirty="0" smtClean="0"/>
              <a:t>)</a:t>
            </a:r>
          </a:p>
          <a:p>
            <a:r>
              <a:rPr lang="tr-TR" dirty="0" err="1" smtClean="0"/>
              <a:t>Venogenic</a:t>
            </a:r>
            <a:endParaRPr lang="tr-TR" dirty="0" smtClean="0"/>
          </a:p>
          <a:p>
            <a:pPr lvl="1"/>
            <a:r>
              <a:rPr lang="tr-TR" dirty="0" err="1" smtClean="0"/>
              <a:t>Kavernozal</a:t>
            </a:r>
            <a:r>
              <a:rPr lang="tr-TR" dirty="0" smtClean="0"/>
              <a:t> </a:t>
            </a:r>
            <a:r>
              <a:rPr lang="en-US" dirty="0" smtClean="0"/>
              <a:t>h</a:t>
            </a:r>
            <a:r>
              <a:rPr lang="tr-TR" dirty="0" smtClean="0"/>
              <a:t>i</a:t>
            </a:r>
            <a:r>
              <a:rPr lang="en-US" dirty="0" err="1" smtClean="0"/>
              <a:t>po</a:t>
            </a:r>
            <a:r>
              <a:rPr lang="tr-TR" dirty="0" err="1" smtClean="0"/>
              <a:t>ksinin</a:t>
            </a:r>
            <a:r>
              <a:rPr lang="tr-TR" dirty="0" smtClean="0"/>
              <a:t> yol açtığı </a:t>
            </a:r>
            <a:r>
              <a:rPr lang="tr-TR" dirty="0" err="1" smtClean="0"/>
              <a:t>fibrozis</a:t>
            </a:r>
            <a:r>
              <a:rPr lang="tr-TR" dirty="0" smtClean="0"/>
              <a:t> ve </a:t>
            </a:r>
            <a:r>
              <a:rPr lang="tr-TR" dirty="0" err="1" smtClean="0"/>
              <a:t>venöz</a:t>
            </a:r>
            <a:r>
              <a:rPr lang="tr-TR" dirty="0" smtClean="0"/>
              <a:t> kaçak</a:t>
            </a:r>
            <a:endParaRPr lang="en-US" dirty="0" smtClean="0"/>
          </a:p>
          <a:p>
            <a:r>
              <a:rPr lang="tr-TR" dirty="0" err="1" smtClean="0"/>
              <a:t>Psikojenik</a:t>
            </a:r>
            <a:endParaRPr lang="tr-TR" dirty="0" smtClean="0"/>
          </a:p>
          <a:p>
            <a:pPr lvl="1"/>
            <a:r>
              <a:rPr lang="tr-TR" dirty="0" smtClean="0"/>
              <a:t>Kanser tanısının </a:t>
            </a:r>
            <a:r>
              <a:rPr lang="tr-TR" dirty="0" err="1" smtClean="0"/>
              <a:t>erektil</a:t>
            </a:r>
            <a:r>
              <a:rPr lang="tr-TR" dirty="0" smtClean="0"/>
              <a:t> işleve etkisi</a:t>
            </a:r>
          </a:p>
          <a:p>
            <a:pPr lvl="1"/>
            <a:r>
              <a:rPr lang="tr-TR" dirty="0" smtClean="0"/>
              <a:t>Tekrar ilişkiye başlama cesareti açısından </a:t>
            </a:r>
            <a:r>
              <a:rPr lang="tr-TR" dirty="0" err="1" smtClean="0"/>
              <a:t>anksiyete</a:t>
            </a:r>
            <a:endParaRPr lang="en-US" dirty="0" smtClean="0"/>
          </a:p>
          <a:p>
            <a:r>
              <a:rPr lang="tr-TR" sz="1400" dirty="0" err="1" smtClean="0"/>
              <a:t>Mulhall</a:t>
            </a:r>
            <a:r>
              <a:rPr lang="tr-TR" sz="1400" dirty="0" smtClean="0"/>
              <a:t> JP, et al. </a:t>
            </a:r>
            <a:r>
              <a:rPr lang="tr-TR" sz="1400" dirty="0" err="1" smtClean="0"/>
              <a:t>Int</a:t>
            </a:r>
            <a:r>
              <a:rPr lang="tr-TR" sz="1400" dirty="0" smtClean="0"/>
              <a:t> J </a:t>
            </a:r>
            <a:r>
              <a:rPr lang="tr-TR" sz="1400" dirty="0" err="1" smtClean="0"/>
              <a:t>Impot</a:t>
            </a:r>
            <a:r>
              <a:rPr lang="tr-TR" sz="1400" dirty="0" smtClean="0"/>
              <a:t> </a:t>
            </a:r>
            <a:r>
              <a:rPr lang="tr-TR" sz="1400" dirty="0" err="1" smtClean="0"/>
              <a:t>Res</a:t>
            </a:r>
            <a:r>
              <a:rPr lang="tr-TR" sz="1400" dirty="0" smtClean="0"/>
              <a:t>. 1996;8:91-94. </a:t>
            </a:r>
            <a:r>
              <a:rPr lang="tr-TR" sz="1400" dirty="0" err="1" smtClean="0"/>
              <a:t>Rodriguez</a:t>
            </a:r>
            <a:r>
              <a:rPr lang="tr-TR" sz="1400" dirty="0" smtClean="0"/>
              <a:t>-</a:t>
            </a:r>
            <a:r>
              <a:rPr lang="tr-TR" sz="1400" dirty="0" err="1" smtClean="0"/>
              <a:t>Vela</a:t>
            </a:r>
            <a:r>
              <a:rPr lang="tr-TR" sz="1400" dirty="0" smtClean="0"/>
              <a:t> L. </a:t>
            </a:r>
            <a:r>
              <a:rPr lang="tr-TR" sz="1400" dirty="0" err="1" smtClean="0"/>
              <a:t>Actas</a:t>
            </a:r>
            <a:r>
              <a:rPr lang="tr-TR" sz="1400" dirty="0" smtClean="0"/>
              <a:t> </a:t>
            </a:r>
            <a:r>
              <a:rPr lang="tr-TR" sz="1400" dirty="0" err="1" smtClean="0"/>
              <a:t>Urol</a:t>
            </a:r>
            <a:r>
              <a:rPr lang="tr-TR" sz="1400" dirty="0" smtClean="0"/>
              <a:t> </a:t>
            </a:r>
            <a:r>
              <a:rPr lang="tr-TR" sz="1400" dirty="0" err="1" smtClean="0"/>
              <a:t>Esp</a:t>
            </a:r>
            <a:r>
              <a:rPr lang="tr-TR" sz="1400" dirty="0" smtClean="0"/>
              <a:t>. 1997;21:909-921. </a:t>
            </a:r>
            <a:r>
              <a:rPr lang="da-DK" sz="1400" dirty="0" smtClean="0"/>
              <a:t>Aboseif S. Br J Urol. 1994;73:75-82. User H, et al. J Urol. 2001;165:531-533.</a:t>
            </a:r>
            <a:endParaRPr lang="tr-TR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Penil</a:t>
            </a:r>
            <a:r>
              <a:rPr lang="tr-TR" dirty="0" smtClean="0"/>
              <a:t> rehabilitasyon nedir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i="1" dirty="0" smtClean="0"/>
              <a:t>Düz kas korunması</a:t>
            </a:r>
          </a:p>
          <a:p>
            <a:r>
              <a:rPr lang="tr-TR" b="1" i="1" dirty="0" err="1" smtClean="0"/>
              <a:t>Endotelyal</a:t>
            </a:r>
            <a:r>
              <a:rPr lang="tr-TR" b="1" i="1" dirty="0" smtClean="0"/>
              <a:t> işlevin korunması</a:t>
            </a:r>
          </a:p>
          <a:p>
            <a:r>
              <a:rPr lang="tr-TR" b="1" i="1" dirty="0" err="1" smtClean="0"/>
              <a:t>Kavernöz</a:t>
            </a:r>
            <a:r>
              <a:rPr lang="tr-TR" b="1" i="1" dirty="0" smtClean="0"/>
              <a:t> sinir iyileşmesinin optimizasyonu </a:t>
            </a:r>
          </a:p>
          <a:p>
            <a:pPr>
              <a:buNone/>
            </a:pPr>
            <a:r>
              <a:rPr lang="tr-TR" sz="2900" b="1" i="1" dirty="0" smtClean="0"/>
              <a:t>Hedeflerini sağlayarak daha iyi ve/veya </a:t>
            </a:r>
            <a:r>
              <a:rPr lang="tr-TR" sz="2900" b="1" i="1" dirty="0" smtClean="0"/>
              <a:t>daha</a:t>
            </a:r>
          </a:p>
          <a:p>
            <a:pPr>
              <a:buNone/>
            </a:pPr>
            <a:r>
              <a:rPr lang="tr-TR" sz="2900" b="1" i="1" dirty="0" smtClean="0"/>
              <a:t>erken </a:t>
            </a:r>
            <a:r>
              <a:rPr lang="tr-TR" sz="2900" b="1" i="1" dirty="0" err="1" smtClean="0"/>
              <a:t>spontan</a:t>
            </a:r>
            <a:r>
              <a:rPr lang="tr-TR" sz="2900" b="1" i="1" dirty="0" smtClean="0"/>
              <a:t> </a:t>
            </a:r>
            <a:r>
              <a:rPr lang="tr-TR" sz="2900" b="1" i="1" dirty="0" err="1" smtClean="0"/>
              <a:t>ereksiyon</a:t>
            </a:r>
            <a:r>
              <a:rPr lang="tr-TR" sz="2900" b="1" i="1" dirty="0" smtClean="0"/>
              <a:t> oluşturmak amaçlanır </a:t>
            </a:r>
          </a:p>
          <a:p>
            <a:r>
              <a:rPr lang="tr-TR" b="1" i="1" dirty="0" smtClean="0"/>
              <a:t>Aslında penis şeklinin korunması da önemli hedeflerden biri olmalıdır</a:t>
            </a:r>
          </a:p>
          <a:p>
            <a:r>
              <a:rPr lang="tr-TR" dirty="0" smtClean="0"/>
              <a:t>Ameliyattan sonra mümkün olduğunca erken başlaması gerektiği düşünülmektedir</a:t>
            </a:r>
            <a:endParaRPr lang="tr-TR" dirty="0"/>
          </a:p>
        </p:txBody>
      </p:sp>
      <p:pic>
        <p:nvPicPr>
          <p:cNvPr id="4" name="Picture 2" descr="http://www.komiklik.org/wp-content/uploads/2011/11/cemaat-karikaturleri-komik-cena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013176"/>
            <a:ext cx="1800200" cy="1681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Penil</a:t>
            </a:r>
            <a:r>
              <a:rPr lang="tr-TR" dirty="0" smtClean="0"/>
              <a:t> rehabilitasyona uyum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527920"/>
            <a:ext cx="7772400" cy="1477144"/>
          </a:xfrm>
        </p:spPr>
        <p:txBody>
          <a:bodyPr/>
          <a:lstStyle/>
          <a:p>
            <a:r>
              <a:rPr lang="tr-TR" b="1" i="1" dirty="0" smtClean="0"/>
              <a:t>RP sonrası 1-5 yılda erkeklerin sadece %20-40’ı cinsel olarak aktif</a:t>
            </a:r>
            <a:endParaRPr lang="tr-TR" dirty="0" smtClean="0"/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Hanash</a:t>
            </a:r>
            <a:r>
              <a:rPr lang="en-US" sz="1400" dirty="0" smtClean="0"/>
              <a:t> 1997; </a:t>
            </a:r>
            <a:r>
              <a:rPr lang="en-US" sz="1400" dirty="0" err="1" smtClean="0"/>
              <a:t>Althof</a:t>
            </a:r>
            <a:r>
              <a:rPr lang="en-US" sz="1400" dirty="0" smtClean="0"/>
              <a:t> 2002; </a:t>
            </a:r>
            <a:r>
              <a:rPr lang="en-US" sz="1400" dirty="0" err="1" smtClean="0"/>
              <a:t>Hu</a:t>
            </a:r>
            <a:r>
              <a:rPr lang="en-US" sz="1400" dirty="0" smtClean="0"/>
              <a:t> et al. 2004; </a:t>
            </a:r>
            <a:r>
              <a:rPr lang="en-US" sz="1400" dirty="0" err="1" smtClean="0"/>
              <a:t>Penson</a:t>
            </a:r>
            <a:r>
              <a:rPr lang="en-US" sz="1400" dirty="0" smtClean="0"/>
              <a:t> 2005)</a:t>
            </a:r>
            <a:endParaRPr lang="tr-TR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3105472"/>
            <a:ext cx="7772400" cy="313184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RP sonrası ED erkeklerde ve eşlerinde belirgin sıkıntıya yol açabilir</a:t>
            </a:r>
          </a:p>
          <a:p>
            <a:r>
              <a:rPr lang="tr-TR" dirty="0" smtClean="0"/>
              <a:t>ED ve depresyon arasında bağlantı olduğu iyi bilinmektedir ve RP  sonrası ED ile ilişkili sıkıntı  en az 2 yıl süreyle belirgin şekilde yüksektir</a:t>
            </a:r>
          </a:p>
          <a:p>
            <a:r>
              <a:rPr lang="tr-TR" dirty="0" smtClean="0"/>
              <a:t>Düzenli ilişkisi olanlarda bu depresyon ve sıkıntı çifti etkileyebilir, cinsel ortamlardan uzak </a:t>
            </a:r>
            <a:r>
              <a:rPr lang="tr-TR" dirty="0" smtClean="0"/>
              <a:t>durmaya ve </a:t>
            </a:r>
            <a:r>
              <a:rPr lang="tr-TR" dirty="0" smtClean="0"/>
              <a:t>aradaki sıcaklığın </a:t>
            </a:r>
            <a:r>
              <a:rPr lang="tr-TR" dirty="0" smtClean="0"/>
              <a:t>kaybolmasına, </a:t>
            </a:r>
            <a:r>
              <a:rPr lang="tr-TR" dirty="0" smtClean="0"/>
              <a:t>sonuç olarak ilişki sıkıntısı ve çatışmaya yol açabilir</a:t>
            </a:r>
          </a:p>
          <a:p>
            <a:r>
              <a:rPr lang="tr-TR" dirty="0" smtClean="0"/>
              <a:t>Bekar </a:t>
            </a:r>
            <a:r>
              <a:rPr lang="tr-TR" dirty="0" smtClean="0"/>
              <a:t>erkekleri romantik </a:t>
            </a:r>
            <a:r>
              <a:rPr lang="tr-TR" dirty="0" smtClean="0"/>
              <a:t>ilişki arayışından uzaklaştırabilir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172400" cy="279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1574</TotalTime>
  <Words>1053</Words>
  <Application>Microsoft Office PowerPoint</Application>
  <PresentationFormat>Ekran Gösterisi (4:3)</PresentationFormat>
  <Paragraphs>202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Hisse Senedi</vt:lpstr>
      <vt:lpstr>Radikal Prostatektomi Sonrası Penil Rehabilitasyon</vt:lpstr>
      <vt:lpstr>Radikal Prostatektomi Sonrası Cinsel Disfonksiyonlar</vt:lpstr>
      <vt:lpstr>Ereksiyon için rehabilitasyon</vt:lpstr>
      <vt:lpstr>Post-Prostatektomi ED’de hasta kaynaklı risk faktörleri</vt:lpstr>
      <vt:lpstr>CD Gerçek bir sorun mu? </vt:lpstr>
      <vt:lpstr>RP Sonrası ED Mekanizmaları</vt:lpstr>
      <vt:lpstr>Penil rehabilitasyon nedir</vt:lpstr>
      <vt:lpstr>Penil rehabilitasyona uyum</vt:lpstr>
      <vt:lpstr>Slayt 9</vt:lpstr>
      <vt:lpstr>Slayt 10</vt:lpstr>
      <vt:lpstr>Slayt 11</vt:lpstr>
      <vt:lpstr>PR için kullanılan ajanlar/aletler/çözümler</vt:lpstr>
      <vt:lpstr>PDE5 İnhibitörleri</vt:lpstr>
      <vt:lpstr>Kimler aday değil</vt:lpstr>
      <vt:lpstr>Slayt 15</vt:lpstr>
      <vt:lpstr>Kimler daha iyi yanıt verir</vt:lpstr>
      <vt:lpstr>Kimler daha iyi yanıt verir</vt:lpstr>
      <vt:lpstr>Kimler daha iyi yanıt verir</vt:lpstr>
      <vt:lpstr>Slayt 19</vt:lpstr>
      <vt:lpstr>Slayt 20</vt:lpstr>
      <vt:lpstr>Slayt 21</vt:lpstr>
      <vt:lpstr>İntrakavernöz enjeksiyon</vt:lpstr>
      <vt:lpstr>İntraüretral tedavi</vt:lpstr>
      <vt:lpstr>Hackensack Üniversitesi protokolü</vt:lpstr>
      <vt:lpstr>Slayt 25</vt:lpstr>
      <vt:lpstr>Gelecek</vt:lpstr>
      <vt:lpstr>Gelecek</vt:lpstr>
      <vt:lpstr>Slayt 28</vt:lpstr>
      <vt:lpstr>ÖZET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Radikal Prostatektomi Sonrası Penil Rehabilitasyon</dc:title>
  <dc:creator>User</dc:creator>
  <cp:lastModifiedBy>User</cp:lastModifiedBy>
  <cp:revision>41</cp:revision>
  <dcterms:created xsi:type="dcterms:W3CDTF">2015-04-06T11:49:27Z</dcterms:created>
  <dcterms:modified xsi:type="dcterms:W3CDTF">2015-04-11T04:26:49Z</dcterms:modified>
</cp:coreProperties>
</file>