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0"/>
  </p:notesMasterIdLst>
  <p:sldIdLst>
    <p:sldId id="257" r:id="rId2"/>
    <p:sldId id="271" r:id="rId3"/>
    <p:sldId id="272" r:id="rId4"/>
    <p:sldId id="258" r:id="rId5"/>
    <p:sldId id="284" r:id="rId6"/>
    <p:sldId id="259" r:id="rId7"/>
    <p:sldId id="261" r:id="rId8"/>
    <p:sldId id="262" r:id="rId9"/>
    <p:sldId id="263" r:id="rId10"/>
    <p:sldId id="265" r:id="rId11"/>
    <p:sldId id="280" r:id="rId12"/>
    <p:sldId id="266" r:id="rId13"/>
    <p:sldId id="267" r:id="rId14"/>
    <p:sldId id="282" r:id="rId15"/>
    <p:sldId id="275" r:id="rId16"/>
    <p:sldId id="276" r:id="rId17"/>
    <p:sldId id="279" r:id="rId18"/>
    <p:sldId id="28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2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0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54DD3-03B4-8B45-BD93-03940FEFC93C}" type="datetimeFigureOut">
              <a:rPr lang="en-US" smtClean="0"/>
              <a:t>15.04.15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226B8-5328-9644-913E-35CD577A9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038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1ABB8A-A463-45D2-A3FC-8CF49BE9DBF9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2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7587" name="Slide Image Placeholder 7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0300" y="444500"/>
            <a:ext cx="4656138" cy="3492500"/>
          </a:xfrm>
          <a:ln/>
        </p:spPr>
      </p:sp>
      <p:sp>
        <p:nvSpPr>
          <p:cNvPr id="67588" name="Notes Placeholder 8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0885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1ABB8A-A463-45D2-A3FC-8CF49BE9DBF9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3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7587" name="Slide Image Placeholder 7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0300" y="444500"/>
            <a:ext cx="4656138" cy="3492500"/>
          </a:xfrm>
          <a:ln/>
        </p:spPr>
      </p:sp>
      <p:sp>
        <p:nvSpPr>
          <p:cNvPr id="67588" name="Notes Placeholder 8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3225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5707236" y="8717718"/>
            <a:ext cx="880544" cy="196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4" rIns="91428" bIns="45714" anchor="b"/>
          <a:lstStyle/>
          <a:p>
            <a:pPr algn="r" defTabSz="914437" eaLnBrk="0" hangingPunct="0"/>
            <a:fld id="{6E8E72AE-B6D0-4FB7-8B10-32F25BCAF8EF}" type="slidenum">
              <a:rPr lang="en-US" sz="900">
                <a:ea typeface="ＭＳ Ｐゴシック" pitchFamily="34" charset="-128"/>
              </a:rPr>
              <a:pPr algn="r" defTabSz="914437" eaLnBrk="0" hangingPunct="0"/>
              <a:t>13</a:t>
            </a:fld>
            <a:endParaRPr lang="en-US" sz="900" dirty="0">
              <a:ea typeface="ＭＳ Ｐゴシック" pitchFamily="34" charset="-128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6611" y="3685083"/>
            <a:ext cx="5642009" cy="3977078"/>
          </a:xfrm>
          <a:noFill/>
          <a:ln/>
        </p:spPr>
        <p:txBody>
          <a:bodyPr lIns="91428" tIns="45714" rIns="91428" bIns="45714"/>
          <a:lstStyle/>
          <a:p>
            <a:r>
              <a:rPr lang="en-GB" dirty="0" smtClean="0">
                <a:latin typeface="Arial" pitchFamily="34" charset="0"/>
              </a:rPr>
              <a:t>Historically, premature ejaculation (PE) was thought of as a psychological problem. However, the observation that chronic treatment with selective serotonin reuptake inhibitors (SSRIs) delays ejaculation helped lead to the realisation that there is a </a:t>
            </a:r>
            <a:r>
              <a:rPr lang="en-GB" dirty="0" err="1" smtClean="0">
                <a:latin typeface="Arial" pitchFamily="34" charset="0"/>
              </a:rPr>
              <a:t>neurophysiological</a:t>
            </a:r>
            <a:r>
              <a:rPr lang="en-GB" dirty="0" smtClean="0">
                <a:latin typeface="Arial" pitchFamily="34" charset="0"/>
              </a:rPr>
              <a:t> basis for PE, and particularly for </a:t>
            </a:r>
            <a:r>
              <a:rPr lang="en-GB" dirty="0" err="1" smtClean="0">
                <a:latin typeface="Arial" pitchFamily="34" charset="0"/>
              </a:rPr>
              <a:t>serotonergic</a:t>
            </a:r>
            <a:r>
              <a:rPr lang="en-GB" dirty="0" smtClean="0">
                <a:latin typeface="Arial" pitchFamily="34" charset="0"/>
              </a:rPr>
              <a:t> pathways involved in central control of ejaculation.</a:t>
            </a:r>
          </a:p>
          <a:p>
            <a:endParaRPr lang="en-GB" dirty="0" smtClean="0">
              <a:latin typeface="Arial" pitchFamily="34" charset="0"/>
            </a:endParaRPr>
          </a:p>
          <a:p>
            <a:r>
              <a:rPr lang="en-GB" dirty="0" smtClean="0">
                <a:latin typeface="Arial" pitchFamily="34" charset="0"/>
              </a:rPr>
              <a:t>The actions of serotonin are mediated via one of the most extensive receptor systems known. Seven 5-HT receptor classes, encompassing some 14 different receptors, are currently recognized. These receptors and the serotonin transporter are  widely distributed with particularly high density in the hypothalamus, brainstem and spinal cord. </a:t>
            </a:r>
          </a:p>
          <a:p>
            <a:endParaRPr lang="en-GB" dirty="0" smtClean="0">
              <a:latin typeface="Arial" pitchFamily="34" charset="0"/>
            </a:endParaRPr>
          </a:p>
          <a:p>
            <a:r>
              <a:rPr lang="en-GB" dirty="0" smtClean="0">
                <a:latin typeface="Arial" pitchFamily="34" charset="0"/>
              </a:rPr>
              <a:t>Pharmacological agents, such as </a:t>
            </a:r>
            <a:r>
              <a:rPr lang="en-GB" dirty="0" err="1" smtClean="0">
                <a:latin typeface="Arial" pitchFamily="34" charset="0"/>
              </a:rPr>
              <a:t>dapoxetine</a:t>
            </a:r>
            <a:r>
              <a:rPr lang="en-GB" dirty="0" smtClean="0">
                <a:latin typeface="Arial" pitchFamily="34" charset="0"/>
              </a:rPr>
              <a:t>, that inhibit the action of the serotonin transporter system, increase the levels of serotonin in the synaptic space, leading to greater stimulation of postsynaptic receptors and to delayed ejaculation. </a:t>
            </a:r>
          </a:p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65540" name="Slide Image Placeholder 7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658593" y="632398"/>
            <a:ext cx="3738045" cy="2818463"/>
          </a:xfrm>
          <a:ln/>
        </p:spPr>
      </p:sp>
    </p:spTree>
    <p:extLst>
      <p:ext uri="{BB962C8B-B14F-4D97-AF65-F5344CB8AC3E}">
        <p14:creationId xmlns:p14="http://schemas.microsoft.com/office/powerpoint/2010/main" val="1815795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6000" b="1">
                  <a:solidFill>
                    <a:srgbClr val="E5E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  <a:cs typeface="Times New Roman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6000" b="1">
                  <a:solidFill>
                    <a:srgbClr val="E5E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  <a:cs typeface="Times New Roman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6000" b="1">
                  <a:solidFill>
                    <a:srgbClr val="E5E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  <a:cs typeface="Times New Roman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6000" b="1">
                  <a:solidFill>
                    <a:srgbClr val="E5E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  <a:cs typeface="Times New Roman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6000" b="1">
                  <a:solidFill>
                    <a:srgbClr val="E5E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6000" b="1">
                <a:solidFill>
                  <a:srgbClr val="E5E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6000" b="1">
                <a:solidFill>
                  <a:srgbClr val="E5E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</p:grpSp>
      <p:sp>
        <p:nvSpPr>
          <p:cNvPr id="717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B73E742-3476-4021-85D5-EE8407ABEA30}" type="slidenum">
              <a:rPr lang="tr-TR">
                <a:solidFill>
                  <a:srgbClr val="FFFFFF"/>
                </a:solidFill>
                <a:latin typeface="Times New Roman"/>
                <a:cs typeface="Times New Roman"/>
              </a:rPr>
              <a:pPr/>
              <a:t>‹#›</a:t>
            </a:fld>
            <a:endParaRPr lang="tr-T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29481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8187C8-A59C-423A-89CD-709CD396C304}" type="slidenum">
              <a:rPr lang="tr-TR">
                <a:solidFill>
                  <a:srgbClr val="FFFFFF"/>
                </a:solidFill>
                <a:latin typeface="Times New Roman"/>
                <a:cs typeface="Times New Roman"/>
              </a:rPr>
              <a:pPr/>
              <a:t>‹#›</a:t>
            </a:fld>
            <a:endParaRPr lang="tr-T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54972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2ADDD0-B9FA-430A-B2BE-8B771445A8B4}" type="slidenum">
              <a:rPr lang="tr-TR">
                <a:solidFill>
                  <a:srgbClr val="FFFFFF"/>
                </a:solidFill>
                <a:latin typeface="Times New Roman"/>
                <a:cs typeface="Times New Roman"/>
              </a:rPr>
              <a:pPr/>
              <a:t>‹#›</a:t>
            </a:fld>
            <a:endParaRPr lang="tr-T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4671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301625" y="1676400"/>
            <a:ext cx="8540750" cy="4422775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774F44C3-3B68-4027-A96C-C197DC92BB14}" type="slidenum">
              <a:rPr lang="tr-TR">
                <a:solidFill>
                  <a:srgbClr val="FFFFFF"/>
                </a:solidFill>
                <a:latin typeface="Times New Roman"/>
                <a:cs typeface="Times New Roman"/>
              </a:rPr>
              <a:pPr/>
              <a:t>‹#›</a:t>
            </a:fld>
            <a:endParaRPr lang="tr-T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61205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CF208-6A9B-46E5-8FEB-A49AE7B7F008}" type="slidenum">
              <a:rPr lang="tr-TR">
                <a:solidFill>
                  <a:srgbClr val="FFFFFF"/>
                </a:solidFill>
                <a:latin typeface="Times New Roman"/>
                <a:cs typeface="Times New Roman"/>
              </a:rPr>
              <a:pPr>
                <a:defRPr/>
              </a:pPr>
              <a:t>‹#›</a:t>
            </a:fld>
            <a:endParaRPr lang="tr-T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91258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31E6CD-8E01-4CF5-A990-DAA8C2727927}" type="slidenum">
              <a:rPr lang="tr-TR">
                <a:solidFill>
                  <a:srgbClr val="FFFFFF"/>
                </a:solidFill>
                <a:latin typeface="Times New Roman"/>
                <a:cs typeface="Times New Roman"/>
              </a:rPr>
              <a:pPr/>
              <a:t>‹#›</a:t>
            </a:fld>
            <a:endParaRPr lang="tr-T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83972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96E672-69B0-4E41-B408-3C30A6B11893}" type="slidenum">
              <a:rPr lang="tr-TR">
                <a:solidFill>
                  <a:srgbClr val="FFFFFF"/>
                </a:solidFill>
                <a:latin typeface="Times New Roman"/>
                <a:cs typeface="Times New Roman"/>
              </a:rPr>
              <a:pPr/>
              <a:t>‹#›</a:t>
            </a:fld>
            <a:endParaRPr lang="tr-T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37558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25A082-CA71-4C98-944C-7EF4FE08503E}" type="slidenum">
              <a:rPr lang="tr-TR">
                <a:solidFill>
                  <a:srgbClr val="FFFFFF"/>
                </a:solidFill>
                <a:latin typeface="Times New Roman"/>
                <a:cs typeface="Times New Roman"/>
              </a:rPr>
              <a:pPr/>
              <a:t>‹#›</a:t>
            </a:fld>
            <a:endParaRPr lang="tr-T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7102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DE88EC-8293-4654-98C8-6751D9767915}" type="slidenum">
              <a:rPr lang="tr-TR">
                <a:solidFill>
                  <a:srgbClr val="FFFFFF"/>
                </a:solidFill>
                <a:latin typeface="Times New Roman"/>
                <a:cs typeface="Times New Roman"/>
              </a:rPr>
              <a:pPr/>
              <a:t>‹#›</a:t>
            </a:fld>
            <a:endParaRPr lang="tr-T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7782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DEFEF6-F0BF-48E4-AA75-57C35AF5BA89}" type="slidenum">
              <a:rPr lang="tr-TR">
                <a:solidFill>
                  <a:srgbClr val="FFFFFF"/>
                </a:solidFill>
                <a:latin typeface="Times New Roman"/>
                <a:cs typeface="Times New Roman"/>
              </a:rPr>
              <a:pPr/>
              <a:t>‹#›</a:t>
            </a:fld>
            <a:endParaRPr lang="tr-T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3619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CD5EC3-F99F-46BF-B403-2BCC38BD572E}" type="slidenum">
              <a:rPr lang="tr-TR">
                <a:solidFill>
                  <a:srgbClr val="FFFFFF"/>
                </a:solidFill>
                <a:latin typeface="Times New Roman"/>
                <a:cs typeface="Times New Roman"/>
              </a:rPr>
              <a:pPr/>
              <a:t>‹#›</a:t>
            </a:fld>
            <a:endParaRPr lang="tr-T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0855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12EBD-86C1-4972-96BD-862123A421E7}" type="slidenum">
              <a:rPr lang="tr-TR">
                <a:solidFill>
                  <a:srgbClr val="FFFFFF"/>
                </a:solidFill>
                <a:latin typeface="Times New Roman"/>
                <a:cs typeface="Times New Roman"/>
              </a:rPr>
              <a:pPr/>
              <a:t>‹#›</a:t>
            </a:fld>
            <a:endParaRPr lang="tr-T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3191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1D384A-2EB7-4B12-ABC6-F3187506CD40}" type="slidenum">
              <a:rPr lang="tr-TR">
                <a:solidFill>
                  <a:srgbClr val="FFFFFF"/>
                </a:solidFill>
                <a:latin typeface="Times New Roman"/>
                <a:cs typeface="Times New Roman"/>
              </a:rPr>
              <a:pPr/>
              <a:t>‹#›</a:t>
            </a:fld>
            <a:endParaRPr lang="tr-T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8032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8BE81CDA-C901-4720-B25A-E73A7D059DCC}" type="slidenum">
              <a:rPr lang="tr-TR">
                <a:solidFill>
                  <a:srgbClr val="FFFFFF"/>
                </a:solidFill>
                <a:latin typeface="Times New Roman"/>
                <a:cs typeface="Times New Roman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15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6000" b="1">
                  <a:solidFill>
                    <a:srgbClr val="E5E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  <a:cs typeface="Times New Roman"/>
                </a:endParaRPr>
              </a:p>
            </p:txBody>
          </p:sp>
          <p:sp>
            <p:nvSpPr>
              <p:cNvPr id="615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6000" b="1">
                  <a:solidFill>
                    <a:srgbClr val="E5E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  <a:cs typeface="Times New Roman"/>
                </a:endParaRPr>
              </a:p>
            </p:txBody>
          </p:sp>
          <p:sp>
            <p:nvSpPr>
              <p:cNvPr id="615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6000" b="1">
                  <a:solidFill>
                    <a:srgbClr val="E5E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  <a:cs typeface="Times New Roman"/>
                </a:endParaRPr>
              </a:p>
            </p:txBody>
          </p:sp>
          <p:sp>
            <p:nvSpPr>
              <p:cNvPr id="615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6000" b="1">
                  <a:solidFill>
                    <a:srgbClr val="E5E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  <a:cs typeface="Times New Roman"/>
                </a:endParaRPr>
              </a:p>
            </p:txBody>
          </p:sp>
          <p:sp>
            <p:nvSpPr>
              <p:cNvPr id="615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tr-TR" sz="6000" b="1">
                  <a:solidFill>
                    <a:srgbClr val="E5E5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615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6000" b="1">
                <a:solidFill>
                  <a:srgbClr val="E5E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sz="6000" b="1">
                <a:solidFill>
                  <a:srgbClr val="E5E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endParaRPr>
            </a:p>
          </p:txBody>
        </p:sp>
      </p:grpSp>
      <p:sp>
        <p:nvSpPr>
          <p:cNvPr id="615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64857918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hlink"/>
                </a:solidFill>
              </a:rPr>
              <a:t>Olgu 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 smtClean="0"/>
              <a:t>25 yaşında erkek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3 yıllık evli, </a:t>
            </a:r>
          </a:p>
          <a:p>
            <a:pPr>
              <a:lnSpc>
                <a:spcPct val="90000"/>
              </a:lnSpc>
            </a:pPr>
            <a:endParaRPr lang="tr-TR" dirty="0" smtClean="0"/>
          </a:p>
          <a:p>
            <a:pPr>
              <a:lnSpc>
                <a:spcPct val="90000"/>
              </a:lnSpc>
            </a:pPr>
            <a:r>
              <a:rPr lang="tr-TR" dirty="0" err="1" smtClean="0"/>
              <a:t>Premature</a:t>
            </a:r>
            <a:r>
              <a:rPr lang="tr-TR" dirty="0" smtClean="0"/>
              <a:t> </a:t>
            </a:r>
            <a:r>
              <a:rPr lang="tr-TR" dirty="0" err="1" smtClean="0"/>
              <a:t>ejakülasyon</a:t>
            </a:r>
            <a:endParaRPr lang="tr-TR" dirty="0" smtClean="0"/>
          </a:p>
          <a:p>
            <a:pPr lvl="1">
              <a:lnSpc>
                <a:spcPct val="90000"/>
              </a:lnSpc>
            </a:pPr>
            <a:r>
              <a:rPr lang="tr-TR" dirty="0" smtClean="0"/>
              <a:t>1 dakikanın altında</a:t>
            </a:r>
          </a:p>
          <a:p>
            <a:pPr lvl="1">
              <a:lnSpc>
                <a:spcPct val="90000"/>
              </a:lnSpc>
            </a:pPr>
            <a:r>
              <a:rPr lang="tr-TR" dirty="0" smtClean="0"/>
              <a:t>Ergenlikten itibaren</a:t>
            </a:r>
          </a:p>
          <a:p>
            <a:pPr>
              <a:lnSpc>
                <a:spcPct val="90000"/>
              </a:lnSpc>
            </a:pPr>
            <a:endParaRPr lang="tr-TR" dirty="0" smtClean="0"/>
          </a:p>
          <a:p>
            <a:pPr>
              <a:lnSpc>
                <a:spcPct val="90000"/>
              </a:lnSpc>
            </a:pPr>
            <a:r>
              <a:rPr lang="tr-TR" dirty="0" smtClean="0"/>
              <a:t>Normal fizik muayene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Yandaş hastalık yok</a:t>
            </a:r>
          </a:p>
          <a:p>
            <a:pPr marL="0" indent="0">
              <a:lnSpc>
                <a:spcPct val="90000"/>
              </a:lnSpc>
              <a:buNone/>
            </a:pPr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887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solidFill>
                  <a:schemeClr val="hlink"/>
                </a:solidFill>
              </a:rPr>
              <a:t>Tedavi/Treatment</a:t>
            </a:r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7544" y="1643050"/>
            <a:ext cx="9157640" cy="4525963"/>
          </a:xfrm>
        </p:spPr>
        <p:txBody>
          <a:bodyPr/>
          <a:lstStyle/>
          <a:p>
            <a:r>
              <a:rPr lang="en-US" dirty="0" err="1" smtClean="0"/>
              <a:t>Davranışsal</a:t>
            </a:r>
            <a:r>
              <a:rPr lang="en-US" dirty="0" smtClean="0"/>
              <a:t> </a:t>
            </a:r>
            <a:r>
              <a:rPr lang="en-US" dirty="0" err="1" smtClean="0"/>
              <a:t>tedavi</a:t>
            </a:r>
            <a:endParaRPr lang="en-US" dirty="0" smtClean="0"/>
          </a:p>
          <a:p>
            <a:r>
              <a:rPr lang="en-US" dirty="0" err="1" smtClean="0"/>
              <a:t>Topikal</a:t>
            </a:r>
            <a:r>
              <a:rPr lang="en-US" dirty="0" smtClean="0"/>
              <a:t> LA</a:t>
            </a:r>
          </a:p>
          <a:p>
            <a:r>
              <a:rPr lang="en-US" dirty="0" smtClean="0"/>
              <a:t>SSRI</a:t>
            </a:r>
          </a:p>
          <a:p>
            <a:r>
              <a:rPr lang="en-US" dirty="0" smtClean="0"/>
              <a:t>Alfa </a:t>
            </a:r>
            <a:r>
              <a:rPr lang="en-US" dirty="0" err="1" smtClean="0"/>
              <a:t>Bloker</a:t>
            </a:r>
            <a:endParaRPr lang="en-US" dirty="0" smtClean="0"/>
          </a:p>
          <a:p>
            <a:r>
              <a:rPr lang="en-US" dirty="0" err="1" smtClean="0"/>
              <a:t>Dapoksetin</a:t>
            </a:r>
            <a:endParaRPr lang="en-US" dirty="0"/>
          </a:p>
        </p:txBody>
      </p:sp>
      <p:sp>
        <p:nvSpPr>
          <p:cNvPr id="4" name="3 Dikdörtgen"/>
          <p:cNvSpPr/>
          <p:nvPr/>
        </p:nvSpPr>
        <p:spPr>
          <a:xfrm>
            <a:off x="500034" y="3643314"/>
            <a:ext cx="6912768" cy="79208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038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9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9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9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9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9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9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9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8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4523" r="-2081"/>
          <a:stretch/>
        </p:blipFill>
        <p:spPr>
          <a:xfrm>
            <a:off x="555585" y="274638"/>
            <a:ext cx="7764959" cy="5851525"/>
          </a:xfrm>
        </p:spPr>
      </p:pic>
      <p:sp>
        <p:nvSpPr>
          <p:cNvPr id="5" name="TextBox 4"/>
          <p:cNvSpPr txBox="1"/>
          <p:nvPr/>
        </p:nvSpPr>
        <p:spPr>
          <a:xfrm>
            <a:off x="5912919" y="6244504"/>
            <a:ext cx="2184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EAU guidelines 2015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621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31788" y="360363"/>
            <a:ext cx="8474075" cy="5238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altLang="zh-CN" sz="4000" kern="1200" dirty="0" smtClean="0">
                <a:solidFill>
                  <a:srgbClr val="FFC000"/>
                </a:solidFill>
              </a:rPr>
              <a:t>DAPOKSETİN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785938"/>
            <a:ext cx="8786812" cy="5091112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dirty="0" smtClean="0"/>
              <a:t>PE için geliştirilmiş, kısa etkili Selektif Serotonin Reuptake İnhibitörü</a:t>
            </a:r>
          </a:p>
          <a:p>
            <a:pPr eaLnBrk="1" hangingPunct="1">
              <a:defRPr/>
            </a:pPr>
            <a:r>
              <a:rPr lang="tr-TR" sz="2800" dirty="0" smtClean="0"/>
              <a:t>Beyinde nörotransmitter geri emilimini bloke ederek etki etmekte</a:t>
            </a:r>
          </a:p>
          <a:p>
            <a:pPr eaLnBrk="1" hangingPunct="1">
              <a:defRPr/>
            </a:pPr>
            <a:r>
              <a:rPr lang="tr-TR" sz="2800" dirty="0" smtClean="0"/>
              <a:t>Yarılanma ömrü 1,4 saat, 1-2 saat içinde etkili</a:t>
            </a:r>
          </a:p>
          <a:p>
            <a:pPr eaLnBrk="1" hangingPunct="1">
              <a:defRPr/>
            </a:pPr>
            <a:r>
              <a:rPr lang="tr-TR" sz="2800" dirty="0" smtClean="0"/>
              <a:t>Süratli elimine olmasından dolayı yan etkileri kısa süreli  ve fark edilmemekte</a:t>
            </a:r>
          </a:p>
          <a:p>
            <a:pPr eaLnBrk="1" hangingPunct="1">
              <a:defRPr/>
            </a:pPr>
            <a:r>
              <a:rPr lang="tr-TR" sz="2800" dirty="0" smtClean="0"/>
              <a:t>Birikimi minimal. Peak konsantrasyonuna 1 saatte ulaşır. 24 saat sonra peak’in</a:t>
            </a:r>
            <a:r>
              <a:rPr lang="en-US" sz="2800" dirty="0" smtClean="0"/>
              <a:t> &lt; 5% </a:t>
            </a:r>
            <a:r>
              <a:rPr lang="tr-TR" sz="2800" dirty="0" smtClean="0"/>
              <a:t>‘i kalmakta     </a:t>
            </a:r>
          </a:p>
        </p:txBody>
      </p:sp>
    </p:spTree>
    <p:extLst>
      <p:ext uri="{BB962C8B-B14F-4D97-AF65-F5344CB8AC3E}">
        <p14:creationId xmlns:p14="http://schemas.microsoft.com/office/powerpoint/2010/main" val="42533045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1"/>
          <p:cNvSpPr>
            <a:spLocks noGrp="1" noChangeArrowheads="1"/>
          </p:cNvSpPr>
          <p:nvPr>
            <p:ph type="title" idx="4294967295"/>
          </p:nvPr>
        </p:nvSpPr>
        <p:spPr>
          <a:xfrm>
            <a:off x="331788" y="182563"/>
            <a:ext cx="8474075" cy="1014412"/>
          </a:xfrm>
        </p:spPr>
        <p:txBody>
          <a:bodyPr tIns="72000">
            <a:normAutofit fontScale="90000"/>
          </a:bodyPr>
          <a:lstStyle/>
          <a:p>
            <a:pPr eaLnBrk="1" hangingPunct="1">
              <a:defRPr/>
            </a:pPr>
            <a:r>
              <a:rPr lang="en-GB" altLang="zh-CN" sz="3600" kern="1200" dirty="0" err="1" smtClean="0">
                <a:solidFill>
                  <a:srgbClr val="FFFF00"/>
                </a:solidFill>
              </a:rPr>
              <a:t>SSRI</a:t>
            </a:r>
            <a:r>
              <a:rPr lang="tr-TR" altLang="zh-CN" sz="3600" kern="1200" dirty="0" smtClean="0">
                <a:solidFill>
                  <a:srgbClr val="FFFF00"/>
                </a:solidFill>
              </a:rPr>
              <a:t>’lar (dapoksetin dahil)</a:t>
            </a:r>
            <a:r>
              <a:rPr lang="en-GB" altLang="zh-CN" sz="3600" kern="1200" dirty="0" smtClean="0">
                <a:solidFill>
                  <a:srgbClr val="FFFF00"/>
                </a:solidFill>
              </a:rPr>
              <a:t> s</a:t>
            </a:r>
            <a:r>
              <a:rPr lang="tr-TR" altLang="zh-CN" sz="3600" kern="1200" dirty="0" err="1" smtClean="0">
                <a:solidFill>
                  <a:srgbClr val="FFFF00"/>
                </a:solidFill>
              </a:rPr>
              <a:t>inaptik aralıkta serotonin düzeyini artırır</a:t>
            </a:r>
          </a:p>
        </p:txBody>
      </p:sp>
      <p:sp>
        <p:nvSpPr>
          <p:cNvPr id="21507" name="Rectangle 5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61975" y="1492250"/>
            <a:ext cx="4229100" cy="4579938"/>
          </a:xfrm>
          <a:noFill/>
        </p:spPr>
        <p:txBody>
          <a:bodyPr>
            <a:normAutofit lnSpcReduction="10000"/>
          </a:bodyPr>
          <a:lstStyle/>
          <a:p>
            <a:pPr marL="355600" lvl="1" indent="-354013" eaLnBrk="1" hangingPunct="1"/>
            <a:r>
              <a:rPr lang="tr-TR" sz="2000" smtClean="0">
                <a:effectLst/>
              </a:rPr>
              <a:t>Serotonin ejakülasyonda önemli bir nörotransmitter </a:t>
            </a:r>
          </a:p>
          <a:p>
            <a:pPr marL="355600" lvl="1" indent="-354013" eaLnBrk="1" hangingPunct="1"/>
            <a:r>
              <a:rPr lang="tr-TR" sz="2000" smtClean="0">
                <a:effectLst/>
              </a:rPr>
              <a:t>Hipotalamus, beyin ve spinal kordda çok sayıda serotonin reseptörü vardır</a:t>
            </a:r>
            <a:endParaRPr lang="tr-TR" sz="2000" smtClean="0">
              <a:effectLst/>
              <a:cs typeface="Arial" pitchFamily="34" charset="0"/>
            </a:endParaRPr>
          </a:p>
          <a:p>
            <a:pPr marL="355600" lvl="1" indent="-354013" eaLnBrk="1" hangingPunct="1"/>
            <a:r>
              <a:rPr lang="tr-TR" sz="2000" smtClean="0">
                <a:effectLst/>
              </a:rPr>
              <a:t>Serotonin </a:t>
            </a:r>
            <a:r>
              <a:rPr lang="tr-TR" sz="2000" b="0" smtClean="0">
                <a:solidFill>
                  <a:srgbClr val="FFFF00"/>
                </a:solidFill>
                <a:effectLst/>
              </a:rPr>
              <a:t>(</a:t>
            </a:r>
            <a:r>
              <a:rPr lang="en-GB" sz="2000" b="0" smtClean="0">
                <a:solidFill>
                  <a:srgbClr val="FFFF00"/>
                </a:solidFill>
                <a:effectLst/>
              </a:rPr>
              <a:t>5-HT</a:t>
            </a:r>
            <a:r>
              <a:rPr lang="tr-TR" sz="2000" b="0" smtClean="0">
                <a:solidFill>
                  <a:srgbClr val="FFFF00"/>
                </a:solidFill>
                <a:effectLst/>
              </a:rPr>
              <a:t>)</a:t>
            </a:r>
            <a:r>
              <a:rPr lang="tr-TR" sz="2000" smtClean="0">
                <a:effectLst/>
              </a:rPr>
              <a:t> salınınca taşıyıcı sistem </a:t>
            </a:r>
            <a:r>
              <a:rPr lang="tr-TR" sz="2000" b="0" smtClean="0">
                <a:solidFill>
                  <a:srgbClr val="FFFF00"/>
                </a:solidFill>
                <a:effectLst/>
              </a:rPr>
              <a:t>(</a:t>
            </a:r>
            <a:r>
              <a:rPr lang="en-GB" sz="2000" b="0" smtClean="0">
                <a:solidFill>
                  <a:srgbClr val="FFFF00"/>
                </a:solidFill>
                <a:effectLst/>
              </a:rPr>
              <a:t>5-HTT</a:t>
            </a:r>
            <a:r>
              <a:rPr lang="tr-TR" sz="2000" b="0" smtClean="0">
                <a:solidFill>
                  <a:srgbClr val="FFFF00"/>
                </a:solidFill>
                <a:effectLst/>
              </a:rPr>
              <a:t>)</a:t>
            </a:r>
            <a:r>
              <a:rPr lang="tr-TR" sz="2000" smtClean="0">
                <a:effectLst/>
              </a:rPr>
              <a:t> aktive olarak serotonini sinaptik aralıktan uzaklaştırır,  postsinaptik serotonin reseptör stimulasyonu önlenir</a:t>
            </a:r>
          </a:p>
          <a:p>
            <a:pPr marL="355600" lvl="1" indent="-354013" eaLnBrk="1" hangingPunct="1"/>
            <a:r>
              <a:rPr lang="tr-TR" sz="2000" smtClean="0">
                <a:solidFill>
                  <a:srgbClr val="FFFF00"/>
                </a:solidFill>
                <a:effectLst/>
              </a:rPr>
              <a:t>Serotonin </a:t>
            </a:r>
            <a:r>
              <a:rPr lang="tr-TR" sz="2000" smtClean="0">
                <a:solidFill>
                  <a:srgbClr val="FFFF00"/>
                </a:solidFill>
                <a:effectLst/>
                <a:cs typeface="Arial" pitchFamily="34" charset="0"/>
              </a:rPr>
              <a:t>↑→ eja. geciktirir</a:t>
            </a:r>
            <a:endParaRPr lang="tr-TR" sz="2000" smtClean="0">
              <a:solidFill>
                <a:srgbClr val="FFFF00"/>
              </a:solidFill>
              <a:effectLst/>
            </a:endParaRPr>
          </a:p>
          <a:p>
            <a:pPr marL="355600" lvl="1" indent="-354013" eaLnBrk="1" hangingPunct="1"/>
            <a:r>
              <a:rPr lang="en-GB" sz="2000" smtClean="0">
                <a:solidFill>
                  <a:schemeClr val="tx1"/>
                </a:solidFill>
                <a:effectLst/>
              </a:rPr>
              <a:t>SSRI</a:t>
            </a:r>
            <a:r>
              <a:rPr lang="tr-TR" sz="2000" smtClean="0">
                <a:solidFill>
                  <a:schemeClr val="tx1"/>
                </a:solidFill>
                <a:effectLst/>
              </a:rPr>
              <a:t> reuptake inhibe ederek serotonini </a:t>
            </a:r>
            <a:r>
              <a:rPr lang="tr-TR" sz="2000" smtClean="0">
                <a:solidFill>
                  <a:schemeClr val="tx1"/>
                </a:solidFill>
                <a:effectLst/>
                <a:cs typeface="Arial" pitchFamily="34" charset="0"/>
              </a:rPr>
              <a:t>↑</a:t>
            </a:r>
          </a:p>
          <a:p>
            <a:pPr marL="355600" lvl="1" indent="-354013" eaLnBrk="1" hangingPunct="1"/>
            <a:r>
              <a:rPr lang="en-GB" sz="2000" smtClean="0">
                <a:solidFill>
                  <a:srgbClr val="FFFF00"/>
                </a:solidFill>
                <a:effectLst/>
              </a:rPr>
              <a:t>Dapo</a:t>
            </a:r>
            <a:r>
              <a:rPr lang="tr-TR" sz="2000" smtClean="0">
                <a:solidFill>
                  <a:srgbClr val="FFFF00"/>
                </a:solidFill>
                <a:effectLst/>
              </a:rPr>
              <a:t>ksetin</a:t>
            </a:r>
            <a:r>
              <a:rPr lang="en-GB" sz="2000" smtClean="0">
                <a:solidFill>
                  <a:srgbClr val="FFFF00"/>
                </a:solidFill>
                <a:effectLst/>
              </a:rPr>
              <a:t> serotonin </a:t>
            </a:r>
            <a:r>
              <a:rPr lang="tr-TR" sz="2000" smtClean="0">
                <a:solidFill>
                  <a:srgbClr val="FFFF00"/>
                </a:solidFill>
                <a:effectLst/>
              </a:rPr>
              <a:t>düzeyini</a:t>
            </a:r>
            <a:r>
              <a:rPr lang="tr-TR" sz="2000" smtClean="0">
                <a:solidFill>
                  <a:srgbClr val="FFFF00"/>
                </a:solidFill>
                <a:effectLst/>
                <a:cs typeface="Arial" pitchFamily="34" charset="0"/>
              </a:rPr>
              <a:t>↑</a:t>
            </a:r>
            <a:endParaRPr lang="en-GB" sz="2000" smtClean="0">
              <a:solidFill>
                <a:srgbClr val="FFFF00"/>
              </a:solidFill>
              <a:effectLst/>
              <a:cs typeface="Arial" pitchFamily="34" charset="0"/>
            </a:endParaRPr>
          </a:p>
        </p:txBody>
      </p:sp>
      <p:pic>
        <p:nvPicPr>
          <p:cNvPr id="21508" name="Picture 5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87900" y="1844675"/>
            <a:ext cx="4148138" cy="3994150"/>
          </a:xfrm>
        </p:spPr>
      </p:pic>
      <p:sp>
        <p:nvSpPr>
          <p:cNvPr id="21509" name="Text Box 71"/>
          <p:cNvSpPr txBox="1">
            <a:spLocks noChangeArrowheads="1"/>
          </p:cNvSpPr>
          <p:nvPr/>
        </p:nvSpPr>
        <p:spPr bwMode="auto">
          <a:xfrm>
            <a:off x="4953000" y="5486400"/>
            <a:ext cx="3810000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AU" sz="1400">
                <a:solidFill>
                  <a:srgbClr val="000000"/>
                </a:solidFill>
                <a:ea typeface="ＭＳ Ｐゴシック" pitchFamily="34" charset="-128"/>
              </a:rPr>
              <a:t>Post-synaptic neuron</a:t>
            </a:r>
          </a:p>
        </p:txBody>
      </p:sp>
      <p:sp>
        <p:nvSpPr>
          <p:cNvPr id="21510" name="Text Box 72"/>
          <p:cNvSpPr txBox="1">
            <a:spLocks noChangeArrowheads="1"/>
          </p:cNvSpPr>
          <p:nvPr/>
        </p:nvSpPr>
        <p:spPr bwMode="auto">
          <a:xfrm>
            <a:off x="7773988" y="1744663"/>
            <a:ext cx="779462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AU" sz="1400" b="0">
                <a:solidFill>
                  <a:srgbClr val="000000"/>
                </a:solidFill>
                <a:ea typeface="ＭＳ Ｐゴシック" pitchFamily="34" charset="-128"/>
              </a:rPr>
              <a:t>Axon</a:t>
            </a:r>
          </a:p>
        </p:txBody>
      </p:sp>
      <p:sp>
        <p:nvSpPr>
          <p:cNvPr id="21511" name="Text Box 73"/>
          <p:cNvSpPr txBox="1">
            <a:spLocks noChangeArrowheads="1"/>
          </p:cNvSpPr>
          <p:nvPr/>
        </p:nvSpPr>
        <p:spPr bwMode="auto">
          <a:xfrm>
            <a:off x="7773988" y="2362200"/>
            <a:ext cx="1065212" cy="51752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AU" sz="1400" b="0">
                <a:solidFill>
                  <a:srgbClr val="000000"/>
                </a:solidFill>
                <a:ea typeface="ＭＳ Ｐゴシック" pitchFamily="34" charset="-128"/>
              </a:rPr>
              <a:t>Axonal </a:t>
            </a:r>
          </a:p>
          <a:p>
            <a:pPr eaLnBrk="0" hangingPunct="0"/>
            <a:r>
              <a:rPr lang="en-AU" sz="1400" b="0">
                <a:solidFill>
                  <a:srgbClr val="000000"/>
                </a:solidFill>
                <a:ea typeface="ＭＳ Ｐゴシック" pitchFamily="34" charset="-128"/>
              </a:rPr>
              <a:t>Terminal</a:t>
            </a:r>
          </a:p>
        </p:txBody>
      </p:sp>
      <p:sp>
        <p:nvSpPr>
          <p:cNvPr id="21512" name="Text Box 74"/>
          <p:cNvSpPr txBox="1">
            <a:spLocks noChangeArrowheads="1"/>
          </p:cNvSpPr>
          <p:nvPr/>
        </p:nvSpPr>
        <p:spPr bwMode="auto">
          <a:xfrm>
            <a:off x="8066088" y="5029200"/>
            <a:ext cx="849312" cy="4254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AU" sz="1400" b="0">
                <a:solidFill>
                  <a:srgbClr val="000000"/>
                </a:solidFill>
                <a:ea typeface="ＭＳ Ｐゴシック" pitchFamily="34" charset="-128"/>
              </a:rPr>
              <a:t>Synaptic </a:t>
            </a:r>
          </a:p>
          <a:p>
            <a:pPr eaLnBrk="0" hangingPunct="0"/>
            <a:r>
              <a:rPr lang="en-AU" sz="1400" b="0">
                <a:solidFill>
                  <a:srgbClr val="000000"/>
                </a:solidFill>
                <a:ea typeface="ＭＳ Ｐゴシック" pitchFamily="34" charset="-128"/>
              </a:rPr>
              <a:t>Cleft</a:t>
            </a:r>
          </a:p>
        </p:txBody>
      </p:sp>
      <p:sp>
        <p:nvSpPr>
          <p:cNvPr id="21513" name="Line 75"/>
          <p:cNvSpPr>
            <a:spLocks noChangeShapeType="1"/>
          </p:cNvSpPr>
          <p:nvPr/>
        </p:nvSpPr>
        <p:spPr bwMode="auto">
          <a:xfrm>
            <a:off x="7373938" y="1905000"/>
            <a:ext cx="454025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4" name="Line 76"/>
          <p:cNvSpPr>
            <a:spLocks noChangeShapeType="1"/>
          </p:cNvSpPr>
          <p:nvPr/>
        </p:nvSpPr>
        <p:spPr bwMode="auto">
          <a:xfrm flipH="1">
            <a:off x="7304088" y="2503488"/>
            <a:ext cx="500062" cy="874712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8131175" y="4167188"/>
            <a:ext cx="123825" cy="404812"/>
            <a:chOff x="5122" y="2625"/>
            <a:chExt cx="78" cy="255"/>
          </a:xfrm>
        </p:grpSpPr>
        <p:sp>
          <p:nvSpPr>
            <p:cNvPr id="21549" name="Line 80"/>
            <p:cNvSpPr>
              <a:spLocks noChangeShapeType="1"/>
            </p:cNvSpPr>
            <p:nvPr/>
          </p:nvSpPr>
          <p:spPr bwMode="auto">
            <a:xfrm flipH="1">
              <a:off x="5197" y="2740"/>
              <a:ext cx="3" cy="140"/>
            </a:xfrm>
            <a:prstGeom prst="line">
              <a:avLst/>
            </a:prstGeom>
            <a:noFill/>
            <a:ln w="38100">
              <a:solidFill>
                <a:srgbClr val="71323E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5122" y="2625"/>
              <a:ext cx="78" cy="163"/>
              <a:chOff x="5127" y="2625"/>
              <a:chExt cx="78" cy="163"/>
            </a:xfrm>
          </p:grpSpPr>
          <p:sp>
            <p:nvSpPr>
              <p:cNvPr id="21551" name="Oval 79"/>
              <p:cNvSpPr>
                <a:spLocks noChangeArrowheads="1"/>
              </p:cNvSpPr>
              <p:nvPr/>
            </p:nvSpPr>
            <p:spPr bwMode="auto">
              <a:xfrm>
                <a:off x="5127" y="2718"/>
                <a:ext cx="78" cy="70"/>
              </a:xfrm>
              <a:prstGeom prst="ellipse">
                <a:avLst/>
              </a:prstGeom>
              <a:noFill/>
              <a:ln w="38100">
                <a:solidFill>
                  <a:srgbClr val="71323E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eaLnBrk="0" hangingPunct="0"/>
                <a:endParaRPr lang="tr-TR" sz="2400" b="0">
                  <a:latin typeface="Palatino"/>
                  <a:ea typeface="ＭＳ Ｐゴシック" pitchFamily="34" charset="-128"/>
                </a:endParaRPr>
              </a:p>
            </p:txBody>
          </p:sp>
          <p:sp>
            <p:nvSpPr>
              <p:cNvPr id="21552" name="Line 81"/>
              <p:cNvSpPr>
                <a:spLocks noChangeShapeType="1"/>
              </p:cNvSpPr>
              <p:nvPr/>
            </p:nvSpPr>
            <p:spPr bwMode="auto">
              <a:xfrm rot="10800000" flipH="1">
                <a:off x="5130" y="2625"/>
                <a:ext cx="2" cy="145"/>
              </a:xfrm>
              <a:prstGeom prst="line">
                <a:avLst/>
              </a:prstGeom>
              <a:noFill/>
              <a:ln w="38100">
                <a:solidFill>
                  <a:srgbClr val="71323E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21516" name="Text Box 82"/>
          <p:cNvSpPr txBox="1">
            <a:spLocks noChangeArrowheads="1"/>
          </p:cNvSpPr>
          <p:nvPr/>
        </p:nvSpPr>
        <p:spPr bwMode="auto">
          <a:xfrm>
            <a:off x="7885113" y="3965575"/>
            <a:ext cx="503237" cy="21272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AU" sz="1400">
                <a:solidFill>
                  <a:srgbClr val="71323E"/>
                </a:solidFill>
                <a:ea typeface="ＭＳ Ｐゴシック" pitchFamily="34" charset="-128"/>
              </a:rPr>
              <a:t>5-HTT</a:t>
            </a:r>
          </a:p>
        </p:txBody>
      </p:sp>
      <p:sp>
        <p:nvSpPr>
          <p:cNvPr id="21517" name="Text Box 4"/>
          <p:cNvSpPr txBox="1">
            <a:spLocks noChangeArrowheads="1"/>
          </p:cNvSpPr>
          <p:nvPr/>
        </p:nvSpPr>
        <p:spPr bwMode="auto">
          <a:xfrm>
            <a:off x="5148263" y="6169025"/>
            <a:ext cx="5932487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>
              <a:lnSpc>
                <a:spcPct val="110000"/>
              </a:lnSpc>
            </a:pPr>
            <a:r>
              <a:rPr lang="en-GB" sz="1600">
                <a:solidFill>
                  <a:srgbClr val="FFFF00"/>
                </a:solidFill>
                <a:ea typeface="ＭＳ Ｐゴシック" pitchFamily="34" charset="-128"/>
                <a:cs typeface="Arial" pitchFamily="34" charset="0"/>
              </a:rPr>
              <a:t>5-HT = serotonin</a:t>
            </a:r>
          </a:p>
          <a:p>
            <a:pPr>
              <a:lnSpc>
                <a:spcPct val="110000"/>
              </a:lnSpc>
            </a:pPr>
            <a:r>
              <a:rPr lang="en-GB" sz="1600">
                <a:solidFill>
                  <a:srgbClr val="FFFF00"/>
                </a:solidFill>
                <a:ea typeface="ＭＳ Ｐゴシック" pitchFamily="34" charset="-128"/>
                <a:cs typeface="Arial" pitchFamily="34" charset="0"/>
              </a:rPr>
              <a:t>5-HTT = serotonin transporter system</a:t>
            </a:r>
            <a:endParaRPr lang="tr-TR" sz="1600">
              <a:solidFill>
                <a:srgbClr val="FFFF00"/>
              </a:solidFill>
              <a:ea typeface="ＭＳ Ｐゴシック" pitchFamily="34" charset="-128"/>
              <a:cs typeface="Arial" pitchFamily="34" charset="0"/>
            </a:endParaRPr>
          </a:p>
          <a:p>
            <a:pPr>
              <a:lnSpc>
                <a:spcPct val="110000"/>
              </a:lnSpc>
            </a:pPr>
            <a:endParaRPr lang="tr-TR" sz="1600">
              <a:solidFill>
                <a:srgbClr val="FFFF00"/>
              </a:solidFill>
              <a:ea typeface="ＭＳ Ｐゴシック" pitchFamily="34" charset="-128"/>
              <a:cs typeface="Arial" pitchFamily="34" charset="0"/>
            </a:endParaRPr>
          </a:p>
          <a:p>
            <a:pPr>
              <a:lnSpc>
                <a:spcPct val="110000"/>
              </a:lnSpc>
            </a:pPr>
            <a:r>
              <a:rPr lang="en-GB" sz="1400" b="0">
                <a:solidFill>
                  <a:srgbClr val="FFFF00"/>
                </a:solidFill>
                <a:ea typeface="ＭＳ Ｐゴシック" pitchFamily="34" charset="-128"/>
                <a:cs typeface="Arial" pitchFamily="34" charset="0"/>
              </a:rPr>
              <a:t/>
            </a:r>
            <a:br>
              <a:rPr lang="en-GB" sz="1400" b="0">
                <a:solidFill>
                  <a:srgbClr val="FFFF00"/>
                </a:solidFill>
                <a:ea typeface="ＭＳ Ｐゴシック" pitchFamily="34" charset="-128"/>
                <a:cs typeface="Arial" pitchFamily="34" charset="0"/>
              </a:rPr>
            </a:br>
            <a:endParaRPr lang="en-GB" sz="1400" b="0">
              <a:solidFill>
                <a:srgbClr val="FFFF00"/>
              </a:solidFill>
              <a:ea typeface="ＭＳ Ｐゴシック" pitchFamily="34" charset="-128"/>
              <a:cs typeface="Arial" pitchFamily="34" charset="0"/>
            </a:endParaRP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7450138" y="4181475"/>
            <a:ext cx="503237" cy="606425"/>
            <a:chOff x="4693" y="2634"/>
            <a:chExt cx="317" cy="382"/>
          </a:xfrm>
        </p:grpSpPr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4848" y="2761"/>
              <a:ext cx="78" cy="255"/>
              <a:chOff x="5122" y="2625"/>
              <a:chExt cx="78" cy="255"/>
            </a:xfrm>
          </p:grpSpPr>
          <p:sp>
            <p:nvSpPr>
              <p:cNvPr id="21545" name="Line 80"/>
              <p:cNvSpPr>
                <a:spLocks noChangeShapeType="1"/>
              </p:cNvSpPr>
              <p:nvPr/>
            </p:nvSpPr>
            <p:spPr bwMode="auto">
              <a:xfrm flipH="1">
                <a:off x="5197" y="2740"/>
                <a:ext cx="3" cy="140"/>
              </a:xfrm>
              <a:prstGeom prst="line">
                <a:avLst/>
              </a:prstGeom>
              <a:noFill/>
              <a:ln w="38100">
                <a:solidFill>
                  <a:srgbClr val="71323E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>
                <a:off x="5122" y="2625"/>
                <a:ext cx="78" cy="163"/>
                <a:chOff x="5127" y="2625"/>
                <a:chExt cx="78" cy="163"/>
              </a:xfrm>
            </p:grpSpPr>
            <p:sp>
              <p:nvSpPr>
                <p:cNvPr id="21547" name="Oval 79"/>
                <p:cNvSpPr>
                  <a:spLocks noChangeArrowheads="1"/>
                </p:cNvSpPr>
                <p:nvPr/>
              </p:nvSpPr>
              <p:spPr bwMode="auto">
                <a:xfrm>
                  <a:off x="5127" y="2718"/>
                  <a:ext cx="78" cy="70"/>
                </a:xfrm>
                <a:prstGeom prst="ellipse">
                  <a:avLst/>
                </a:prstGeom>
                <a:noFill/>
                <a:ln w="38100">
                  <a:solidFill>
                    <a:srgbClr val="71323E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eaLnBrk="0" hangingPunct="0"/>
                  <a:endParaRPr lang="tr-TR" sz="2400" b="0">
                    <a:latin typeface="Palatino"/>
                    <a:ea typeface="ＭＳ Ｐゴシック" pitchFamily="34" charset="-128"/>
                  </a:endParaRPr>
                </a:p>
              </p:txBody>
            </p:sp>
            <p:sp>
              <p:nvSpPr>
                <p:cNvPr id="21548" name="Line 81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5130" y="2625"/>
                  <a:ext cx="2" cy="145"/>
                </a:xfrm>
                <a:prstGeom prst="line">
                  <a:avLst/>
                </a:prstGeom>
                <a:noFill/>
                <a:ln w="38100">
                  <a:solidFill>
                    <a:srgbClr val="71323E"/>
                  </a:solidFill>
                  <a:round/>
                  <a:headEnd type="none" w="sm" len="sm"/>
                  <a:tailEnd type="triangl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21544" name="Text Box 82"/>
            <p:cNvSpPr txBox="1">
              <a:spLocks noChangeArrowheads="1"/>
            </p:cNvSpPr>
            <p:nvPr/>
          </p:nvSpPr>
          <p:spPr bwMode="auto">
            <a:xfrm>
              <a:off x="4693" y="2634"/>
              <a:ext cx="317" cy="134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AU" sz="1400">
                  <a:solidFill>
                    <a:srgbClr val="71323E"/>
                  </a:solidFill>
                  <a:ea typeface="ＭＳ Ｐゴシック" pitchFamily="34" charset="-128"/>
                </a:rPr>
                <a:t>5-HTT</a:t>
              </a:r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7135813" y="4562475"/>
            <a:ext cx="395287" cy="514350"/>
            <a:chOff x="4495" y="2834"/>
            <a:chExt cx="249" cy="324"/>
          </a:xfrm>
        </p:grpSpPr>
        <p:sp>
          <p:nvSpPr>
            <p:cNvPr id="21541" name="AutoShape 27"/>
            <p:cNvSpPr>
              <a:spLocks noChangeArrowheads="1"/>
            </p:cNvSpPr>
            <p:nvPr/>
          </p:nvSpPr>
          <p:spPr bwMode="auto">
            <a:xfrm>
              <a:off x="4563" y="2834"/>
              <a:ext cx="112" cy="192"/>
            </a:xfrm>
            <a:prstGeom prst="downArrow">
              <a:avLst>
                <a:gd name="adj1" fmla="val 53574"/>
                <a:gd name="adj2" fmla="val 50000"/>
              </a:avLst>
            </a:prstGeom>
            <a:solidFill>
              <a:srgbClr val="662D9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tr-TR" sz="2400" b="0">
                <a:ea typeface="ＭＳ Ｐゴシック" pitchFamily="34" charset="-128"/>
              </a:endParaRPr>
            </a:p>
          </p:txBody>
        </p:sp>
        <p:sp>
          <p:nvSpPr>
            <p:cNvPr id="21542" name="Text Box 82"/>
            <p:cNvSpPr txBox="1">
              <a:spLocks noChangeArrowheads="1"/>
            </p:cNvSpPr>
            <p:nvPr/>
          </p:nvSpPr>
          <p:spPr bwMode="auto">
            <a:xfrm>
              <a:off x="4495" y="3024"/>
              <a:ext cx="249" cy="134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AU" sz="1400">
                  <a:solidFill>
                    <a:srgbClr val="662D91"/>
                  </a:solidFill>
                  <a:ea typeface="ＭＳ Ｐゴシック" pitchFamily="34" charset="-128"/>
                </a:rPr>
                <a:t>5-HT</a:t>
              </a:r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6421438" y="4314825"/>
            <a:ext cx="503237" cy="606425"/>
            <a:chOff x="4693" y="2634"/>
            <a:chExt cx="317" cy="382"/>
          </a:xfrm>
        </p:grpSpPr>
        <p:grpSp>
          <p:nvGrpSpPr>
            <p:cNvPr id="9" name="Group 30"/>
            <p:cNvGrpSpPr>
              <a:grpSpLocks/>
            </p:cNvGrpSpPr>
            <p:nvPr/>
          </p:nvGrpSpPr>
          <p:grpSpPr bwMode="auto">
            <a:xfrm>
              <a:off x="4848" y="2761"/>
              <a:ext cx="78" cy="255"/>
              <a:chOff x="5122" y="2625"/>
              <a:chExt cx="78" cy="255"/>
            </a:xfrm>
          </p:grpSpPr>
          <p:sp>
            <p:nvSpPr>
              <p:cNvPr id="21537" name="Line 80"/>
              <p:cNvSpPr>
                <a:spLocks noChangeShapeType="1"/>
              </p:cNvSpPr>
              <p:nvPr/>
            </p:nvSpPr>
            <p:spPr bwMode="auto">
              <a:xfrm flipH="1">
                <a:off x="5197" y="2740"/>
                <a:ext cx="3" cy="140"/>
              </a:xfrm>
              <a:prstGeom prst="line">
                <a:avLst/>
              </a:prstGeom>
              <a:noFill/>
              <a:ln w="38100">
                <a:solidFill>
                  <a:srgbClr val="71323E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0" name="Group 32"/>
              <p:cNvGrpSpPr>
                <a:grpSpLocks/>
              </p:cNvGrpSpPr>
              <p:nvPr/>
            </p:nvGrpSpPr>
            <p:grpSpPr bwMode="auto">
              <a:xfrm>
                <a:off x="5122" y="2625"/>
                <a:ext cx="78" cy="163"/>
                <a:chOff x="5127" y="2625"/>
                <a:chExt cx="78" cy="163"/>
              </a:xfrm>
            </p:grpSpPr>
            <p:sp>
              <p:nvSpPr>
                <p:cNvPr id="21539" name="Oval 79"/>
                <p:cNvSpPr>
                  <a:spLocks noChangeArrowheads="1"/>
                </p:cNvSpPr>
                <p:nvPr/>
              </p:nvSpPr>
              <p:spPr bwMode="auto">
                <a:xfrm>
                  <a:off x="5127" y="2718"/>
                  <a:ext cx="78" cy="70"/>
                </a:xfrm>
                <a:prstGeom prst="ellipse">
                  <a:avLst/>
                </a:prstGeom>
                <a:noFill/>
                <a:ln w="38100">
                  <a:solidFill>
                    <a:srgbClr val="71323E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eaLnBrk="0" hangingPunct="0"/>
                  <a:endParaRPr lang="tr-TR" sz="2400" b="0">
                    <a:latin typeface="Palatino"/>
                    <a:ea typeface="ＭＳ Ｐゴシック" pitchFamily="34" charset="-128"/>
                  </a:endParaRPr>
                </a:p>
              </p:txBody>
            </p:sp>
            <p:sp>
              <p:nvSpPr>
                <p:cNvPr id="21540" name="Line 81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5130" y="2625"/>
                  <a:ext cx="2" cy="145"/>
                </a:xfrm>
                <a:prstGeom prst="line">
                  <a:avLst/>
                </a:prstGeom>
                <a:noFill/>
                <a:ln w="38100">
                  <a:solidFill>
                    <a:srgbClr val="71323E"/>
                  </a:solidFill>
                  <a:round/>
                  <a:headEnd type="none" w="sm" len="sm"/>
                  <a:tailEnd type="triangl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21536" name="Text Box 82"/>
            <p:cNvSpPr txBox="1">
              <a:spLocks noChangeArrowheads="1"/>
            </p:cNvSpPr>
            <p:nvPr/>
          </p:nvSpPr>
          <p:spPr bwMode="auto">
            <a:xfrm>
              <a:off x="4693" y="2634"/>
              <a:ext cx="317" cy="134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AU" sz="1400">
                  <a:solidFill>
                    <a:srgbClr val="71323E"/>
                  </a:solidFill>
                  <a:ea typeface="ＭＳ Ｐゴシック" pitchFamily="34" charset="-128"/>
                </a:rPr>
                <a:t>5-HTT</a:t>
              </a:r>
            </a:p>
          </p:txBody>
        </p:sp>
      </p:grpSp>
      <p:grpSp>
        <p:nvGrpSpPr>
          <p:cNvPr id="11" name="Group 36"/>
          <p:cNvGrpSpPr>
            <a:grpSpLocks/>
          </p:cNvGrpSpPr>
          <p:nvPr/>
        </p:nvGrpSpPr>
        <p:grpSpPr bwMode="auto">
          <a:xfrm>
            <a:off x="6176963" y="4591050"/>
            <a:ext cx="395287" cy="514350"/>
            <a:chOff x="4495" y="2834"/>
            <a:chExt cx="249" cy="324"/>
          </a:xfrm>
        </p:grpSpPr>
        <p:sp>
          <p:nvSpPr>
            <p:cNvPr id="21533" name="AutoShape 37"/>
            <p:cNvSpPr>
              <a:spLocks noChangeArrowheads="1"/>
            </p:cNvSpPr>
            <p:nvPr/>
          </p:nvSpPr>
          <p:spPr bwMode="auto">
            <a:xfrm>
              <a:off x="4563" y="2834"/>
              <a:ext cx="112" cy="192"/>
            </a:xfrm>
            <a:prstGeom prst="downArrow">
              <a:avLst>
                <a:gd name="adj1" fmla="val 53574"/>
                <a:gd name="adj2" fmla="val 50000"/>
              </a:avLst>
            </a:prstGeom>
            <a:solidFill>
              <a:srgbClr val="662D9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tr-TR" sz="2400" b="0">
                <a:ea typeface="ＭＳ Ｐゴシック" pitchFamily="34" charset="-128"/>
              </a:endParaRPr>
            </a:p>
          </p:txBody>
        </p:sp>
        <p:sp>
          <p:nvSpPr>
            <p:cNvPr id="21534" name="Text Box 82"/>
            <p:cNvSpPr txBox="1">
              <a:spLocks noChangeArrowheads="1"/>
            </p:cNvSpPr>
            <p:nvPr/>
          </p:nvSpPr>
          <p:spPr bwMode="auto">
            <a:xfrm>
              <a:off x="4495" y="3024"/>
              <a:ext cx="249" cy="134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AU" sz="1400">
                  <a:solidFill>
                    <a:srgbClr val="662D91"/>
                  </a:solidFill>
                  <a:ea typeface="ＭＳ Ｐゴシック" pitchFamily="34" charset="-128"/>
                </a:rPr>
                <a:t>5-HT</a:t>
              </a:r>
            </a:p>
          </p:txBody>
        </p:sp>
      </p:grpSp>
      <p:grpSp>
        <p:nvGrpSpPr>
          <p:cNvPr id="12" name="Group 39"/>
          <p:cNvGrpSpPr>
            <a:grpSpLocks/>
          </p:cNvGrpSpPr>
          <p:nvPr/>
        </p:nvGrpSpPr>
        <p:grpSpPr bwMode="auto">
          <a:xfrm>
            <a:off x="5624513" y="4495800"/>
            <a:ext cx="395287" cy="514350"/>
            <a:chOff x="4495" y="2834"/>
            <a:chExt cx="249" cy="324"/>
          </a:xfrm>
        </p:grpSpPr>
        <p:sp>
          <p:nvSpPr>
            <p:cNvPr id="21531" name="AutoShape 40"/>
            <p:cNvSpPr>
              <a:spLocks noChangeArrowheads="1"/>
            </p:cNvSpPr>
            <p:nvPr/>
          </p:nvSpPr>
          <p:spPr bwMode="auto">
            <a:xfrm>
              <a:off x="4563" y="2834"/>
              <a:ext cx="112" cy="192"/>
            </a:xfrm>
            <a:prstGeom prst="downArrow">
              <a:avLst>
                <a:gd name="adj1" fmla="val 53574"/>
                <a:gd name="adj2" fmla="val 50000"/>
              </a:avLst>
            </a:prstGeom>
            <a:solidFill>
              <a:srgbClr val="662D9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tr-TR" sz="2400" b="0">
                <a:ea typeface="ＭＳ Ｐゴシック" pitchFamily="34" charset="-128"/>
              </a:endParaRPr>
            </a:p>
          </p:txBody>
        </p:sp>
        <p:sp>
          <p:nvSpPr>
            <p:cNvPr id="21532" name="Text Box 82"/>
            <p:cNvSpPr txBox="1">
              <a:spLocks noChangeArrowheads="1"/>
            </p:cNvSpPr>
            <p:nvPr/>
          </p:nvSpPr>
          <p:spPr bwMode="auto">
            <a:xfrm>
              <a:off x="4495" y="3024"/>
              <a:ext cx="249" cy="134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AU" sz="1400">
                  <a:solidFill>
                    <a:srgbClr val="662D91"/>
                  </a:solidFill>
                  <a:ea typeface="ＭＳ Ｐゴシック" pitchFamily="34" charset="-128"/>
                </a:rPr>
                <a:t>5-HT</a:t>
              </a:r>
            </a:p>
          </p:txBody>
        </p:sp>
      </p:grpSp>
      <p:grpSp>
        <p:nvGrpSpPr>
          <p:cNvPr id="13" name="Group 42"/>
          <p:cNvGrpSpPr>
            <a:grpSpLocks/>
          </p:cNvGrpSpPr>
          <p:nvPr/>
        </p:nvGrpSpPr>
        <p:grpSpPr bwMode="auto">
          <a:xfrm>
            <a:off x="5202238" y="4108450"/>
            <a:ext cx="503237" cy="606425"/>
            <a:chOff x="4693" y="2634"/>
            <a:chExt cx="317" cy="382"/>
          </a:xfrm>
        </p:grpSpPr>
        <p:grpSp>
          <p:nvGrpSpPr>
            <p:cNvPr id="14" name="Group 43"/>
            <p:cNvGrpSpPr>
              <a:grpSpLocks/>
            </p:cNvGrpSpPr>
            <p:nvPr/>
          </p:nvGrpSpPr>
          <p:grpSpPr bwMode="auto">
            <a:xfrm>
              <a:off x="4848" y="2761"/>
              <a:ext cx="78" cy="255"/>
              <a:chOff x="5122" y="2625"/>
              <a:chExt cx="78" cy="255"/>
            </a:xfrm>
          </p:grpSpPr>
          <p:sp>
            <p:nvSpPr>
              <p:cNvPr id="21527" name="Line 80"/>
              <p:cNvSpPr>
                <a:spLocks noChangeShapeType="1"/>
              </p:cNvSpPr>
              <p:nvPr/>
            </p:nvSpPr>
            <p:spPr bwMode="auto">
              <a:xfrm flipH="1">
                <a:off x="5197" y="2740"/>
                <a:ext cx="3" cy="140"/>
              </a:xfrm>
              <a:prstGeom prst="line">
                <a:avLst/>
              </a:prstGeom>
              <a:noFill/>
              <a:ln w="38100">
                <a:solidFill>
                  <a:srgbClr val="71323E"/>
                </a:solidFill>
                <a:round/>
                <a:headEnd type="none" w="sm" len="sm"/>
                <a:tailEnd type="triangl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5" name="Group 45"/>
              <p:cNvGrpSpPr>
                <a:grpSpLocks/>
              </p:cNvGrpSpPr>
              <p:nvPr/>
            </p:nvGrpSpPr>
            <p:grpSpPr bwMode="auto">
              <a:xfrm>
                <a:off x="5122" y="2625"/>
                <a:ext cx="78" cy="163"/>
                <a:chOff x="5127" y="2625"/>
                <a:chExt cx="78" cy="163"/>
              </a:xfrm>
            </p:grpSpPr>
            <p:sp>
              <p:nvSpPr>
                <p:cNvPr id="21529" name="Oval 79"/>
                <p:cNvSpPr>
                  <a:spLocks noChangeArrowheads="1"/>
                </p:cNvSpPr>
                <p:nvPr/>
              </p:nvSpPr>
              <p:spPr bwMode="auto">
                <a:xfrm>
                  <a:off x="5127" y="2718"/>
                  <a:ext cx="78" cy="70"/>
                </a:xfrm>
                <a:prstGeom prst="ellipse">
                  <a:avLst/>
                </a:prstGeom>
                <a:noFill/>
                <a:ln w="38100">
                  <a:solidFill>
                    <a:srgbClr val="71323E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eaLnBrk="0" hangingPunct="0"/>
                  <a:endParaRPr lang="tr-TR" sz="2400" b="0">
                    <a:latin typeface="Palatino"/>
                    <a:ea typeface="ＭＳ Ｐゴシック" pitchFamily="34" charset="-128"/>
                  </a:endParaRPr>
                </a:p>
              </p:txBody>
            </p:sp>
            <p:sp>
              <p:nvSpPr>
                <p:cNvPr id="21530" name="Line 81"/>
                <p:cNvSpPr>
                  <a:spLocks noChangeShapeType="1"/>
                </p:cNvSpPr>
                <p:nvPr/>
              </p:nvSpPr>
              <p:spPr bwMode="auto">
                <a:xfrm rot="10800000" flipH="1">
                  <a:off x="5130" y="2625"/>
                  <a:ext cx="2" cy="145"/>
                </a:xfrm>
                <a:prstGeom prst="line">
                  <a:avLst/>
                </a:prstGeom>
                <a:noFill/>
                <a:ln w="38100">
                  <a:solidFill>
                    <a:srgbClr val="71323E"/>
                  </a:solidFill>
                  <a:round/>
                  <a:headEnd type="none" w="sm" len="sm"/>
                  <a:tailEnd type="triangle" w="sm" len="sm"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21526" name="Text Box 82"/>
            <p:cNvSpPr txBox="1">
              <a:spLocks noChangeArrowheads="1"/>
            </p:cNvSpPr>
            <p:nvPr/>
          </p:nvSpPr>
          <p:spPr bwMode="auto">
            <a:xfrm>
              <a:off x="4693" y="2634"/>
              <a:ext cx="317" cy="134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AU" sz="1400">
                  <a:solidFill>
                    <a:srgbClr val="71323E"/>
                  </a:solidFill>
                  <a:ea typeface="ＭＳ Ｐゴシック" pitchFamily="34" charset="-128"/>
                </a:rPr>
                <a:t>5-HTT</a:t>
              </a:r>
            </a:p>
          </p:txBody>
        </p:sp>
      </p:grpSp>
      <p:sp>
        <p:nvSpPr>
          <p:cNvPr id="21524" name="Line 76"/>
          <p:cNvSpPr>
            <a:spLocks noChangeShapeType="1"/>
          </p:cNvSpPr>
          <p:nvPr/>
        </p:nvSpPr>
        <p:spPr bwMode="auto">
          <a:xfrm flipH="1" flipV="1">
            <a:off x="8229600" y="4622800"/>
            <a:ext cx="0" cy="3937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464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921B"/>
                </a:solidFill>
              </a:rPr>
              <a:t>Topikal</a:t>
            </a:r>
            <a:r>
              <a:rPr lang="en-US" dirty="0" smtClean="0">
                <a:solidFill>
                  <a:srgbClr val="FF921B"/>
                </a:solidFill>
              </a:rPr>
              <a:t> </a:t>
            </a:r>
            <a:r>
              <a:rPr lang="en-US" dirty="0" err="1" smtClean="0">
                <a:solidFill>
                  <a:srgbClr val="FF921B"/>
                </a:solidFill>
              </a:rPr>
              <a:t>tedavi</a:t>
            </a:r>
            <a:r>
              <a:rPr lang="en-US" dirty="0" smtClean="0">
                <a:solidFill>
                  <a:srgbClr val="FF921B"/>
                </a:solidFill>
              </a:rPr>
              <a:t>:</a:t>
            </a:r>
            <a:endParaRPr lang="en-US" dirty="0">
              <a:solidFill>
                <a:srgbClr val="FF921B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-347924" b="-347924"/>
          <a:stretch/>
        </p:blipFill>
        <p:spPr>
          <a:xfrm>
            <a:off x="457200" y="330200"/>
            <a:ext cx="8229600" cy="3340100"/>
          </a:xfrm>
        </p:spPr>
      </p:pic>
      <p:sp>
        <p:nvSpPr>
          <p:cNvPr id="2" name="Rectangle 1"/>
          <p:cNvSpPr/>
          <p:nvPr/>
        </p:nvSpPr>
        <p:spPr>
          <a:xfrm>
            <a:off x="664481" y="5856276"/>
            <a:ext cx="81805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FF921B"/>
                </a:solidFill>
                <a:latin typeface=""/>
              </a:rPr>
              <a:t>Busato</a:t>
            </a:r>
            <a:r>
              <a:rPr lang="en-US" sz="1600" dirty="0">
                <a:solidFill>
                  <a:srgbClr val="FF921B"/>
                </a:solidFill>
                <a:latin typeface=""/>
              </a:rPr>
              <a:t> W, et al. Topical </a:t>
            </a:r>
            <a:r>
              <a:rPr lang="en-US" sz="1600" dirty="0" err="1">
                <a:solidFill>
                  <a:srgbClr val="FF921B"/>
                </a:solidFill>
                <a:latin typeface=""/>
              </a:rPr>
              <a:t>anaesthetic</a:t>
            </a:r>
            <a:r>
              <a:rPr lang="en-US" sz="1600" dirty="0">
                <a:solidFill>
                  <a:srgbClr val="FF921B"/>
                </a:solidFill>
                <a:latin typeface=""/>
              </a:rPr>
              <a:t> use for treating premature ejaculation: a double-blind, randomized, </a:t>
            </a:r>
            <a:r>
              <a:rPr lang="en-US" sz="1600" dirty="0" err="1">
                <a:solidFill>
                  <a:srgbClr val="FF921B"/>
                </a:solidFill>
                <a:latin typeface=""/>
              </a:rPr>
              <a:t>placebocontrolled</a:t>
            </a:r>
            <a:endParaRPr lang="en-US" sz="1600" dirty="0">
              <a:solidFill>
                <a:srgbClr val="FF921B"/>
              </a:solidFill>
              <a:latin typeface=""/>
            </a:endParaRPr>
          </a:p>
          <a:p>
            <a:r>
              <a:rPr lang="cs-CZ" sz="1600" dirty="0">
                <a:solidFill>
                  <a:srgbClr val="FF921B"/>
                </a:solidFill>
                <a:latin typeface=""/>
              </a:rPr>
              <a:t>study. BJU </a:t>
            </a:r>
            <a:r>
              <a:rPr lang="cs-CZ" sz="1600" dirty="0" err="1">
                <a:solidFill>
                  <a:srgbClr val="FF921B"/>
                </a:solidFill>
                <a:latin typeface=""/>
              </a:rPr>
              <a:t>Int</a:t>
            </a:r>
            <a:r>
              <a:rPr lang="cs-CZ" sz="1600" dirty="0">
                <a:solidFill>
                  <a:srgbClr val="FF921B"/>
                </a:solidFill>
                <a:latin typeface=""/>
              </a:rPr>
              <a:t> 2004 93(7): p. 1018-21</a:t>
            </a:r>
            <a:r>
              <a:rPr lang="cs-CZ" sz="1600" dirty="0">
                <a:latin typeface=""/>
              </a:rPr>
              <a:t>.</a:t>
            </a:r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720804" y="2332059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RÇK </a:t>
            </a:r>
            <a:r>
              <a:rPr lang="en-US" sz="2400" dirty="0" err="1" smtClean="0"/>
              <a:t>plasebo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IELT  1,49 </a:t>
            </a:r>
            <a:r>
              <a:rPr lang="en-US" sz="2400" dirty="0"/>
              <a:t> </a:t>
            </a:r>
            <a:r>
              <a:rPr lang="en-US" sz="2400" dirty="0" smtClean="0"/>
              <a:t>-&gt;  8.45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523874" y="3447961"/>
            <a:ext cx="83211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- </a:t>
            </a:r>
            <a:r>
              <a:rPr lang="en-US" sz="2000" b="1" dirty="0"/>
              <a:t>experimental aerosol </a:t>
            </a:r>
            <a:r>
              <a:rPr lang="en-US" sz="2000" b="1" dirty="0" err="1" smtClean="0"/>
              <a:t>formul</a:t>
            </a:r>
            <a:r>
              <a:rPr lang="en-US" sz="2000" b="1" dirty="0" smtClean="0"/>
              <a:t>  </a:t>
            </a:r>
            <a:r>
              <a:rPr lang="en-US" sz="2000" b="1" dirty="0" err="1"/>
              <a:t>lidocaine</a:t>
            </a:r>
            <a:r>
              <a:rPr lang="en-US" sz="2000" b="1" dirty="0"/>
              <a:t>, 7.5 mg, +</a:t>
            </a:r>
            <a:r>
              <a:rPr lang="en-US" sz="2000" b="1" dirty="0" smtClean="0"/>
              <a:t> </a:t>
            </a:r>
            <a:r>
              <a:rPr lang="en-US" sz="2000" b="1" dirty="0" err="1"/>
              <a:t>prilocaine</a:t>
            </a:r>
            <a:r>
              <a:rPr lang="en-US" sz="2000" b="1" dirty="0"/>
              <a:t>, 2.5 mg (Topical Eutectic Mixture for Premature Ejaculation [TEMPE]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0" y="420996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539 hasta  0,58 </a:t>
            </a:r>
            <a:r>
              <a:rPr lang="en-US" dirty="0" err="1" smtClean="0"/>
              <a:t>sn</a:t>
            </a:r>
            <a:r>
              <a:rPr lang="en-US" dirty="0" smtClean="0"/>
              <a:t> -&gt; 3,17 </a:t>
            </a:r>
            <a:r>
              <a:rPr lang="en-US" dirty="0" err="1" smtClean="0"/>
              <a:t>dk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977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956" cy="1154098"/>
          </a:xfrm>
        </p:spPr>
        <p:txBody>
          <a:bodyPr/>
          <a:lstStyle/>
          <a:p>
            <a:r>
              <a:rPr lang="tr-TR" dirty="0" err="1" smtClean="0">
                <a:solidFill>
                  <a:srgbClr val="FFC000"/>
                </a:solidFill>
              </a:rPr>
              <a:t>Edinsel</a:t>
            </a:r>
            <a:r>
              <a:rPr lang="tr-TR" smtClean="0">
                <a:solidFill>
                  <a:srgbClr val="FFC000"/>
                </a:solidFill>
              </a:rPr>
              <a:t>  </a:t>
            </a:r>
            <a:r>
              <a:rPr lang="tr-TR" dirty="0" smtClean="0">
                <a:solidFill>
                  <a:srgbClr val="FFC000"/>
                </a:solidFill>
              </a:rPr>
              <a:t>PE olsaydı ?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err="1" smtClean="0"/>
              <a:t>Sekonder</a:t>
            </a:r>
            <a:r>
              <a:rPr lang="tr-TR" dirty="0" smtClean="0"/>
              <a:t> sebeplerin araştırılması</a:t>
            </a:r>
          </a:p>
          <a:p>
            <a:r>
              <a:rPr lang="tr-TR" dirty="0" smtClean="0"/>
              <a:t>Ürolojik</a:t>
            </a:r>
          </a:p>
          <a:p>
            <a:r>
              <a:rPr lang="tr-TR" dirty="0" smtClean="0"/>
              <a:t>Endokrin</a:t>
            </a:r>
          </a:p>
          <a:p>
            <a:r>
              <a:rPr lang="tr-TR" dirty="0" smtClean="0"/>
              <a:t>Psikolojik</a:t>
            </a:r>
          </a:p>
          <a:p>
            <a:r>
              <a:rPr lang="tr-TR" dirty="0" smtClean="0"/>
              <a:t>Uyuşturucu kullanımı</a:t>
            </a:r>
          </a:p>
          <a:p>
            <a:endParaRPr lang="tr-TR" dirty="0" smtClean="0"/>
          </a:p>
          <a:p>
            <a:r>
              <a:rPr lang="tr-TR" dirty="0" smtClean="0"/>
              <a:t>Laboratuar testleri sadece şüphe durumunda yapılmalı</a:t>
            </a:r>
          </a:p>
          <a:p>
            <a:endParaRPr lang="en-US" dirty="0"/>
          </a:p>
        </p:txBody>
      </p:sp>
      <p:sp>
        <p:nvSpPr>
          <p:cNvPr id="5" name="4 Metin kutusu"/>
          <p:cNvSpPr txBox="1"/>
          <p:nvPr/>
        </p:nvSpPr>
        <p:spPr>
          <a:xfrm>
            <a:off x="4381469" y="6500834"/>
            <a:ext cx="678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C000"/>
                </a:solidFill>
              </a:rPr>
              <a:t>EAU 2015 </a:t>
            </a:r>
            <a:r>
              <a:rPr lang="tr-TR" dirty="0" err="1" smtClean="0">
                <a:solidFill>
                  <a:srgbClr val="FFC000"/>
                </a:solidFill>
              </a:rPr>
              <a:t>guidelines</a:t>
            </a:r>
            <a:r>
              <a:rPr lang="tr-TR" dirty="0" smtClean="0">
                <a:solidFill>
                  <a:srgbClr val="FFC000"/>
                </a:solidFill>
              </a:rPr>
              <a:t>, 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242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956" cy="1154098"/>
          </a:xfrm>
        </p:spPr>
        <p:txBody>
          <a:bodyPr/>
          <a:lstStyle/>
          <a:p>
            <a:r>
              <a:rPr lang="tr-TR" dirty="0" err="1" smtClean="0">
                <a:solidFill>
                  <a:srgbClr val="FFC000"/>
                </a:solidFill>
              </a:rPr>
              <a:t>Urolojik</a:t>
            </a:r>
            <a:r>
              <a:rPr lang="tr-TR" dirty="0" smtClean="0">
                <a:solidFill>
                  <a:srgbClr val="FFC000"/>
                </a:solidFill>
              </a:rPr>
              <a:t> Risk Faktörleri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err="1" smtClean="0"/>
              <a:t>Erektil</a:t>
            </a:r>
            <a:r>
              <a:rPr lang="tr-TR" dirty="0" smtClean="0"/>
              <a:t> </a:t>
            </a:r>
            <a:r>
              <a:rPr lang="tr-TR" dirty="0" err="1" smtClean="0"/>
              <a:t>disfonksiyon</a:t>
            </a:r>
            <a:endParaRPr lang="tr-TR" dirty="0" smtClean="0"/>
          </a:p>
          <a:p>
            <a:pPr lvl="1"/>
            <a:r>
              <a:rPr lang="tr-TR" dirty="0" smtClean="0"/>
              <a:t>IIEF</a:t>
            </a:r>
          </a:p>
          <a:p>
            <a:r>
              <a:rPr lang="tr-TR" dirty="0" smtClean="0"/>
              <a:t>PD</a:t>
            </a:r>
          </a:p>
          <a:p>
            <a:pPr lvl="1"/>
            <a:r>
              <a:rPr lang="tr-TR" dirty="0" smtClean="0"/>
              <a:t>Fizik muayene</a:t>
            </a:r>
          </a:p>
          <a:p>
            <a:r>
              <a:rPr lang="tr-TR" dirty="0" err="1" smtClean="0"/>
              <a:t>Prostatit</a:t>
            </a:r>
            <a:r>
              <a:rPr lang="tr-TR" dirty="0" smtClean="0"/>
              <a:t>/ </a:t>
            </a:r>
            <a:r>
              <a:rPr lang="tr-TR" dirty="0" err="1" smtClean="0"/>
              <a:t>Uretrit</a:t>
            </a:r>
            <a:endParaRPr lang="tr-TR" dirty="0" smtClean="0"/>
          </a:p>
          <a:p>
            <a:pPr lvl="1"/>
            <a:r>
              <a:rPr lang="tr-TR" dirty="0" smtClean="0"/>
              <a:t>RT</a:t>
            </a:r>
          </a:p>
          <a:p>
            <a:pPr lvl="1"/>
            <a:r>
              <a:rPr lang="tr-TR" dirty="0" smtClean="0"/>
              <a:t>İdrar analizi</a:t>
            </a:r>
          </a:p>
          <a:p>
            <a:pPr lvl="1"/>
            <a:r>
              <a:rPr lang="tr-TR" dirty="0" smtClean="0"/>
              <a:t>Kültür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4 Metin kutusu"/>
          <p:cNvSpPr txBox="1"/>
          <p:nvPr/>
        </p:nvSpPr>
        <p:spPr>
          <a:xfrm>
            <a:off x="5396050" y="6500834"/>
            <a:ext cx="678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C000"/>
                </a:solidFill>
              </a:rPr>
              <a:t>EAU 2015 </a:t>
            </a:r>
            <a:r>
              <a:rPr lang="tr-TR" dirty="0" err="1" smtClean="0">
                <a:solidFill>
                  <a:srgbClr val="FFC000"/>
                </a:solidFill>
              </a:rPr>
              <a:t>guidelines</a:t>
            </a:r>
            <a:r>
              <a:rPr lang="tr-TR" dirty="0" smtClean="0">
                <a:solidFill>
                  <a:srgbClr val="FFC000"/>
                </a:solidFill>
              </a:rPr>
              <a:t>, 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261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956" cy="1154098"/>
          </a:xfrm>
        </p:spPr>
        <p:txBody>
          <a:bodyPr/>
          <a:lstStyle/>
          <a:p>
            <a:r>
              <a:rPr lang="tr-TR" dirty="0" smtClean="0">
                <a:solidFill>
                  <a:srgbClr val="FFC000"/>
                </a:solidFill>
              </a:rPr>
              <a:t>Endokrin Risk </a:t>
            </a:r>
            <a:r>
              <a:rPr lang="tr-TR" dirty="0" err="1" smtClean="0">
                <a:solidFill>
                  <a:srgbClr val="FFC000"/>
                </a:solidFill>
              </a:rPr>
              <a:t>Faktorleri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046177"/>
            <a:ext cx="4038600" cy="4525963"/>
          </a:xfrm>
        </p:spPr>
        <p:txBody>
          <a:bodyPr/>
          <a:lstStyle/>
          <a:p>
            <a:r>
              <a:rPr lang="tr-TR" dirty="0" err="1" smtClean="0"/>
              <a:t>Hipertiroidizm</a:t>
            </a:r>
            <a:endParaRPr lang="tr-TR" dirty="0" smtClean="0"/>
          </a:p>
          <a:p>
            <a:pPr lvl="1"/>
            <a:r>
              <a:rPr lang="tr-TR" dirty="0" smtClean="0"/>
              <a:t>PE </a:t>
            </a:r>
            <a:r>
              <a:rPr lang="tr-TR" dirty="0" err="1" smtClean="0"/>
              <a:t>prevalans</a:t>
            </a:r>
            <a:r>
              <a:rPr lang="tr-TR" dirty="0" smtClean="0"/>
              <a:t> %50</a:t>
            </a:r>
          </a:p>
          <a:p>
            <a:pPr lvl="1"/>
            <a:r>
              <a:rPr lang="tr-TR" dirty="0" smtClean="0"/>
              <a:t>Tedavi sonrası %15</a:t>
            </a:r>
          </a:p>
          <a:p>
            <a:pPr lvl="1"/>
            <a:r>
              <a:rPr lang="tr-TR" dirty="0" smtClean="0"/>
              <a:t>Edinilmiş tipte</a:t>
            </a:r>
          </a:p>
          <a:p>
            <a:pPr lvl="1"/>
            <a:r>
              <a:rPr lang="tr-TR" dirty="0" smtClean="0"/>
              <a:t>IELT 75 sn -123 sn*</a:t>
            </a:r>
            <a:endParaRPr lang="en-US" dirty="0" smtClean="0"/>
          </a:p>
          <a:p>
            <a:r>
              <a:rPr lang="tr-TR" dirty="0" smtClean="0"/>
              <a:t>Yüksek T, düşüş PRL</a:t>
            </a:r>
          </a:p>
          <a:p>
            <a:pPr lvl="1"/>
            <a:r>
              <a:rPr lang="tr-TR" dirty="0" smtClean="0"/>
              <a:t>Mutlak değerler yok</a:t>
            </a:r>
          </a:p>
          <a:p>
            <a:pPr lvl="1"/>
            <a:r>
              <a:rPr lang="tr-TR" dirty="0" smtClean="0"/>
              <a:t>Araştırma altında</a:t>
            </a:r>
          </a:p>
          <a:p>
            <a:r>
              <a:rPr lang="tr-TR" dirty="0" err="1" smtClean="0"/>
              <a:t>Leptin</a:t>
            </a:r>
            <a:endParaRPr lang="tr-TR" dirty="0" smtClean="0"/>
          </a:p>
          <a:p>
            <a:pPr lvl="1"/>
            <a:r>
              <a:rPr lang="tr-TR" dirty="0" smtClean="0"/>
              <a:t>PE olan erkeklerde BMI göz önüne alındığında bile daha yüksek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142844" y="6286520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solidFill>
                  <a:srgbClr val="FFC000"/>
                </a:solidFill>
              </a:rPr>
              <a:t>Buvat</a:t>
            </a:r>
            <a:r>
              <a:rPr lang="tr-TR" dirty="0" smtClean="0">
                <a:solidFill>
                  <a:srgbClr val="FFC000"/>
                </a:solidFill>
              </a:rPr>
              <a:t> J </a:t>
            </a:r>
            <a:r>
              <a:rPr lang="en-US" dirty="0" smtClean="0">
                <a:solidFill>
                  <a:srgbClr val="FFC000"/>
                </a:solidFill>
              </a:rPr>
              <a:t>J Sex Med. 2011 Oct;8 </a:t>
            </a:r>
            <a:r>
              <a:rPr lang="en-US" dirty="0" err="1" smtClean="0">
                <a:solidFill>
                  <a:srgbClr val="FFC000"/>
                </a:solidFill>
              </a:rPr>
              <a:t>Suppl</a:t>
            </a:r>
            <a:r>
              <a:rPr lang="en-US" dirty="0" smtClean="0">
                <a:solidFill>
                  <a:srgbClr val="FFC000"/>
                </a:solidFill>
              </a:rPr>
              <a:t> 4:316-27</a:t>
            </a:r>
            <a:endParaRPr lang="tr-TR" dirty="0" smtClean="0">
              <a:solidFill>
                <a:srgbClr val="FFC000"/>
              </a:solidFill>
            </a:endParaRPr>
          </a:p>
          <a:p>
            <a:r>
              <a:rPr lang="tr-TR" dirty="0" err="1" smtClean="0">
                <a:solidFill>
                  <a:srgbClr val="FFC000"/>
                </a:solidFill>
              </a:rPr>
              <a:t>Maggi</a:t>
            </a:r>
            <a:r>
              <a:rPr lang="tr-TR" dirty="0" smtClean="0">
                <a:solidFill>
                  <a:srgbClr val="FFC000"/>
                </a:solidFill>
              </a:rPr>
              <a:t> M et al </a:t>
            </a:r>
            <a:r>
              <a:rPr lang="sv-SE" dirty="0" smtClean="0">
                <a:solidFill>
                  <a:srgbClr val="FFC000"/>
                </a:solidFill>
              </a:rPr>
              <a:t>J Sex Med. 2013 Mar;10(3):661-77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022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49714" y="3987425"/>
            <a:ext cx="8037085" cy="178695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t="-13796" b="-13796"/>
          <a:stretch>
            <a:fillRect/>
          </a:stretch>
        </p:blipFill>
        <p:spPr>
          <a:xfrm>
            <a:off x="457200" y="82656"/>
            <a:ext cx="8229600" cy="3018674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325" y="3101330"/>
            <a:ext cx="8608724" cy="3411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397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defRPr/>
            </a:pPr>
            <a:r>
              <a:rPr lang="tr-TR" dirty="0" smtClean="0">
                <a:solidFill>
                  <a:srgbClr val="FFC000"/>
                </a:solidFill>
              </a:rPr>
              <a:t>Ülkemizde PE</a:t>
            </a:r>
            <a:endParaRPr lang="tr-TR" dirty="0">
              <a:solidFill>
                <a:srgbClr val="FFC000"/>
              </a:solidFill>
            </a:endParaRPr>
          </a:p>
        </p:txBody>
      </p:sp>
      <p:sp>
        <p:nvSpPr>
          <p:cNvPr id="34820" name="Rectangle 6"/>
          <p:cNvSpPr>
            <a:spLocks noChangeArrowheads="1"/>
          </p:cNvSpPr>
          <p:nvPr/>
        </p:nvSpPr>
        <p:spPr bwMode="auto">
          <a:xfrm>
            <a:off x="357158" y="6550223"/>
            <a:ext cx="5247847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tr-TR" sz="2000" dirty="0" err="1" smtClean="0">
                <a:solidFill>
                  <a:srgbClr val="FFC000"/>
                </a:solidFill>
              </a:rPr>
              <a:t>Turkish</a:t>
            </a:r>
            <a:r>
              <a:rPr lang="tr-TR" sz="2000" dirty="0" smtClean="0">
                <a:solidFill>
                  <a:srgbClr val="FFC000"/>
                </a:solidFill>
              </a:rPr>
              <a:t> </a:t>
            </a:r>
            <a:r>
              <a:rPr lang="tr-TR" sz="2000" dirty="0" err="1" smtClean="0">
                <a:solidFill>
                  <a:srgbClr val="FFC000"/>
                </a:solidFill>
              </a:rPr>
              <a:t>Association</a:t>
            </a:r>
            <a:r>
              <a:rPr lang="tr-TR" sz="2000" dirty="0" smtClean="0">
                <a:solidFill>
                  <a:srgbClr val="FFC000"/>
                </a:solidFill>
              </a:rPr>
              <a:t> of </a:t>
            </a:r>
            <a:r>
              <a:rPr lang="tr-TR" sz="2000" dirty="0" err="1" smtClean="0">
                <a:solidFill>
                  <a:srgbClr val="FFC000"/>
                </a:solidFill>
              </a:rPr>
              <a:t>Andrology</a:t>
            </a:r>
            <a:r>
              <a:rPr lang="tr-TR" sz="2000" dirty="0" smtClean="0">
                <a:solidFill>
                  <a:srgbClr val="FFC000"/>
                </a:solidFill>
              </a:rPr>
              <a:t> </a:t>
            </a:r>
            <a:r>
              <a:rPr lang="tr-TR" sz="2000" dirty="0" err="1" smtClean="0">
                <a:solidFill>
                  <a:srgbClr val="FFC000"/>
                </a:solidFill>
              </a:rPr>
              <a:t>Study</a:t>
            </a:r>
            <a:r>
              <a:rPr lang="tr-TR" sz="2000" dirty="0" smtClean="0">
                <a:solidFill>
                  <a:srgbClr val="FFC000"/>
                </a:solidFill>
              </a:rPr>
              <a:t> JSM 2011</a:t>
            </a:r>
            <a:endParaRPr lang="en-US" sz="2000" dirty="0">
              <a:solidFill>
                <a:srgbClr val="FFC000"/>
              </a:solidFill>
            </a:endParaRPr>
          </a:p>
        </p:txBody>
      </p:sp>
      <p:sp>
        <p:nvSpPr>
          <p:cNvPr id="7" name="4 İçerik Yer Tutucusu"/>
          <p:cNvSpPr>
            <a:spLocks noGrp="1"/>
          </p:cNvSpPr>
          <p:nvPr>
            <p:ph sz="half" idx="2"/>
          </p:nvPr>
        </p:nvSpPr>
        <p:spPr>
          <a:xfrm>
            <a:off x="285720" y="1714488"/>
            <a:ext cx="4495800" cy="4525963"/>
          </a:xfrm>
        </p:spPr>
        <p:txBody>
          <a:bodyPr/>
          <a:lstStyle/>
          <a:p>
            <a:r>
              <a:rPr lang="tr-TR" dirty="0" smtClean="0"/>
              <a:t>n=2593 çift</a:t>
            </a:r>
          </a:p>
          <a:p>
            <a:r>
              <a:rPr lang="tr-TR" dirty="0" smtClean="0"/>
              <a:t>Ortalama erkek yaşı 42</a:t>
            </a:r>
          </a:p>
          <a:p>
            <a:r>
              <a:rPr lang="tr-TR" dirty="0" smtClean="0"/>
              <a:t>PE </a:t>
            </a:r>
            <a:r>
              <a:rPr lang="tr-TR" dirty="0" err="1" smtClean="0"/>
              <a:t>prevalans</a:t>
            </a:r>
            <a:r>
              <a:rPr lang="tr-TR" dirty="0" smtClean="0"/>
              <a:t> 20%</a:t>
            </a:r>
          </a:p>
          <a:p>
            <a:pPr lvl="1"/>
            <a:r>
              <a:rPr lang="tr-TR" dirty="0" err="1" smtClean="0"/>
              <a:t>Lifelong</a:t>
            </a:r>
            <a:r>
              <a:rPr lang="tr-TR" dirty="0" smtClean="0"/>
              <a:t> 2.3%</a:t>
            </a:r>
          </a:p>
          <a:p>
            <a:pPr lvl="1"/>
            <a:r>
              <a:rPr lang="tr-TR" dirty="0" err="1" smtClean="0"/>
              <a:t>Acquired</a:t>
            </a:r>
            <a:r>
              <a:rPr lang="tr-TR" dirty="0" smtClean="0"/>
              <a:t> 3.9%</a:t>
            </a:r>
          </a:p>
          <a:p>
            <a:pPr lvl="1"/>
            <a:r>
              <a:rPr lang="tr-TR" dirty="0" err="1" smtClean="0"/>
              <a:t>Natural</a:t>
            </a:r>
            <a:r>
              <a:rPr lang="tr-TR" dirty="0" smtClean="0"/>
              <a:t> </a:t>
            </a:r>
            <a:r>
              <a:rPr lang="tr-TR" dirty="0" err="1" smtClean="0"/>
              <a:t>variable</a:t>
            </a:r>
            <a:r>
              <a:rPr lang="tr-TR" dirty="0" smtClean="0"/>
              <a:t> 8.5%</a:t>
            </a:r>
          </a:p>
          <a:p>
            <a:pPr lvl="1"/>
            <a:r>
              <a:rPr lang="tr-TR" dirty="0" err="1" smtClean="0"/>
              <a:t>Premature</a:t>
            </a:r>
            <a:r>
              <a:rPr lang="tr-TR" dirty="0" smtClean="0"/>
              <a:t> </a:t>
            </a:r>
            <a:r>
              <a:rPr lang="tr-TR" dirty="0" err="1" smtClean="0"/>
              <a:t>like</a:t>
            </a:r>
            <a:r>
              <a:rPr lang="tr-TR" dirty="0" smtClean="0"/>
              <a:t> </a:t>
            </a:r>
            <a:r>
              <a:rPr lang="tr-TR" dirty="0" err="1" smtClean="0"/>
              <a:t>ej</a:t>
            </a:r>
            <a:r>
              <a:rPr lang="tr-TR" dirty="0" smtClean="0"/>
              <a:t>. </a:t>
            </a:r>
            <a:r>
              <a:rPr lang="tr-TR" dirty="0" err="1" smtClean="0"/>
              <a:t>dys</a:t>
            </a:r>
            <a:r>
              <a:rPr lang="tr-TR" dirty="0" smtClean="0"/>
              <a:t>. 5.1%</a:t>
            </a:r>
          </a:p>
          <a:p>
            <a:pPr lvl="1"/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8178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dirty="0">
                <a:solidFill>
                  <a:srgbClr val="FFC000"/>
                </a:solidFill>
              </a:rPr>
              <a:t>PE belirleyicileri</a:t>
            </a:r>
            <a:br>
              <a:rPr lang="tr-TR" dirty="0">
                <a:solidFill>
                  <a:srgbClr val="FFC000"/>
                </a:solidFill>
              </a:rPr>
            </a:br>
            <a:endParaRPr lang="tr-TR" dirty="0">
              <a:solidFill>
                <a:srgbClr val="FFC000"/>
              </a:solidFill>
            </a:endParaRPr>
          </a:p>
        </p:txBody>
      </p:sp>
      <p:sp>
        <p:nvSpPr>
          <p:cNvPr id="34820" name="Rectangle 6"/>
          <p:cNvSpPr>
            <a:spLocks noChangeArrowheads="1"/>
          </p:cNvSpPr>
          <p:nvPr/>
        </p:nvSpPr>
        <p:spPr bwMode="auto">
          <a:xfrm>
            <a:off x="357158" y="6550223"/>
            <a:ext cx="5247847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tr-TR" sz="2000" dirty="0" err="1" smtClean="0">
                <a:solidFill>
                  <a:srgbClr val="FFC000"/>
                </a:solidFill>
              </a:rPr>
              <a:t>Turkish</a:t>
            </a:r>
            <a:r>
              <a:rPr lang="tr-TR" sz="2000" dirty="0" smtClean="0">
                <a:solidFill>
                  <a:srgbClr val="FFC000"/>
                </a:solidFill>
              </a:rPr>
              <a:t> </a:t>
            </a:r>
            <a:r>
              <a:rPr lang="tr-TR" sz="2000" dirty="0" err="1" smtClean="0">
                <a:solidFill>
                  <a:srgbClr val="FFC000"/>
                </a:solidFill>
              </a:rPr>
              <a:t>Association</a:t>
            </a:r>
            <a:r>
              <a:rPr lang="tr-TR" sz="2000" dirty="0" smtClean="0">
                <a:solidFill>
                  <a:srgbClr val="FFC000"/>
                </a:solidFill>
              </a:rPr>
              <a:t> of </a:t>
            </a:r>
            <a:r>
              <a:rPr lang="tr-TR" sz="2000" dirty="0" err="1" smtClean="0">
                <a:solidFill>
                  <a:srgbClr val="FFC000"/>
                </a:solidFill>
              </a:rPr>
              <a:t>Andrology</a:t>
            </a:r>
            <a:r>
              <a:rPr lang="tr-TR" sz="2000" dirty="0" smtClean="0">
                <a:solidFill>
                  <a:srgbClr val="FFC000"/>
                </a:solidFill>
              </a:rPr>
              <a:t> </a:t>
            </a:r>
            <a:r>
              <a:rPr lang="tr-TR" sz="2000" dirty="0" err="1" smtClean="0">
                <a:solidFill>
                  <a:srgbClr val="FFC000"/>
                </a:solidFill>
              </a:rPr>
              <a:t>Study</a:t>
            </a:r>
            <a:r>
              <a:rPr lang="tr-TR" sz="2000" dirty="0" smtClean="0">
                <a:solidFill>
                  <a:srgbClr val="FFC000"/>
                </a:solidFill>
              </a:rPr>
              <a:t> JSM 2011</a:t>
            </a:r>
            <a:endParaRPr lang="en-US" sz="2000" dirty="0">
              <a:solidFill>
                <a:srgbClr val="FFC000"/>
              </a:solidFill>
            </a:endParaRPr>
          </a:p>
        </p:txBody>
      </p:sp>
      <p:sp>
        <p:nvSpPr>
          <p:cNvPr id="9" name="4 İçerik Yer Tutucusu"/>
          <p:cNvSpPr>
            <a:spLocks noGrp="1"/>
          </p:cNvSpPr>
          <p:nvPr>
            <p:ph sz="half" idx="2"/>
          </p:nvPr>
        </p:nvSpPr>
        <p:spPr>
          <a:xfrm>
            <a:off x="214282" y="1785926"/>
            <a:ext cx="4495800" cy="4525963"/>
          </a:xfrm>
        </p:spPr>
        <p:txBody>
          <a:bodyPr/>
          <a:lstStyle/>
          <a:p>
            <a:pPr lvl="1"/>
            <a:r>
              <a:rPr lang="tr-TR" sz="2800" dirty="0" smtClean="0"/>
              <a:t>Yaş</a:t>
            </a:r>
          </a:p>
          <a:p>
            <a:pPr lvl="1"/>
            <a:r>
              <a:rPr lang="tr-TR" sz="2800" dirty="0" smtClean="0"/>
              <a:t>Uzun ilişki</a:t>
            </a:r>
          </a:p>
          <a:p>
            <a:pPr lvl="1"/>
            <a:r>
              <a:rPr lang="tr-TR" sz="2800" dirty="0" smtClean="0"/>
              <a:t>Fazla çocuk sayısı</a:t>
            </a:r>
          </a:p>
          <a:p>
            <a:pPr lvl="1"/>
            <a:r>
              <a:rPr lang="tr-TR" sz="2800" dirty="0" smtClean="0"/>
              <a:t>Emeklilik</a:t>
            </a:r>
          </a:p>
          <a:p>
            <a:pPr lvl="1"/>
            <a:r>
              <a:rPr lang="tr-TR" sz="2800" dirty="0" smtClean="0"/>
              <a:t>Düşük eğitim seviyesi</a:t>
            </a:r>
          </a:p>
          <a:p>
            <a:pPr lvl="1"/>
            <a:r>
              <a:rPr lang="tr-TR" sz="2800" dirty="0" smtClean="0"/>
              <a:t>Düşük gelir</a:t>
            </a:r>
          </a:p>
          <a:p>
            <a:pPr lvl="1"/>
            <a:r>
              <a:rPr lang="tr-TR" sz="2800" dirty="0" smtClean="0"/>
              <a:t>Ek hastalıklar (özellikle edinilmiş </a:t>
            </a:r>
            <a:r>
              <a:rPr lang="tr-TR" sz="2800" dirty="0" err="1" smtClean="0"/>
              <a:t>PE’da</a:t>
            </a:r>
            <a:r>
              <a:rPr lang="tr-TR" sz="2800" dirty="0" smtClean="0"/>
              <a:t>)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856261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C000"/>
                </a:solidFill>
              </a:rPr>
              <a:t/>
            </a:r>
            <a:br>
              <a:rPr lang="tr-TR" dirty="0" smtClean="0">
                <a:solidFill>
                  <a:srgbClr val="FFC000"/>
                </a:solidFill>
              </a:rPr>
            </a:br>
            <a:r>
              <a:rPr lang="tr-TR" dirty="0" smtClean="0">
                <a:solidFill>
                  <a:srgbClr val="FFC000"/>
                </a:solidFill>
              </a:rPr>
              <a:t>Fizik muayene/ </a:t>
            </a:r>
            <a:br>
              <a:rPr lang="tr-TR" dirty="0" smtClean="0">
                <a:solidFill>
                  <a:srgbClr val="FFC000"/>
                </a:solidFill>
              </a:rPr>
            </a:br>
            <a:r>
              <a:rPr lang="tr-TR" dirty="0" smtClean="0">
                <a:solidFill>
                  <a:srgbClr val="FFC000"/>
                </a:solidFill>
              </a:rPr>
              <a:t/>
            </a:r>
            <a:br>
              <a:rPr lang="tr-TR" dirty="0" smtClean="0">
                <a:solidFill>
                  <a:srgbClr val="FFC000"/>
                </a:solidFill>
              </a:rPr>
            </a:b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smtClean="0"/>
              <a:t>Penis</a:t>
            </a:r>
          </a:p>
          <a:p>
            <a:r>
              <a:rPr lang="tr-TR" dirty="0" smtClean="0"/>
              <a:t>Testis</a:t>
            </a:r>
          </a:p>
          <a:p>
            <a:r>
              <a:rPr lang="tr-TR" dirty="0" err="1" smtClean="0"/>
              <a:t>Epididimis</a:t>
            </a:r>
            <a:endParaRPr lang="tr-TR" dirty="0" smtClean="0"/>
          </a:p>
          <a:p>
            <a:r>
              <a:rPr lang="tr-TR" dirty="0" smtClean="0"/>
              <a:t>Prostat</a:t>
            </a:r>
          </a:p>
          <a:p>
            <a:r>
              <a:rPr lang="tr-TR" dirty="0" err="1" smtClean="0"/>
              <a:t>Virilizasyon</a:t>
            </a:r>
            <a:r>
              <a:rPr lang="tr-TR" dirty="0" smtClean="0"/>
              <a:t> seviyesi</a:t>
            </a:r>
          </a:p>
          <a:p>
            <a:r>
              <a:rPr lang="tr-TR" dirty="0" smtClean="0"/>
              <a:t>Refleksler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430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Tanım</a:t>
            </a:r>
            <a:r>
              <a:rPr lang="en-US" dirty="0" smtClean="0">
                <a:solidFill>
                  <a:srgbClr val="FF0000"/>
                </a:solidFill>
              </a:rPr>
              <a:t> :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t="-12284" b="-1228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28242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C000"/>
                </a:solidFill>
              </a:rPr>
              <a:t>Tanı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smtClean="0"/>
              <a:t>Ömür boyu süren 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807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2852"/>
            <a:ext cx="4038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tr-TR" dirty="0"/>
          </a:p>
          <a:p>
            <a:r>
              <a:rPr lang="tr-TR" dirty="0" smtClean="0"/>
              <a:t>PEP</a:t>
            </a:r>
          </a:p>
          <a:p>
            <a:r>
              <a:rPr lang="tr-TR" dirty="0" smtClean="0"/>
              <a:t>PEDT</a:t>
            </a:r>
          </a:p>
          <a:p>
            <a:pPr lvl="1"/>
            <a:r>
              <a:rPr lang="tr-TR" dirty="0" smtClean="0"/>
              <a:t>PE tanı aracı</a:t>
            </a:r>
          </a:p>
          <a:p>
            <a:pPr lvl="1"/>
            <a:r>
              <a:rPr lang="tr-TR" dirty="0" smtClean="0"/>
              <a:t>Türkçe için valide edilmiştir</a:t>
            </a:r>
            <a:endParaRPr lang="tr-TR" dirty="0"/>
          </a:p>
          <a:p>
            <a:pPr>
              <a:buFont typeface="Wingdings" pitchFamily="2" charset="2"/>
              <a:buNone/>
            </a:pPr>
            <a:endParaRPr lang="tr-TR" dirty="0"/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539750" y="71414"/>
            <a:ext cx="38877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tr-TR" sz="2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Ek araştırma?</a:t>
            </a:r>
            <a:endParaRPr lang="tr-TR" sz="280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643313"/>
            <a:ext cx="453470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4 İçerik Yer Tutucusu"/>
          <p:cNvGraphicFramePr>
            <a:graphicFrameLocks/>
          </p:cNvGraphicFramePr>
          <p:nvPr/>
        </p:nvGraphicFramePr>
        <p:xfrm>
          <a:off x="0" y="3625941"/>
          <a:ext cx="4286247" cy="3232059"/>
        </p:xfrm>
        <a:graphic>
          <a:graphicData uri="http://schemas.openxmlformats.org/drawingml/2006/table">
            <a:tbl>
              <a:tblPr/>
              <a:tblGrid>
                <a:gridCol w="871380"/>
                <a:gridCol w="2370781"/>
                <a:gridCol w="1044086"/>
              </a:tblGrid>
              <a:tr h="445453">
                <a:tc>
                  <a:txBody>
                    <a:bodyPr/>
                    <a:lstStyle>
                      <a:defPPr>
                        <a:defRPr lang="tr-T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Ölçülen</a:t>
                      </a: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tr-T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 err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Soru</a:t>
                      </a:r>
                      <a:endParaRPr lang="tr-TR" sz="1000" dirty="0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tr-T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en-US" sz="1000" dirty="0" err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olası</a:t>
                      </a:r>
                      <a:r>
                        <a:rPr lang="en-US" sz="1000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dirty="0" err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cevap</a:t>
                      </a:r>
                      <a:r>
                        <a:rPr lang="en-US" sz="1000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(0-4 </a:t>
                      </a:r>
                      <a:r>
                        <a:rPr lang="en-US" sz="1000" dirty="0" err="1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arası</a:t>
                      </a:r>
                      <a:r>
                        <a:rPr lang="en-US" sz="1000" dirty="0">
                          <a:solidFill>
                            <a:srgbClr val="FFC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tr-TR" sz="1000" dirty="0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FF"/>
                    </a:solidFill>
                  </a:tcPr>
                </a:tc>
              </a:tr>
              <a:tr h="649015">
                <a:tc>
                  <a:txBody>
                    <a:bodyPr/>
                    <a:lstStyle>
                      <a:defPPr>
                        <a:defRPr lang="tr-T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b="1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ejakülasyon üzerinde kontrol </a:t>
                      </a:r>
                      <a:endParaRPr lang="tr-TR" sz="100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R="9525" marT="83820" marB="838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tr-T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Geçtiğimiz ayda, cinsel ilişki sırasında, </a:t>
                      </a:r>
                      <a:r>
                        <a:rPr lang="tr-TR" sz="1000" dirty="0" err="1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ejeüklasyon</a:t>
                      </a:r>
                      <a:r>
                        <a:rPr lang="tr-TR" sz="10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 üzerindeki hakimiyetiniz : </a:t>
                      </a:r>
                    </a:p>
                  </a:txBody>
                  <a:tcPr marR="9525" marT="83820" marB="838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tr-T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0 = </a:t>
                      </a:r>
                      <a:r>
                        <a:rPr lang="tr-TR" sz="10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çok kötü</a:t>
                      </a:r>
                      <a:r>
                        <a:rPr lang="en-US" sz="10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0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US" sz="1000" dirty="0" smtClean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en-US" sz="10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= </a:t>
                      </a:r>
                      <a:r>
                        <a:rPr lang="tr-TR" sz="10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çok iyi</a:t>
                      </a:r>
                    </a:p>
                  </a:txBody>
                  <a:tcPr marR="9525" marT="83820" marB="838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FF6"/>
                    </a:solidFill>
                  </a:tcPr>
                </a:tc>
              </a:tr>
              <a:tr h="649015">
                <a:tc>
                  <a:txBody>
                    <a:bodyPr/>
                    <a:lstStyle>
                      <a:defPPr>
                        <a:defRPr lang="tr-T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b="1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ejakülasyonla ilgili kişisel stress </a:t>
                      </a:r>
                      <a:endParaRPr lang="tr-TR" sz="100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R="9525" marT="83820" marB="838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tr-T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Geçtiğimiz ayda, cinsel ilişki sırasında ne kadar çabuk </a:t>
                      </a:r>
                      <a:r>
                        <a:rPr lang="tr-TR" sz="1000" dirty="0" err="1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ejakülasyon</a:t>
                      </a:r>
                      <a:r>
                        <a:rPr lang="tr-TR" sz="10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 olacağınız konusunda ne kadar stresliydiniz: </a:t>
                      </a:r>
                    </a:p>
                  </a:txBody>
                  <a:tcPr marR="9525" marT="83820" marB="838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tr-T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0 = </a:t>
                      </a:r>
                      <a:r>
                        <a:rPr lang="tr-TR" sz="10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çok fazla</a:t>
                      </a:r>
                      <a:r>
                        <a:rPr lang="en-US" sz="10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0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US" sz="1000" dirty="0" smtClean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en-US" sz="10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= </a:t>
                      </a:r>
                      <a:r>
                        <a:rPr lang="tr-TR" sz="10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hiç </a:t>
                      </a:r>
                    </a:p>
                  </a:txBody>
                  <a:tcPr marR="9525" marT="83820" marB="838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DEEC"/>
                    </a:solidFill>
                  </a:tcPr>
                </a:tc>
              </a:tr>
              <a:tr h="584245">
                <a:tc>
                  <a:txBody>
                    <a:bodyPr/>
                    <a:lstStyle>
                      <a:defPPr>
                        <a:defRPr lang="tr-T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b="1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Cinsel ilişkide tatmin </a:t>
                      </a:r>
                      <a:endParaRPr lang="tr-TR" sz="100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R="9525" marT="83820" marB="838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tr-T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Geçtiğimiz ayda, cinsel ilişkideki tatmininiz: </a:t>
                      </a:r>
                    </a:p>
                  </a:txBody>
                  <a:tcPr marR="9525" marT="83820" marB="838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FF6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tr-T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0 = </a:t>
                      </a:r>
                      <a:r>
                        <a:rPr lang="tr-TR" sz="10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çok kötü</a:t>
                      </a:r>
                      <a:r>
                        <a:rPr lang="en-US" sz="10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br>
                        <a:rPr lang="en-US" sz="10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US" sz="1000" dirty="0" smtClean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en-US" sz="10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= </a:t>
                      </a:r>
                      <a:r>
                        <a:rPr lang="tr-TR" sz="10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çok iyi</a:t>
                      </a:r>
                    </a:p>
                  </a:txBody>
                  <a:tcPr marR="9525" marT="83820" marB="838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FF6"/>
                    </a:solidFill>
                  </a:tcPr>
                </a:tc>
              </a:tr>
              <a:tr h="815521">
                <a:tc>
                  <a:txBody>
                    <a:bodyPr/>
                    <a:lstStyle>
                      <a:defPPr>
                        <a:defRPr lang="tr-T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 b="1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ejakülasyonla ilgili kişiler arası ilişki </a:t>
                      </a:r>
                      <a:endParaRPr lang="tr-TR" sz="100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R="9525" marT="83820" marB="838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tr-T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00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Geçtiğimiz ayda, cinsel ilişkide ne kadar çabuk ejakülasyon olduğunuz, ilişkinizi ne kadar etkiledi: </a:t>
                      </a:r>
                    </a:p>
                  </a:txBody>
                  <a:tcPr marR="9525" marT="83820" marB="838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DEEC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tr-TR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0 = </a:t>
                      </a:r>
                      <a:r>
                        <a:rPr lang="tr-TR" sz="10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çok fazla etkiledi</a:t>
                      </a:r>
                      <a:r>
                        <a:rPr lang="en-US" sz="10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0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US" sz="1000" dirty="0" smtClean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en-US" sz="10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= </a:t>
                      </a:r>
                      <a:r>
                        <a:rPr lang="tr-TR" sz="10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hiç etkilemedi</a:t>
                      </a:r>
                    </a:p>
                  </a:txBody>
                  <a:tcPr marR="9525" marT="83820" marB="838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DEE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6575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  <p:bldP spid="1116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28775"/>
            <a:ext cx="4464051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dirty="0" smtClean="0"/>
              <a:t>PEDT skoru 15 (&lt;11)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PEP </a:t>
            </a:r>
            <a:r>
              <a:rPr lang="tr-TR" dirty="0" err="1" smtClean="0"/>
              <a:t>index</a:t>
            </a:r>
            <a:r>
              <a:rPr lang="tr-TR" dirty="0" smtClean="0"/>
              <a:t> 2.4 (&gt;3)</a:t>
            </a:r>
          </a:p>
          <a:p>
            <a:pPr>
              <a:lnSpc>
                <a:spcPct val="90000"/>
              </a:lnSpc>
            </a:pPr>
            <a:endParaRPr lang="tr-TR" dirty="0"/>
          </a:p>
        </p:txBody>
      </p:sp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00372"/>
            <a:ext cx="9144000" cy="312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Metin kutusu"/>
          <p:cNvSpPr txBox="1"/>
          <p:nvPr/>
        </p:nvSpPr>
        <p:spPr>
          <a:xfrm>
            <a:off x="3714744" y="6500834"/>
            <a:ext cx="5429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solidFill>
                  <a:srgbClr val="FFC000"/>
                </a:solidFill>
              </a:rPr>
              <a:t>Turkish</a:t>
            </a:r>
            <a:r>
              <a:rPr lang="tr-TR" dirty="0" smtClean="0">
                <a:solidFill>
                  <a:srgbClr val="FFC000"/>
                </a:solidFill>
              </a:rPr>
              <a:t> </a:t>
            </a:r>
            <a:r>
              <a:rPr lang="tr-TR" dirty="0" err="1" smtClean="0">
                <a:solidFill>
                  <a:srgbClr val="FFC000"/>
                </a:solidFill>
              </a:rPr>
              <a:t>Association</a:t>
            </a:r>
            <a:r>
              <a:rPr lang="tr-TR" dirty="0" smtClean="0">
                <a:solidFill>
                  <a:srgbClr val="FFC000"/>
                </a:solidFill>
              </a:rPr>
              <a:t> of </a:t>
            </a:r>
            <a:r>
              <a:rPr lang="tr-TR" dirty="0" err="1" smtClean="0">
                <a:solidFill>
                  <a:srgbClr val="FFC000"/>
                </a:solidFill>
              </a:rPr>
              <a:t>Andrology</a:t>
            </a:r>
            <a:r>
              <a:rPr lang="tr-TR" dirty="0" smtClean="0">
                <a:solidFill>
                  <a:srgbClr val="FFC000"/>
                </a:solidFill>
              </a:rPr>
              <a:t> </a:t>
            </a:r>
            <a:r>
              <a:rPr lang="tr-TR" dirty="0" err="1" smtClean="0">
                <a:solidFill>
                  <a:srgbClr val="FFC000"/>
                </a:solidFill>
              </a:rPr>
              <a:t>Study</a:t>
            </a:r>
            <a:r>
              <a:rPr lang="tr-TR" dirty="0" smtClean="0">
                <a:solidFill>
                  <a:srgbClr val="FFC000"/>
                </a:solidFill>
              </a:rPr>
              <a:t> JSM 2011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046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831863"/>
            <a:ext cx="4038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tr-TR" dirty="0"/>
          </a:p>
          <a:p>
            <a:r>
              <a:rPr lang="tr-TR" dirty="0" smtClean="0"/>
              <a:t>Tahmini IELT</a:t>
            </a:r>
          </a:p>
          <a:p>
            <a:endParaRPr lang="tr-TR" dirty="0" smtClean="0"/>
          </a:p>
          <a:p>
            <a:r>
              <a:rPr lang="tr-TR" dirty="0" smtClean="0"/>
              <a:t>30 saniye</a:t>
            </a:r>
          </a:p>
          <a:p>
            <a:endParaRPr lang="tr-TR" dirty="0" smtClean="0"/>
          </a:p>
          <a:p>
            <a:r>
              <a:rPr lang="tr-TR" dirty="0" smtClean="0"/>
              <a:t>Kronometre ile IELT ölçmeye gerek var mı?</a:t>
            </a:r>
            <a:endParaRPr lang="tr-TR" dirty="0"/>
          </a:p>
          <a:p>
            <a:pPr>
              <a:buFont typeface="Wingdings" pitchFamily="2" charset="2"/>
              <a:buNone/>
            </a:pPr>
            <a:endParaRPr lang="tr-TR" dirty="0"/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539750" y="480995"/>
            <a:ext cx="38877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tr-TR" sz="2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Ek araştırma?</a:t>
            </a:r>
            <a:endParaRPr lang="tr-TR" sz="2800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2668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  <p:bldP spid="111622" grpId="0"/>
    </p:bldLst>
  </p:timing>
</p:sld>
</file>

<file path=ppt/theme/theme1.xml><?xml version="1.0" encoding="utf-8"?>
<a:theme xmlns:a="http://schemas.openxmlformats.org/drawingml/2006/main" name="Dere">
  <a:themeElements>
    <a:clrScheme name="Dere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Der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6000" b="1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6000" b="1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Dere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r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752</Words>
  <Application>Microsoft Macintosh PowerPoint</Application>
  <PresentationFormat>On-screen Show (4:3)</PresentationFormat>
  <Paragraphs>153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Dere</vt:lpstr>
      <vt:lpstr>Olgu </vt:lpstr>
      <vt:lpstr>Ülkemizde PE</vt:lpstr>
      <vt:lpstr>PE belirleyicileri </vt:lpstr>
      <vt:lpstr> Fizik muayene/   </vt:lpstr>
      <vt:lpstr>Tanım :</vt:lpstr>
      <vt:lpstr>Tanı</vt:lpstr>
      <vt:lpstr>PowerPoint Presentation</vt:lpstr>
      <vt:lpstr>PowerPoint Presentation</vt:lpstr>
      <vt:lpstr>PowerPoint Presentation</vt:lpstr>
      <vt:lpstr>Tedavi/Treatment</vt:lpstr>
      <vt:lpstr>PowerPoint Presentation</vt:lpstr>
      <vt:lpstr>DAPOKSETİN </vt:lpstr>
      <vt:lpstr>SSRI’lar (dapoksetin dahil) sinaptik aralıkta serotonin düzeyini artırır</vt:lpstr>
      <vt:lpstr>Topikal tedavi:</vt:lpstr>
      <vt:lpstr>Edinsel  PE olsaydı ?</vt:lpstr>
      <vt:lpstr>Urolojik Risk Faktörleri</vt:lpstr>
      <vt:lpstr>Endokrin Risk Faktorleri</vt:lpstr>
      <vt:lpstr>PowerPoint Presentation</vt:lpstr>
    </vt:vector>
  </TitlesOfParts>
  <Company>mnb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Olgu 2-PE</dc:title>
  <dc:creator>murat dincer</dc:creator>
  <cp:lastModifiedBy>murat dincer</cp:lastModifiedBy>
  <cp:revision>25</cp:revision>
  <dcterms:created xsi:type="dcterms:W3CDTF">2015-04-08T01:02:04Z</dcterms:created>
  <dcterms:modified xsi:type="dcterms:W3CDTF">2015-04-15T14:40:18Z</dcterms:modified>
</cp:coreProperties>
</file>