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7" r:id="rId4"/>
    <p:sldId id="294" r:id="rId5"/>
    <p:sldId id="341" r:id="rId6"/>
    <p:sldId id="314" r:id="rId7"/>
    <p:sldId id="317" r:id="rId8"/>
    <p:sldId id="345" r:id="rId9"/>
    <p:sldId id="295" r:id="rId10"/>
    <p:sldId id="305" r:id="rId11"/>
    <p:sldId id="296" r:id="rId12"/>
    <p:sldId id="297" r:id="rId13"/>
    <p:sldId id="308" r:id="rId14"/>
    <p:sldId id="356" r:id="rId15"/>
    <p:sldId id="357" r:id="rId16"/>
    <p:sldId id="358" r:id="rId17"/>
    <p:sldId id="299" r:id="rId18"/>
    <p:sldId id="300" r:id="rId19"/>
    <p:sldId id="344" r:id="rId20"/>
    <p:sldId id="343" r:id="rId21"/>
    <p:sldId id="301" r:id="rId22"/>
    <p:sldId id="309" r:id="rId23"/>
    <p:sldId id="319" r:id="rId24"/>
    <p:sldId id="318" r:id="rId25"/>
    <p:sldId id="323" r:id="rId26"/>
    <p:sldId id="337" r:id="rId27"/>
    <p:sldId id="324" r:id="rId28"/>
    <p:sldId id="335" r:id="rId29"/>
    <p:sldId id="334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39" r:id="rId41"/>
    <p:sldId id="266" r:id="rId4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00"/>
    <a:srgbClr val="CCECFF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6" autoAdjust="0"/>
  </p:normalViewPr>
  <p:slideViewPr>
    <p:cSldViewPr>
      <p:cViewPr>
        <p:scale>
          <a:sx n="84" d="100"/>
          <a:sy n="84" d="100"/>
        </p:scale>
        <p:origin x="-143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5834B-4CF8-4B63-8847-1837DFA74FC2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F822F-28CD-408A-AADF-6AA84EFDE39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102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E6A7-1379-4AAB-9F6D-E22668AC73D9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EE4C-E110-4FDE-A0EE-823695B2FC4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45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612F-5A1E-407C-B626-55A516FA4F55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7836C-77DA-4008-A5E7-D3ED3A8DFF8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920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4A8BB-4905-4397-8FE2-3CC541C02B74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A1057-5D58-4876-A6AB-853425FCF78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513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7450C-C9AA-48A8-9FAB-72E53A4E736B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9F9C-651F-46C7-86D2-98E5772D10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618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695A-D263-4FF9-833D-4EBF20C40A05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A2B95-ACE5-4E4D-8915-402359B49A3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923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2520-7A56-4069-9BE8-9DDF9C83C55E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8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4719-7910-44FE-8DF6-67F29FFE164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732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E932-5C19-4464-BC27-3E28D72AB9E2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4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02B5E-8DED-4C62-A1BE-D40D3730C8E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072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83F2E-6CB5-4012-8390-6685734231E7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3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2606-9A6D-4A09-BE4D-AFA012BB519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6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7E33-1A81-4861-8374-1D759A8A8346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7DC5-F1DA-4F90-A7EF-6EA242801A5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11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Tek Köşesi Kesik ve Yuvarlatılmış Dikdörtgen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Dik Üçgen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9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8A966-7555-4706-B304-A3AAE5599BBB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10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D92BF-02C1-4298-845B-1EFF860BB8E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4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  <a:endParaRPr lang="en-US" altLang="tr-TR" smtClean="0"/>
          </a:p>
        </p:txBody>
      </p:sp>
      <p:sp>
        <p:nvSpPr>
          <p:cNvPr id="1029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215978-D8B4-4664-B400-48C742289414}" type="datetimeFigureOut">
              <a:rPr lang="tr-TR"/>
              <a:pPr>
                <a:defRPr/>
              </a:pPr>
              <a:t>10.04.2015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98D009-4C61-4A09-9E46-785A95D2DAC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grpSp>
        <p:nvGrpSpPr>
          <p:cNvPr id="1033" name="1 Grup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20" r:id="rId9"/>
    <p:sldLayoutId id="2147483711" r:id="rId10"/>
    <p:sldLayoutId id="214748371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9800" dirty="0" smtClean="0">
                <a:solidFill>
                  <a:srgbClr val="FFFF00"/>
                </a:solidFill>
              </a:rPr>
              <a:t>Prostat Kanseri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FF0000"/>
                </a:solidFill>
              </a:rPr>
              <a:t>PET/BT Uygulamaları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33400" y="3714750"/>
            <a:ext cx="7999413" cy="1801813"/>
          </a:xfrm>
        </p:spPr>
        <p:txBody>
          <a:bodyPr>
            <a:normAutofit/>
          </a:bodyPr>
          <a:lstStyle/>
          <a:p>
            <a:pPr marR="0">
              <a:lnSpc>
                <a:spcPct val="90000"/>
              </a:lnSpc>
            </a:pPr>
            <a:r>
              <a:rPr lang="tr-TR" altLang="tr-TR" sz="3700" b="1" smtClean="0">
                <a:solidFill>
                  <a:srgbClr val="FFFF00"/>
                </a:solidFill>
                <a:latin typeface="Calibri" pitchFamily="34" charset="0"/>
              </a:rPr>
              <a:t>Dr. İrfan Peksoy</a:t>
            </a:r>
          </a:p>
          <a:p>
            <a:pPr marR="0">
              <a:lnSpc>
                <a:spcPct val="90000"/>
              </a:lnSpc>
            </a:pPr>
            <a:r>
              <a:rPr lang="tr-TR" altLang="tr-TR" sz="3200" smtClean="0">
                <a:latin typeface="Calibri" pitchFamily="34" charset="0"/>
              </a:rPr>
              <a:t>Gazi Üniversitesi Tıp Fakültesi</a:t>
            </a:r>
          </a:p>
          <a:p>
            <a:pPr marR="0">
              <a:lnSpc>
                <a:spcPct val="90000"/>
              </a:lnSpc>
            </a:pPr>
            <a:r>
              <a:rPr lang="tr-TR" altLang="tr-TR" sz="3200" smtClean="0">
                <a:latin typeface="Calibri" pitchFamily="34" charset="0"/>
              </a:rPr>
              <a:t>Nükleer Tıp Anabilim Dalı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Theranostics 02: 0318 image No.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82550"/>
            <a:ext cx="7300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116013" y="5732463"/>
            <a:ext cx="70786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latin typeface="+mj-lt"/>
              </a:rPr>
              <a:t>71 </a:t>
            </a:r>
            <a:r>
              <a:rPr lang="tr-TR" b="1" i="1" dirty="0">
                <a:latin typeface="+mj-lt"/>
              </a:rPr>
              <a:t>Y, </a:t>
            </a:r>
            <a:r>
              <a:rPr lang="tr-TR" b="1" i="1" dirty="0" err="1">
                <a:latin typeface="+mj-lt"/>
              </a:rPr>
              <a:t>Bx</a:t>
            </a:r>
            <a:r>
              <a:rPr lang="tr-TR" b="1" i="1" dirty="0">
                <a:latin typeface="+mj-lt"/>
              </a:rPr>
              <a:t> Prostat </a:t>
            </a:r>
            <a:r>
              <a:rPr lang="tr-TR" b="1" i="1" dirty="0" err="1">
                <a:latin typeface="+mj-lt"/>
              </a:rPr>
              <a:t>Ca</a:t>
            </a:r>
            <a:r>
              <a:rPr lang="tr-TR" b="1" i="1" dirty="0">
                <a:latin typeface="+mj-lt"/>
              </a:rPr>
              <a:t>, </a:t>
            </a:r>
            <a:r>
              <a:rPr lang="en-US" b="1" i="1" dirty="0">
                <a:latin typeface="+mj-lt"/>
              </a:rPr>
              <a:t>PSA 193 ng/ml</a:t>
            </a:r>
            <a:endParaRPr lang="tr-TR" b="1" i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latin typeface="+mj-lt"/>
              </a:rPr>
              <a:t>F</a:t>
            </a:r>
            <a:r>
              <a:rPr lang="tr-TR" b="1" i="1" dirty="0">
                <a:latin typeface="+mj-lt"/>
              </a:rPr>
              <a:t>-18 Kolin </a:t>
            </a:r>
            <a:r>
              <a:rPr lang="en-US" b="1" i="1" dirty="0">
                <a:latin typeface="+mj-lt"/>
              </a:rPr>
              <a:t>PET/CT</a:t>
            </a:r>
            <a:r>
              <a:rPr lang="tr-TR" b="1" i="1" dirty="0">
                <a:latin typeface="+mj-lt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i="1" dirty="0">
                <a:latin typeface="+mj-lt"/>
              </a:rPr>
              <a:t>(</a:t>
            </a:r>
            <a:r>
              <a:rPr lang="en-US" b="1" i="1" dirty="0" err="1">
                <a:latin typeface="+mj-lt"/>
              </a:rPr>
              <a:t>Theranostics</a:t>
            </a:r>
            <a:r>
              <a:rPr lang="en-US" b="1" i="1" dirty="0">
                <a:latin typeface="+mj-lt"/>
              </a:rPr>
              <a:t> 2012; 2(3):318-330. doi:10.7150/thno.4008</a:t>
            </a:r>
            <a:r>
              <a:rPr lang="tr-TR" b="1" i="1" dirty="0">
                <a:latin typeface="+mj-l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3575" y="150813"/>
            <a:ext cx="7148513" cy="7572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4800" b="1" dirty="0" smtClean="0">
                <a:solidFill>
                  <a:srgbClr val="FFFF00"/>
                </a:solidFill>
              </a:rPr>
              <a:t>NODAL EVRELEME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40200" y="1196975"/>
            <a:ext cx="4824413" cy="5327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altLang="tr-TR" sz="2800" dirty="0" smtClean="0">
                <a:latin typeface="Calibri" pitchFamily="34" charset="0"/>
              </a:rPr>
              <a:t>Lenf </a:t>
            </a:r>
            <a:r>
              <a:rPr lang="tr-TR" altLang="tr-TR" sz="2800" dirty="0" err="1" smtClean="0">
                <a:latin typeface="Calibri" pitchFamily="34" charset="0"/>
              </a:rPr>
              <a:t>Nodu</a:t>
            </a:r>
            <a:r>
              <a:rPr lang="tr-TR" altLang="tr-TR" sz="2800" dirty="0" smtClean="0">
                <a:latin typeface="Calibri" pitchFamily="34" charset="0"/>
              </a:rPr>
              <a:t> Metastazı</a:t>
            </a:r>
          </a:p>
          <a:p>
            <a:pPr>
              <a:lnSpc>
                <a:spcPct val="90000"/>
              </a:lnSpc>
            </a:pPr>
            <a:r>
              <a:rPr lang="tr-TR" altLang="tr-TR" sz="2800" dirty="0" smtClean="0">
                <a:latin typeface="Calibri" pitchFamily="34" charset="0"/>
              </a:rPr>
              <a:t>Sistemik tedavi yada lokal tedavi?</a:t>
            </a:r>
          </a:p>
          <a:p>
            <a:pPr>
              <a:lnSpc>
                <a:spcPct val="90000"/>
              </a:lnSpc>
            </a:pPr>
            <a:r>
              <a:rPr lang="tr-TR" altLang="tr-TR" sz="2800" b="1" dirty="0" smtClean="0">
                <a:solidFill>
                  <a:srgbClr val="FF0000"/>
                </a:solidFill>
                <a:latin typeface="Calibri" pitchFamily="34" charset="0"/>
              </a:rPr>
              <a:t>MR temel görüntüleme tekniğidir. </a:t>
            </a:r>
          </a:p>
          <a:p>
            <a:pPr>
              <a:lnSpc>
                <a:spcPct val="90000"/>
              </a:lnSpc>
            </a:pPr>
            <a:r>
              <a:rPr lang="tr-TR" altLang="tr-TR" sz="2800" dirty="0" smtClean="0">
                <a:latin typeface="Calibri" pitchFamily="34" charset="0"/>
              </a:rPr>
              <a:t>MR da görece düşük </a:t>
            </a:r>
            <a:r>
              <a:rPr lang="tr-TR" altLang="tr-TR" sz="2800" dirty="0" err="1" smtClean="0">
                <a:latin typeface="Calibri" pitchFamily="34" charset="0"/>
              </a:rPr>
              <a:t>sensitivite</a:t>
            </a:r>
            <a:r>
              <a:rPr lang="tr-TR" altLang="tr-TR" sz="2800" dirty="0" smtClean="0">
                <a:latin typeface="Calibri" pitchFamily="34" charset="0"/>
              </a:rPr>
              <a:t> (% 35-45) </a:t>
            </a:r>
          </a:p>
          <a:p>
            <a:pPr lvl="1">
              <a:lnSpc>
                <a:spcPct val="90000"/>
              </a:lnSpc>
            </a:pPr>
            <a:r>
              <a:rPr lang="tr-TR" altLang="tr-TR" dirty="0" smtClean="0">
                <a:latin typeface="Calibri" pitchFamily="34" charset="0"/>
              </a:rPr>
              <a:t>Temel değerlendirme </a:t>
            </a:r>
            <a:r>
              <a:rPr lang="tr-TR" altLang="tr-TR" b="1" dirty="0" smtClean="0">
                <a:solidFill>
                  <a:srgbClr val="FFFF00"/>
                </a:solidFill>
                <a:latin typeface="Calibri" pitchFamily="34" charset="0"/>
              </a:rPr>
              <a:t>boyut</a:t>
            </a:r>
            <a:r>
              <a:rPr lang="tr-TR" altLang="tr-TR" dirty="0" smtClean="0">
                <a:latin typeface="Calibri" pitchFamily="34" charset="0"/>
              </a:rPr>
              <a:t> üzerinden. </a:t>
            </a:r>
          </a:p>
          <a:p>
            <a:pPr lvl="1">
              <a:lnSpc>
                <a:spcPct val="90000"/>
              </a:lnSpc>
            </a:pPr>
            <a:r>
              <a:rPr lang="tr-TR" altLang="tr-TR" dirty="0" smtClean="0">
                <a:latin typeface="Calibri" pitchFamily="34" charset="0"/>
              </a:rPr>
              <a:t>1 cm den küçük patolojik lenf </a:t>
            </a:r>
            <a:r>
              <a:rPr lang="tr-TR" altLang="tr-TR" dirty="0" err="1" smtClean="0">
                <a:latin typeface="Calibri" pitchFamily="34" charset="0"/>
              </a:rPr>
              <a:t>nodları</a:t>
            </a:r>
            <a:r>
              <a:rPr lang="tr-TR" altLang="tr-TR" dirty="0" smtClean="0">
                <a:latin typeface="Calibri" pitchFamily="34" charset="0"/>
              </a:rPr>
              <a:t> veya </a:t>
            </a:r>
            <a:r>
              <a:rPr lang="tr-TR" altLang="tr-TR" dirty="0" err="1" smtClean="0">
                <a:latin typeface="Calibri" pitchFamily="34" charset="0"/>
              </a:rPr>
              <a:t>mikrometastazlar</a:t>
            </a:r>
            <a:r>
              <a:rPr lang="tr-TR" altLang="tr-TR" dirty="0" smtClean="0">
                <a:latin typeface="Calibri" pitchFamily="34" charset="0"/>
              </a:rPr>
              <a:t> atlanabiliyor.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" y="2105025"/>
            <a:ext cx="367188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Başlık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3600"/>
          </a:xfrm>
        </p:spPr>
        <p:txBody>
          <a:bodyPr/>
          <a:lstStyle/>
          <a:p>
            <a:r>
              <a:rPr lang="tr-TR" altLang="tr-TR" smtClean="0">
                <a:solidFill>
                  <a:srgbClr val="FFFF00"/>
                </a:solidFill>
              </a:rPr>
              <a:t>NODAL EVRELEME</a:t>
            </a:r>
            <a:endParaRPr lang="tr-TR" alt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9906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800" dirty="0" smtClean="0">
                <a:solidFill>
                  <a:prstClr val="white"/>
                </a:solidFill>
                <a:latin typeface="+mj-lt"/>
              </a:rPr>
              <a:t>F-18 FDG </a:t>
            </a:r>
          </a:p>
          <a:p>
            <a:pPr marL="640080" lvl="1" indent="-246888" fontAlgn="auto"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prstClr val="white"/>
                </a:solidFill>
                <a:latin typeface="+mj-lt"/>
              </a:rPr>
              <a:t>Değişken tutulumlar,</a:t>
            </a:r>
          </a:p>
          <a:p>
            <a:pPr marL="640080" lvl="1" indent="-246888" fontAlgn="auto"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% 4 - 81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sensitivite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800" dirty="0" smtClean="0">
                <a:solidFill>
                  <a:prstClr val="white"/>
                </a:solidFill>
                <a:latin typeface="+mj-lt"/>
              </a:rPr>
              <a:t>C-11 Asetat, C-11 Kolin ve F-18 kolin </a:t>
            </a:r>
          </a:p>
          <a:p>
            <a:pPr marL="640080" lvl="1" indent="-246888" fontAlgn="auto"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prstClr val="white"/>
                </a:solidFill>
                <a:latin typeface="+mj-lt"/>
              </a:rPr>
              <a:t>Bu ajanların da tutulumları değişken ve değerleri tartışmalı. </a:t>
            </a:r>
          </a:p>
          <a:p>
            <a:pPr marL="640080" lvl="1" indent="-246888" fontAlgn="auto"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tr-TR" b="1" dirty="0">
                <a:solidFill>
                  <a:srgbClr val="FF0000"/>
                </a:solidFill>
                <a:latin typeface="+mj-lt"/>
              </a:rPr>
              <a:t>%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36 </a:t>
            </a:r>
            <a:r>
              <a:rPr lang="tr-TR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100 </a:t>
            </a:r>
            <a:r>
              <a:rPr lang="tr-TR" b="1" dirty="0" err="1">
                <a:solidFill>
                  <a:srgbClr val="FF0000"/>
                </a:solidFill>
                <a:latin typeface="+mj-lt"/>
              </a:rPr>
              <a:t>sensitivite</a:t>
            </a:r>
            <a:r>
              <a:rPr lang="tr-TR" dirty="0">
                <a:solidFill>
                  <a:prstClr val="white"/>
                </a:solidFill>
                <a:latin typeface="+mj-lt"/>
              </a:rPr>
              <a:t>. </a:t>
            </a:r>
            <a:endParaRPr lang="tr-TR" dirty="0" smtClean="0">
              <a:solidFill>
                <a:prstClr val="white"/>
              </a:solidFill>
              <a:latin typeface="+mj-lt"/>
            </a:endParaRPr>
          </a:p>
          <a:p>
            <a:pPr marL="641033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solidFill>
                  <a:prstClr val="white"/>
                </a:solidFill>
                <a:latin typeface="+mj-lt"/>
              </a:rPr>
              <a:t>F-18</a:t>
            </a:r>
            <a:r>
              <a:rPr lang="en-US" dirty="0" smtClean="0">
                <a:solidFill>
                  <a:prstClr val="white"/>
                </a:solidFill>
                <a:latin typeface="+mj-lt"/>
              </a:rPr>
              <a:t>-FCH</a:t>
            </a:r>
            <a:endParaRPr lang="tr-TR" dirty="0" smtClean="0">
              <a:solidFill>
                <a:prstClr val="white"/>
              </a:solidFill>
              <a:latin typeface="+mj-lt"/>
            </a:endParaRPr>
          </a:p>
          <a:p>
            <a:pPr marL="914717" lvl="2" indent="-246888" fontAlgn="auto"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rgbClr val="FFFF00"/>
                </a:solidFill>
                <a:latin typeface="+mj-lt"/>
              </a:rPr>
              <a:t>% 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15</a:t>
            </a:r>
            <a:r>
              <a:rPr lang="tr-TR" dirty="0" smtClean="0">
                <a:solidFill>
                  <a:srgbClr val="FFFF00"/>
                </a:solidFill>
                <a:latin typeface="+mj-lt"/>
              </a:rPr>
              <a:t>-20 hastada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tedavi yönetimini değiştirmekte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prstClr val="white"/>
                </a:solidFill>
                <a:latin typeface="+mj-lt"/>
              </a:rPr>
              <a:t>C-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11 </a:t>
            </a:r>
            <a:r>
              <a:rPr lang="en-US" dirty="0" err="1" smtClean="0">
                <a:solidFill>
                  <a:prstClr val="white"/>
                </a:solidFill>
                <a:latin typeface="+mj-lt"/>
              </a:rPr>
              <a:t>methionin</a:t>
            </a:r>
            <a:r>
              <a:rPr lang="en-US" dirty="0" smtClean="0">
                <a:solidFill>
                  <a:prstClr val="white"/>
                </a:solidFill>
                <a:latin typeface="+mj-lt"/>
              </a:rPr>
              <a:t>, F-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18 </a:t>
            </a:r>
            <a:r>
              <a:rPr lang="en-US" dirty="0" smtClean="0">
                <a:solidFill>
                  <a:prstClr val="white"/>
                </a:solidFill>
                <a:latin typeface="+mj-lt"/>
              </a:rPr>
              <a:t>FACBC, 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ve </a:t>
            </a:r>
            <a:r>
              <a:rPr lang="en-US" dirty="0" smtClean="0">
                <a:solidFill>
                  <a:prstClr val="white"/>
                </a:solidFill>
                <a:latin typeface="+mj-lt"/>
              </a:rPr>
              <a:t>F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-18 </a:t>
            </a:r>
            <a:r>
              <a:rPr lang="en-US" dirty="0" smtClean="0">
                <a:solidFill>
                  <a:prstClr val="white"/>
                </a:solidFill>
                <a:latin typeface="+mj-lt"/>
              </a:rPr>
              <a:t>FDHT</a:t>
            </a:r>
            <a:r>
              <a:rPr lang="tr-TR" dirty="0" smtClean="0">
                <a:solidFill>
                  <a:prstClr val="white"/>
                </a:solidFill>
                <a:latin typeface="+mj-lt"/>
              </a:rPr>
              <a:t> için sonuçlar yeterli değil, geniş serilere ihtiyaç var. 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Başlık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52525"/>
          </a:xfrm>
        </p:spPr>
        <p:txBody>
          <a:bodyPr/>
          <a:lstStyle/>
          <a:p>
            <a:r>
              <a:rPr lang="tr-TR" altLang="tr-TR" sz="3200" b="1" smtClean="0">
                <a:solidFill>
                  <a:srgbClr val="FFFF00"/>
                </a:solidFill>
              </a:rPr>
              <a:t>NODAL EVRELEME</a:t>
            </a:r>
            <a:r>
              <a:rPr lang="tr-TR" altLang="tr-TR" sz="3200" smtClean="0">
                <a:solidFill>
                  <a:srgbClr val="FFFF00"/>
                </a:solidFill>
              </a:rPr>
              <a:t/>
            </a:r>
            <a:br>
              <a:rPr lang="tr-TR" altLang="tr-TR" sz="3200" smtClean="0">
                <a:solidFill>
                  <a:srgbClr val="FFFF00"/>
                </a:solidFill>
              </a:rPr>
            </a:br>
            <a:r>
              <a:rPr lang="tr-TR" altLang="tr-TR" sz="2800" b="1" smtClean="0">
                <a:solidFill>
                  <a:srgbClr val="FF0000"/>
                </a:solidFill>
              </a:rPr>
              <a:t>C-11 Kolin, F-18 Florokolin PET/BT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68313" y="1484313"/>
            <a:ext cx="8289925" cy="16383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Meta-analiz </a:t>
            </a:r>
            <a:r>
              <a:rPr lang="tr-TR" dirty="0" err="1">
                <a:latin typeface="+mj-lt"/>
              </a:rPr>
              <a:t>Evreleme</a:t>
            </a:r>
            <a:r>
              <a:rPr lang="tr-TR" dirty="0">
                <a:latin typeface="+mj-lt"/>
              </a:rPr>
              <a:t> </a:t>
            </a:r>
            <a:r>
              <a:rPr lang="en-US" dirty="0">
                <a:latin typeface="+mj-lt"/>
              </a:rPr>
              <a:t> (10 </a:t>
            </a:r>
            <a:r>
              <a:rPr lang="tr-TR" dirty="0">
                <a:latin typeface="+mj-lt"/>
              </a:rPr>
              <a:t>çalışma</a:t>
            </a:r>
            <a:r>
              <a:rPr lang="en-US" dirty="0">
                <a:latin typeface="+mj-lt"/>
              </a:rPr>
              <a:t>, 637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pts</a:t>
            </a:r>
            <a:r>
              <a:rPr lang="en-US" dirty="0">
                <a:latin typeface="+mj-lt"/>
              </a:rPr>
              <a:t>),</a:t>
            </a:r>
            <a:endParaRPr lang="tr-TR" dirty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>
                <a:latin typeface="+mj-lt"/>
              </a:rPr>
              <a:t>Sensitivite</a:t>
            </a:r>
            <a:r>
              <a:rPr lang="tr-TR" dirty="0">
                <a:latin typeface="+mj-lt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+mj-lt"/>
              </a:rPr>
              <a:t>% 84</a:t>
            </a:r>
            <a:r>
              <a:rPr lang="tr-TR" dirty="0">
                <a:latin typeface="+mj-lt"/>
              </a:rPr>
              <a:t>,</a:t>
            </a:r>
            <a:r>
              <a:rPr lang="en-US" dirty="0">
                <a:latin typeface="+mj-lt"/>
              </a:rPr>
              <a:t> (</a:t>
            </a:r>
            <a:r>
              <a:rPr lang="tr-TR" dirty="0">
                <a:latin typeface="+mj-lt"/>
              </a:rPr>
              <a:t>CI: % </a:t>
            </a:r>
            <a:r>
              <a:rPr lang="en-US" dirty="0">
                <a:latin typeface="+mj-lt"/>
              </a:rPr>
              <a:t>95</a:t>
            </a:r>
            <a:r>
              <a:rPr lang="it-IT" dirty="0">
                <a:latin typeface="+mj-lt"/>
              </a:rPr>
              <a:t>, </a:t>
            </a:r>
            <a:r>
              <a:rPr lang="tr-TR" dirty="0">
                <a:latin typeface="+mj-lt"/>
              </a:rPr>
              <a:t>% </a:t>
            </a:r>
            <a:r>
              <a:rPr lang="it-IT" dirty="0">
                <a:latin typeface="+mj-lt"/>
              </a:rPr>
              <a:t>68–93) </a:t>
            </a:r>
            <a:endParaRPr lang="tr-TR" dirty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>
                <a:latin typeface="+mj-lt"/>
              </a:rPr>
              <a:t>Spesifite</a:t>
            </a:r>
            <a:r>
              <a:rPr lang="tr-TR" dirty="0">
                <a:latin typeface="+mj-lt"/>
              </a:rPr>
              <a:t> </a:t>
            </a:r>
            <a:r>
              <a:rPr lang="tr-TR" b="1" dirty="0">
                <a:solidFill>
                  <a:srgbClr val="FFFF00"/>
                </a:solidFill>
                <a:latin typeface="+mj-lt"/>
              </a:rPr>
              <a:t>% 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79, </a:t>
            </a:r>
            <a:r>
              <a:rPr lang="it-IT" dirty="0">
                <a:latin typeface="+mj-lt"/>
              </a:rPr>
              <a:t>(</a:t>
            </a:r>
            <a:r>
              <a:rPr lang="tr-TR" dirty="0">
                <a:latin typeface="+mj-lt"/>
              </a:rPr>
              <a:t>CI: </a:t>
            </a:r>
            <a:r>
              <a:rPr lang="it-IT" dirty="0">
                <a:latin typeface="+mj-lt"/>
              </a:rPr>
              <a:t>95</a:t>
            </a:r>
            <a:r>
              <a:rPr lang="tr-TR" dirty="0">
                <a:latin typeface="+mj-lt"/>
              </a:rPr>
              <a:t> </a:t>
            </a:r>
            <a:r>
              <a:rPr lang="it-IT" dirty="0">
                <a:latin typeface="+mj-lt"/>
              </a:rPr>
              <a:t>, </a:t>
            </a:r>
            <a:r>
              <a:rPr lang="tr-TR" dirty="0">
                <a:latin typeface="+mj-lt"/>
              </a:rPr>
              <a:t>% </a:t>
            </a:r>
            <a:r>
              <a:rPr lang="it-IT" dirty="0">
                <a:latin typeface="+mj-lt"/>
              </a:rPr>
              <a:t>53–93</a:t>
            </a:r>
            <a:r>
              <a:rPr lang="it-IT" dirty="0" smtClean="0">
                <a:latin typeface="+mj-lt"/>
              </a:rPr>
              <a:t>)</a:t>
            </a:r>
            <a:endParaRPr lang="tr-TR" dirty="0"/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8178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Başlık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441450"/>
          </a:xfrm>
        </p:spPr>
        <p:txBody>
          <a:bodyPr/>
          <a:lstStyle/>
          <a:p>
            <a:r>
              <a:rPr lang="tr-TR" altLang="tr-TR" sz="4000" b="1" smtClean="0">
                <a:solidFill>
                  <a:srgbClr val="FFFF00"/>
                </a:solidFill>
              </a:rPr>
              <a:t>KEMİK METASTAZLARI</a:t>
            </a:r>
            <a:r>
              <a:rPr lang="tr-TR" altLang="tr-TR" sz="4000" smtClean="0"/>
              <a:t/>
            </a:r>
            <a:br>
              <a:rPr lang="tr-TR" altLang="tr-TR" sz="4000" smtClean="0"/>
            </a:br>
            <a:r>
              <a:rPr lang="tr-TR" altLang="tr-TR" sz="3600" b="1" smtClean="0">
                <a:solidFill>
                  <a:srgbClr val="FF0000"/>
                </a:solidFill>
              </a:rPr>
              <a:t>KEMİK SİNTİGRAFİSİ&amp;F-18 FDG PET/BT</a:t>
            </a:r>
            <a:endParaRPr lang="tr-TR" altLang="tr-TR" sz="4000" b="1" smtClean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Kemik sintigrafisi,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Sensitivite</a:t>
            </a:r>
            <a:r>
              <a:rPr lang="tr-TR" dirty="0" smtClean="0">
                <a:latin typeface="+mj-lt"/>
              </a:rPr>
              <a:t> yüksek </a:t>
            </a:r>
            <a:r>
              <a:rPr lang="tr-TR" dirty="0" err="1" smtClean="0">
                <a:latin typeface="+mj-lt"/>
              </a:rPr>
              <a:t>spesifite</a:t>
            </a:r>
            <a:r>
              <a:rPr lang="tr-TR" dirty="0" smtClean="0">
                <a:latin typeface="+mj-lt"/>
              </a:rPr>
              <a:t> düşüktür.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Bu hasta grubunda </a:t>
            </a:r>
            <a:r>
              <a:rPr lang="tr-TR" dirty="0" err="1" smtClean="0">
                <a:latin typeface="+mj-lt"/>
              </a:rPr>
              <a:t>sekonder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benign</a:t>
            </a:r>
            <a:r>
              <a:rPr lang="tr-TR" dirty="0" smtClean="0">
                <a:latin typeface="+mj-lt"/>
              </a:rPr>
              <a:t> kemik patolojileri en başta </a:t>
            </a:r>
            <a:r>
              <a:rPr lang="tr-TR" dirty="0" err="1" smtClean="0">
                <a:latin typeface="+mj-lt"/>
              </a:rPr>
              <a:t>dejeneratif</a:t>
            </a:r>
            <a:r>
              <a:rPr lang="tr-TR" dirty="0" smtClean="0">
                <a:latin typeface="+mj-lt"/>
              </a:rPr>
              <a:t> hastalıklar olmak üzere sıktır.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Kemik SPECT ayrıcı tanıda yardımcı olabilir.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SPECT/BT </a:t>
            </a:r>
            <a:r>
              <a:rPr lang="tr-TR" dirty="0" err="1" smtClean="0">
                <a:latin typeface="+mj-lt"/>
              </a:rPr>
              <a:t>spesifiteyi</a:t>
            </a:r>
            <a:r>
              <a:rPr lang="tr-TR" dirty="0" smtClean="0">
                <a:latin typeface="+mj-lt"/>
              </a:rPr>
              <a:t> önemli ölçüde artırıyor.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F-18 FDG PET/BT </a:t>
            </a:r>
            <a:r>
              <a:rPr lang="tr-TR" dirty="0" err="1" smtClean="0">
                <a:latin typeface="+mj-lt"/>
              </a:rPr>
              <a:t>nin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sensitivitesi</a:t>
            </a:r>
            <a:r>
              <a:rPr lang="tr-TR" dirty="0" smtClean="0">
                <a:latin typeface="+mj-lt"/>
              </a:rPr>
              <a:t> kemik sintigrafisinden çok daha düşüktür. Ancak yumuşak doku metastazları açısından katkısı vardır.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33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Başlık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tr-TR" altLang="tr-TR" sz="4000" b="1" smtClean="0">
                <a:solidFill>
                  <a:srgbClr val="FF0000"/>
                </a:solidFill>
              </a:rPr>
              <a:t>KEMİK METASTAZI</a:t>
            </a:r>
            <a:br>
              <a:rPr lang="tr-TR" altLang="tr-TR" sz="4000" b="1" smtClean="0">
                <a:solidFill>
                  <a:srgbClr val="FF0000"/>
                </a:solidFill>
              </a:rPr>
            </a:br>
            <a:r>
              <a:rPr lang="en-US" altLang="tr-TR" sz="4000" b="1" smtClean="0">
                <a:solidFill>
                  <a:srgbClr val="FFFF00"/>
                </a:solidFill>
              </a:rPr>
              <a:t>F-</a:t>
            </a:r>
            <a:r>
              <a:rPr lang="tr-TR" altLang="tr-TR" sz="4000" b="1" smtClean="0">
                <a:solidFill>
                  <a:srgbClr val="FFFF00"/>
                </a:solidFill>
              </a:rPr>
              <a:t>18 </a:t>
            </a:r>
            <a:r>
              <a:rPr lang="en-US" altLang="tr-TR" sz="4000" b="1" smtClean="0">
                <a:solidFill>
                  <a:srgbClr val="FFFF00"/>
                </a:solidFill>
              </a:rPr>
              <a:t>NaF </a:t>
            </a:r>
            <a:r>
              <a:rPr lang="tr-TR" altLang="tr-TR" sz="4000" b="1" smtClean="0">
                <a:solidFill>
                  <a:srgbClr val="FFFF00"/>
                </a:solidFill>
              </a:rPr>
              <a:t>PET/BT</a:t>
            </a:r>
            <a:endParaRPr lang="tr-TR" altLang="tr-TR" sz="4000" b="1" smtClean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8313" y="1557338"/>
            <a:ext cx="3959225" cy="4767262"/>
          </a:xfrm>
        </p:spPr>
        <p:txBody>
          <a:bodyPr>
            <a:normAutofit fontScale="77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+mj-lt"/>
              </a:rPr>
              <a:t>F-</a:t>
            </a:r>
            <a:r>
              <a:rPr lang="tr-TR" dirty="0" smtClean="0">
                <a:latin typeface="+mj-lt"/>
              </a:rPr>
              <a:t>18 </a:t>
            </a:r>
            <a:r>
              <a:rPr lang="en-US" dirty="0" err="1" smtClean="0">
                <a:latin typeface="+mj-lt"/>
              </a:rPr>
              <a:t>NaF</a:t>
            </a:r>
            <a:r>
              <a:rPr lang="en-US" dirty="0" smtClean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iyon değişimi ile </a:t>
            </a:r>
            <a:r>
              <a:rPr lang="tr-TR" dirty="0" err="1" smtClean="0">
                <a:latin typeface="+mj-lt"/>
              </a:rPr>
              <a:t>hidroksilapatit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matriksinde</a:t>
            </a:r>
            <a:r>
              <a:rPr lang="tr-TR" dirty="0" smtClean="0">
                <a:latin typeface="+mj-lt"/>
              </a:rPr>
              <a:t> yerleşir.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+mj-lt"/>
              </a:rPr>
              <a:t>F-</a:t>
            </a:r>
            <a:r>
              <a:rPr lang="tr-TR" dirty="0" smtClean="0">
                <a:latin typeface="+mj-lt"/>
              </a:rPr>
              <a:t>18 </a:t>
            </a:r>
            <a:r>
              <a:rPr lang="en-US" dirty="0" err="1" smtClean="0">
                <a:latin typeface="+mj-lt"/>
              </a:rPr>
              <a:t>NaF</a:t>
            </a:r>
            <a:r>
              <a:rPr lang="en-US" dirty="0" smtClean="0">
                <a:latin typeface="+mj-lt"/>
              </a:rPr>
              <a:t> PET/CT </a:t>
            </a:r>
            <a:r>
              <a:rPr lang="tr-TR" dirty="0" smtClean="0">
                <a:latin typeface="+mj-lt"/>
              </a:rPr>
              <a:t>, kemik metastazı saptamada</a:t>
            </a:r>
            <a:endParaRPr lang="tr-TR" dirty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Sensitivite</a:t>
            </a:r>
            <a:r>
              <a:rPr lang="tr-TR" dirty="0" smtClean="0">
                <a:latin typeface="+mj-lt"/>
              </a:rPr>
              <a:t> yüksek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Spesifite</a:t>
            </a:r>
            <a:r>
              <a:rPr lang="tr-TR" dirty="0" smtClean="0">
                <a:latin typeface="+mj-lt"/>
              </a:rPr>
              <a:t> düşük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Kemik Sintigrafisine (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planar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, SPECT, SPECT/BT) oranla daha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sensitiv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ve spesifiktir.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FF00"/>
                </a:solidFill>
                <a:latin typeface="+mj-lt"/>
              </a:rPr>
              <a:t>F-18 Kolin PET/BT ye göre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sensitivitesi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yüksek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spesifitesi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düşüktür.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Klinik kullanımı giderek artmaktadır.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FDA onayını yeni almıştır (2012)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rgbClr val="FF0000"/>
                </a:solidFill>
                <a:latin typeface="+mj-lt"/>
              </a:rPr>
              <a:t>Ülkemizde ayda bir üretilmekte!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7891" name="Picture 2" descr="http://jnm.snmjournals.org/content/53/8/1175/F1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7500"/>
            <a:ext cx="41354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4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13947" r="32015" b="16362"/>
          <a:stretch/>
        </p:blipFill>
        <p:spPr bwMode="auto">
          <a:xfrm>
            <a:off x="135585" y="116632"/>
            <a:ext cx="8756415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2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Başlık 1"/>
          <p:cNvSpPr>
            <a:spLocks noGrp="1"/>
          </p:cNvSpPr>
          <p:nvPr>
            <p:ph type="title"/>
          </p:nvPr>
        </p:nvSpPr>
        <p:spPr>
          <a:xfrm>
            <a:off x="1187624" y="260351"/>
            <a:ext cx="7437264" cy="792386"/>
          </a:xfrm>
        </p:spPr>
        <p:txBody>
          <a:bodyPr/>
          <a:lstStyle/>
          <a:p>
            <a:r>
              <a:rPr lang="tr-TR" altLang="tr-TR" dirty="0" smtClean="0">
                <a:solidFill>
                  <a:srgbClr val="FFFF00"/>
                </a:solidFill>
              </a:rPr>
              <a:t>REKÜRRENS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9632" y="1341438"/>
            <a:ext cx="7427168" cy="498316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Biyokimyasal </a:t>
            </a:r>
            <a:r>
              <a:rPr lang="tr-TR" dirty="0" err="1" smtClean="0">
                <a:latin typeface="+mj-lt"/>
              </a:rPr>
              <a:t>Rekürrens</a:t>
            </a:r>
            <a:r>
              <a:rPr lang="tr-TR" dirty="0" smtClean="0">
                <a:latin typeface="+mj-lt"/>
              </a:rPr>
              <a:t> (PSA yüksekliği);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Kesin tedavi sonrasında (Radikal </a:t>
            </a:r>
            <a:r>
              <a:rPr lang="tr-TR" dirty="0" err="1" smtClean="0">
                <a:latin typeface="+mj-lt"/>
              </a:rPr>
              <a:t>prostatektomi</a:t>
            </a:r>
            <a:r>
              <a:rPr lang="tr-TR" dirty="0" smtClean="0">
                <a:latin typeface="+mj-lt"/>
              </a:rPr>
              <a:t> ve RT) hastaların % 20-40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Biyokimyasal </a:t>
            </a:r>
            <a:r>
              <a:rPr lang="tr-TR" dirty="0" err="1" smtClean="0">
                <a:latin typeface="+mj-lt"/>
              </a:rPr>
              <a:t>rekürrens</a:t>
            </a:r>
            <a:r>
              <a:rPr lang="tr-TR" dirty="0" smtClean="0">
                <a:latin typeface="+mj-lt"/>
              </a:rPr>
              <a:t> varsa lokal veya </a:t>
            </a:r>
            <a:r>
              <a:rPr lang="tr-TR" dirty="0" err="1" smtClean="0">
                <a:latin typeface="+mj-lt"/>
              </a:rPr>
              <a:t>metastatik</a:t>
            </a:r>
            <a:r>
              <a:rPr lang="tr-TR" dirty="0" smtClean="0">
                <a:latin typeface="+mj-lt"/>
              </a:rPr>
              <a:t> hastalık varlığının saptanması tedavi için hayati öneme haizdir.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Bu ayırım noktasında görüntüleme önemli rol oynamakta.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Başlık 1"/>
          <p:cNvSpPr>
            <a:spLocks noGrp="1"/>
          </p:cNvSpPr>
          <p:nvPr>
            <p:ph type="title"/>
          </p:nvPr>
        </p:nvSpPr>
        <p:spPr>
          <a:xfrm>
            <a:off x="1331640" y="115888"/>
            <a:ext cx="7293248" cy="1440904"/>
          </a:xfrm>
        </p:spPr>
        <p:txBody>
          <a:bodyPr/>
          <a:lstStyle/>
          <a:p>
            <a:r>
              <a:rPr lang="tr-TR" altLang="tr-TR" dirty="0" smtClean="0">
                <a:solidFill>
                  <a:srgbClr val="FFFF00"/>
                </a:solidFill>
              </a:rPr>
              <a:t>REKÜRRENS, </a:t>
            </a:r>
            <a:r>
              <a:rPr lang="tr-TR" sz="3200" b="1" dirty="0" smtClean="0">
                <a:solidFill>
                  <a:srgbClr val="FF0000"/>
                </a:solidFill>
              </a:rPr>
              <a:t>F-18 </a:t>
            </a:r>
            <a:r>
              <a:rPr lang="tr-TR" sz="3200" b="1" dirty="0">
                <a:solidFill>
                  <a:srgbClr val="FF0000"/>
                </a:solidFill>
              </a:rPr>
              <a:t>FDG PET/BT </a:t>
            </a:r>
            <a:endParaRPr lang="tr-TR" altLang="tr-TR" dirty="0" smtClean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3608" y="2060848"/>
            <a:ext cx="7632848" cy="4263752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200" dirty="0">
                <a:latin typeface="+mj-lt"/>
              </a:rPr>
              <a:t>Lokal </a:t>
            </a:r>
            <a:r>
              <a:rPr lang="tr-TR" sz="2200" dirty="0" err="1">
                <a:latin typeface="+mj-lt"/>
              </a:rPr>
              <a:t>rekürrens</a:t>
            </a:r>
            <a:r>
              <a:rPr lang="tr-TR" sz="2200" dirty="0">
                <a:latin typeface="+mj-lt"/>
              </a:rPr>
              <a:t> kullanım sınırlı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>
                <a:solidFill>
                  <a:srgbClr val="FFFF00"/>
                </a:solidFill>
                <a:latin typeface="+mj-lt"/>
              </a:rPr>
              <a:t>Terapi sonrası değişiklikler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>
                <a:solidFill>
                  <a:srgbClr val="FFFF00"/>
                </a:solidFill>
                <a:latin typeface="+mj-lt"/>
              </a:rPr>
              <a:t>Yüksek idrar aktivitesi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 smtClean="0">
                <a:latin typeface="+mj-lt"/>
              </a:rPr>
              <a:t>91 hastalık bir seride </a:t>
            </a:r>
            <a:r>
              <a:rPr lang="tr-TR" sz="2200" dirty="0" err="1" smtClean="0">
                <a:solidFill>
                  <a:srgbClr val="FF0000"/>
                </a:solidFill>
                <a:latin typeface="+mj-lt"/>
              </a:rPr>
              <a:t>sensitivite</a:t>
            </a:r>
            <a:r>
              <a:rPr lang="tr-TR" sz="2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tr-TR" sz="2200" dirty="0" smtClean="0">
                <a:latin typeface="+mj-lt"/>
              </a:rPr>
              <a:t>lokal veya sistemik hastalıkta </a:t>
            </a:r>
            <a:r>
              <a:rPr lang="tr-TR" sz="2200" b="1" dirty="0" smtClean="0">
                <a:solidFill>
                  <a:srgbClr val="FF0000"/>
                </a:solidFill>
                <a:latin typeface="+mj-lt"/>
              </a:rPr>
              <a:t>% 31 </a:t>
            </a:r>
            <a:r>
              <a:rPr lang="tr-TR" sz="2200" dirty="0" smtClean="0">
                <a:latin typeface="+mj-lt"/>
              </a:rPr>
              <a:t>olarak bulunmuş.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200" dirty="0" smtClean="0">
                <a:latin typeface="+mj-lt"/>
              </a:rPr>
              <a:t>Biyokimyasal </a:t>
            </a:r>
            <a:r>
              <a:rPr lang="tr-TR" sz="2200" dirty="0" err="1" smtClean="0">
                <a:latin typeface="+mj-lt"/>
              </a:rPr>
              <a:t>Rekürrens</a:t>
            </a:r>
            <a:r>
              <a:rPr lang="tr-TR" sz="2200" dirty="0" smtClean="0">
                <a:latin typeface="+mj-lt"/>
              </a:rPr>
              <a:t>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 smtClean="0">
                <a:solidFill>
                  <a:srgbClr val="FFFF00"/>
                </a:solidFill>
                <a:latin typeface="+mj-lt"/>
              </a:rPr>
              <a:t>Kısıtlı hastada metastazları tespit edebilir. </a:t>
            </a:r>
            <a:endParaRPr lang="tr-TR" sz="22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200" b="1" dirty="0" err="1" smtClean="0">
                <a:solidFill>
                  <a:srgbClr val="FFC000"/>
                </a:solidFill>
                <a:latin typeface="+mj-lt"/>
              </a:rPr>
              <a:t>Kastrasyona</a:t>
            </a:r>
            <a:r>
              <a:rPr lang="tr-TR" sz="22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tr-TR" sz="2200" b="1" dirty="0">
                <a:solidFill>
                  <a:srgbClr val="FFC000"/>
                </a:solidFill>
                <a:latin typeface="+mj-lt"/>
              </a:rPr>
              <a:t>Dirençli </a:t>
            </a:r>
            <a:r>
              <a:rPr lang="tr-TR" sz="2200" b="1" dirty="0" err="1">
                <a:solidFill>
                  <a:srgbClr val="FFC000"/>
                </a:solidFill>
                <a:latin typeface="+mj-lt"/>
              </a:rPr>
              <a:t>Metastatik</a:t>
            </a:r>
            <a:r>
              <a:rPr lang="tr-TR" sz="22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tr-TR" sz="2200" b="1" dirty="0">
                <a:solidFill>
                  <a:srgbClr val="FFFF00"/>
                </a:solidFill>
                <a:latin typeface="+mj-lt"/>
              </a:rPr>
              <a:t>Hastalık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>
                <a:solidFill>
                  <a:srgbClr val="FF0000"/>
                </a:solidFill>
                <a:latin typeface="+mj-lt"/>
              </a:rPr>
              <a:t>Hastalık yayılımı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200" dirty="0">
                <a:solidFill>
                  <a:srgbClr val="FF0000"/>
                </a:solidFill>
                <a:latin typeface="+mj-lt"/>
              </a:rPr>
              <a:t>Tedaviye </a:t>
            </a:r>
            <a:r>
              <a:rPr lang="tr-TR" sz="2200" dirty="0" smtClean="0">
                <a:solidFill>
                  <a:srgbClr val="FF0000"/>
                </a:solidFill>
                <a:latin typeface="+mj-lt"/>
              </a:rPr>
              <a:t>yanıt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0190"/>
            <a:ext cx="6048672" cy="646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9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8572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6700" b="1" dirty="0" smtClean="0">
                <a:solidFill>
                  <a:srgbClr val="FF0000"/>
                </a:solidFill>
              </a:rPr>
              <a:t>GİRİŞ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1188" y="1071563"/>
            <a:ext cx="7604125" cy="5253037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smtClean="0">
                <a:solidFill>
                  <a:srgbClr val="FFFF00"/>
                </a:solidFill>
                <a:latin typeface="+mj-lt"/>
              </a:rPr>
              <a:t>1/ 7 Erkek, Prostat Kanseri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smtClean="0">
                <a:solidFill>
                  <a:srgbClr val="FFFF00"/>
                </a:solidFill>
                <a:latin typeface="+mj-lt"/>
              </a:rPr>
              <a:t>1/26 ölüm oranı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smtClean="0">
                <a:latin typeface="+mj-lt"/>
              </a:rPr>
              <a:t>Erken aşamada sonuçlar iyi.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Küçük </a:t>
            </a:r>
            <a:r>
              <a:rPr lang="en-US" dirty="0" smtClean="0">
                <a:latin typeface="+mj-lt"/>
              </a:rPr>
              <a:t>high-grade </a:t>
            </a:r>
            <a:r>
              <a:rPr lang="en-US" dirty="0" err="1" smtClean="0">
                <a:latin typeface="+mj-lt"/>
              </a:rPr>
              <a:t>tum</a:t>
            </a:r>
            <a:r>
              <a:rPr lang="tr-TR" dirty="0" err="1" smtClean="0">
                <a:latin typeface="+mj-lt"/>
              </a:rPr>
              <a:t>örler</a:t>
            </a:r>
            <a:r>
              <a:rPr lang="tr-TR" dirty="0" smtClean="0">
                <a:latin typeface="+mj-lt"/>
              </a:rPr>
              <a:t>, tanı atlanabilir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FF0000"/>
                </a:solidFill>
                <a:latin typeface="+mj-lt"/>
              </a:rPr>
              <a:t>USG  eşliğinde </a:t>
            </a:r>
            <a:r>
              <a:rPr lang="tr-TR" sz="2800" b="1" dirty="0" err="1" smtClean="0">
                <a:solidFill>
                  <a:srgbClr val="FF0000"/>
                </a:solidFill>
                <a:latin typeface="+mj-lt"/>
              </a:rPr>
              <a:t>transrektal</a:t>
            </a:r>
            <a:r>
              <a:rPr lang="tr-TR" sz="2800" b="1" dirty="0" smtClean="0">
                <a:solidFill>
                  <a:srgbClr val="FF0000"/>
                </a:solidFill>
                <a:latin typeface="+mj-lt"/>
              </a:rPr>
              <a:t> biyopsi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% 40 yanılma payı ilk denemede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Tekrarlayan biyopsilerde %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70</a:t>
            </a:r>
            <a:r>
              <a:rPr lang="tr-TR" sz="2800" b="1" dirty="0" smtClean="0">
                <a:solidFill>
                  <a:srgbClr val="FF0000"/>
                </a:solidFill>
                <a:latin typeface="+mj-lt"/>
              </a:rPr>
              <a:t> hata!!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FFFF00"/>
                </a:solidFill>
                <a:latin typeface="+mj-lt"/>
              </a:rPr>
              <a:t>Lokalize hastalık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FF00"/>
                </a:solidFill>
                <a:latin typeface="+mj-lt"/>
              </a:rPr>
              <a:t>% 35’i geçen biyokimyasal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rekürrens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err="1" smtClean="0">
                <a:latin typeface="+mj-lt"/>
              </a:rPr>
              <a:t>Kastrasyona</a:t>
            </a:r>
            <a:r>
              <a:rPr lang="tr-TR" sz="2800" dirty="0" smtClean="0">
                <a:latin typeface="+mj-lt"/>
              </a:rPr>
              <a:t> Dirençli Hastalık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Kötü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Prognoz</a:t>
            </a:r>
            <a:r>
              <a:rPr lang="tr-TR" dirty="0" smtClean="0">
                <a:latin typeface="+mj-lt"/>
              </a:rPr>
              <a:t>, Palyatif yaklaşımlar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Başlık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009650"/>
          </a:xfrm>
        </p:spPr>
        <p:txBody>
          <a:bodyPr/>
          <a:lstStyle/>
          <a:p>
            <a:r>
              <a:rPr lang="tr-TR" altLang="tr-TR" smtClean="0">
                <a:solidFill>
                  <a:srgbClr val="FFFF00"/>
                </a:solidFill>
              </a:rPr>
              <a:t>REKÜRRENS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8316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Kolin PET/BT </a:t>
            </a:r>
            <a:r>
              <a:rPr lang="tr-TR" dirty="0" smtClean="0">
                <a:latin typeface="+mj-lt"/>
              </a:rPr>
              <a:t>(C-11, F-18) ve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Asetat PET/BT </a:t>
            </a:r>
            <a:r>
              <a:rPr lang="tr-TR" dirty="0" smtClean="0">
                <a:latin typeface="+mj-lt"/>
              </a:rPr>
              <a:t>(C-11) bu alanda daha kullanışlıdır.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162 hastalık seride (C-11 Kolin) </a:t>
            </a:r>
            <a:r>
              <a:rPr lang="tr-TR" dirty="0" err="1" smtClean="0">
                <a:latin typeface="+mj-lt"/>
              </a:rPr>
              <a:t>definitiv</a:t>
            </a:r>
            <a:r>
              <a:rPr lang="tr-TR" dirty="0" smtClean="0">
                <a:latin typeface="+mj-lt"/>
              </a:rPr>
              <a:t> tedavi sonrasında biyokimyasal </a:t>
            </a:r>
            <a:r>
              <a:rPr lang="tr-TR" dirty="0" err="1" smtClean="0">
                <a:latin typeface="+mj-lt"/>
              </a:rPr>
              <a:t>rekürrens</a:t>
            </a:r>
            <a:r>
              <a:rPr lang="tr-TR" dirty="0" smtClean="0">
                <a:latin typeface="+mj-lt"/>
              </a:rPr>
              <a:t> saptanan hastalarda 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%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89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sensitivite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dirty="0" smtClean="0">
                <a:latin typeface="+mj-lt"/>
              </a:rPr>
              <a:t>ile hastalık saptanmış (</a:t>
            </a:r>
            <a:r>
              <a:rPr lang="tr-TR" dirty="0" err="1" smtClean="0">
                <a:latin typeface="+mj-lt"/>
              </a:rPr>
              <a:t>Rinnab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L, </a:t>
            </a:r>
            <a:r>
              <a:rPr lang="tr-TR" dirty="0" smtClean="0">
                <a:latin typeface="+mj-lt"/>
              </a:rPr>
              <a:t>et </a:t>
            </a:r>
            <a:r>
              <a:rPr lang="tr-TR" dirty="0">
                <a:latin typeface="+mj-lt"/>
              </a:rPr>
              <a:t>al: </a:t>
            </a:r>
            <a:r>
              <a:rPr lang="tr-TR" dirty="0" smtClean="0">
                <a:latin typeface="+mj-lt"/>
              </a:rPr>
              <a:t>World </a:t>
            </a:r>
            <a:r>
              <a:rPr lang="tr-TR" dirty="0">
                <a:latin typeface="+mj-lt"/>
              </a:rPr>
              <a:t>J </a:t>
            </a:r>
            <a:r>
              <a:rPr lang="tr-TR" dirty="0" err="1">
                <a:latin typeface="+mj-lt"/>
              </a:rPr>
              <a:t>Urol</a:t>
            </a:r>
            <a:r>
              <a:rPr lang="tr-TR" dirty="0">
                <a:latin typeface="+mj-lt"/>
              </a:rPr>
              <a:t> 27:619-625, </a:t>
            </a:r>
            <a:r>
              <a:rPr lang="tr-TR" dirty="0" smtClean="0">
                <a:latin typeface="+mj-lt"/>
              </a:rPr>
              <a:t>2009)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100 hastalık bir </a:t>
            </a:r>
            <a:r>
              <a:rPr lang="tr-TR" dirty="0" err="1" smtClean="0">
                <a:latin typeface="+mj-lt"/>
              </a:rPr>
              <a:t>prospektif</a:t>
            </a:r>
            <a:r>
              <a:rPr lang="tr-TR" dirty="0" smtClean="0">
                <a:latin typeface="+mj-lt"/>
              </a:rPr>
              <a:t> seride (F-18 Kolin PET/BT) </a:t>
            </a:r>
            <a:r>
              <a:rPr lang="en-US" dirty="0" smtClean="0">
                <a:latin typeface="+mj-lt"/>
              </a:rPr>
              <a:t>53</a:t>
            </a:r>
            <a:r>
              <a:rPr lang="tr-TR" dirty="0" smtClean="0">
                <a:latin typeface="+mj-lt"/>
              </a:rPr>
              <a:t>/</a:t>
            </a:r>
            <a:r>
              <a:rPr lang="en-US" dirty="0" smtClean="0">
                <a:latin typeface="+mj-lt"/>
              </a:rPr>
              <a:t>100 </a:t>
            </a:r>
            <a:r>
              <a:rPr lang="tr-TR" dirty="0" smtClean="0">
                <a:latin typeface="+mj-lt"/>
              </a:rPr>
              <a:t>PSA </a:t>
            </a:r>
            <a:r>
              <a:rPr lang="tr-TR" dirty="0" err="1" smtClean="0">
                <a:latin typeface="+mj-lt"/>
              </a:rPr>
              <a:t>relapsı</a:t>
            </a:r>
            <a:r>
              <a:rPr lang="tr-TR" dirty="0" smtClean="0">
                <a:latin typeface="+mj-lt"/>
              </a:rPr>
              <a:t> izlenmiş. 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PSA seviyesinin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4 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ng/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dL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tr-TR" dirty="0" smtClean="0">
                <a:latin typeface="+mj-lt"/>
              </a:rPr>
              <a:t>altı olan hastalarda </a:t>
            </a:r>
            <a:r>
              <a:rPr lang="tr-TR" dirty="0" err="1" smtClean="0">
                <a:latin typeface="+mj-lt"/>
              </a:rPr>
              <a:t>sensitivite</a:t>
            </a:r>
            <a:r>
              <a:rPr lang="tr-TR" dirty="0" smtClean="0">
                <a:latin typeface="+mj-lt"/>
              </a:rPr>
              <a:t> düşük bulunmuş. 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FFFF00"/>
                </a:solidFill>
                <a:latin typeface="+mj-lt"/>
              </a:rPr>
              <a:t>4 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ng/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dL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değeri üzerindeki değerlerde PET/BT daha anlamlı</a:t>
            </a:r>
            <a:r>
              <a:rPr lang="en-US" dirty="0" smtClean="0">
                <a:latin typeface="+mj-lt"/>
              </a:rPr>
              <a:t>. </a:t>
            </a:r>
            <a:r>
              <a:rPr lang="tr-TR" dirty="0" smtClean="0">
                <a:latin typeface="+mj-lt"/>
              </a:rPr>
              <a:t>(</a:t>
            </a:r>
            <a:r>
              <a:rPr lang="tr-TR" dirty="0" err="1" smtClean="0">
                <a:latin typeface="+mj-lt"/>
              </a:rPr>
              <a:t>Cimitan</a:t>
            </a:r>
            <a:r>
              <a:rPr lang="tr-TR" dirty="0" smtClean="0">
                <a:latin typeface="+mj-lt"/>
              </a:rPr>
              <a:t> M </a:t>
            </a:r>
            <a:r>
              <a:rPr lang="tr-TR" dirty="0" err="1" smtClean="0">
                <a:latin typeface="+mj-lt"/>
              </a:rPr>
              <a:t>etal</a:t>
            </a:r>
            <a:r>
              <a:rPr lang="tr-TR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Eur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J </a:t>
            </a:r>
            <a:r>
              <a:rPr lang="en-US" dirty="0" err="1">
                <a:latin typeface="+mj-lt"/>
              </a:rPr>
              <a:t>Nucl</a:t>
            </a:r>
            <a:r>
              <a:rPr lang="en-US" dirty="0">
                <a:latin typeface="+mj-lt"/>
              </a:rPr>
              <a:t> Med </a:t>
            </a:r>
            <a:r>
              <a:rPr lang="en-US" dirty="0" err="1" smtClean="0">
                <a:latin typeface="+mj-lt"/>
              </a:rPr>
              <a:t>Mol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Imaging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33:1387-1398, 2006</a:t>
            </a:r>
          </a:p>
        </p:txBody>
      </p:sp>
    </p:spTree>
    <p:extLst>
      <p:ext uri="{BB962C8B-B14F-4D97-AF65-F5344CB8AC3E}">
        <p14:creationId xmlns:p14="http://schemas.microsoft.com/office/powerpoint/2010/main" val="36034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Başlık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r>
              <a:rPr lang="tr-TR" altLang="tr-TR" b="1" smtClean="0">
                <a:solidFill>
                  <a:srgbClr val="FFFF00"/>
                </a:solidFill>
              </a:rPr>
              <a:t>REKÜRRENS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41438"/>
            <a:ext cx="8218488" cy="496728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190 serilik bir çalışmada (C-11 Kolin PET/BT) PET/BT ve PSA ilişkisi araştırıldı (</a:t>
            </a:r>
            <a:r>
              <a:rPr lang="tr-TR" dirty="0" err="1">
                <a:latin typeface="+mj-lt"/>
              </a:rPr>
              <a:t>Castellucci</a:t>
            </a:r>
            <a:r>
              <a:rPr lang="tr-TR" dirty="0">
                <a:latin typeface="+mj-lt"/>
              </a:rPr>
              <a:t> P et al </a:t>
            </a:r>
            <a:r>
              <a:rPr lang="en-US" dirty="0">
                <a:latin typeface="+mj-lt"/>
              </a:rPr>
              <a:t>J </a:t>
            </a:r>
            <a:r>
              <a:rPr lang="en-US" dirty="0" err="1">
                <a:latin typeface="+mj-lt"/>
              </a:rPr>
              <a:t>Nucl</a:t>
            </a:r>
            <a:r>
              <a:rPr lang="en-US" dirty="0">
                <a:latin typeface="+mj-lt"/>
              </a:rPr>
              <a:t> Med 50:1394-</a:t>
            </a:r>
            <a:r>
              <a:rPr lang="tr-TR" dirty="0">
                <a:latin typeface="+mj-lt"/>
              </a:rPr>
              <a:t>1400, 2009)</a:t>
            </a:r>
            <a:r>
              <a:rPr lang="tr-TR" dirty="0" smtClean="0">
                <a:latin typeface="+mj-lt"/>
              </a:rPr>
              <a:t>: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FF00"/>
                </a:solidFill>
                <a:latin typeface="+mj-lt"/>
              </a:rPr>
              <a:t>C-11 Kolin PET/BT ile hastalık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deteksiyon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oranı PSA (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trigger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PSA,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PSAdt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ve PSA hızı) ile belirgin ilişkilidir.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tr-TR" b="1" dirty="0" smtClean="0">
              <a:solidFill>
                <a:srgbClr val="FFFF00"/>
              </a:solidFill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Özellikle düşük PSA seviyelerinde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PDAdt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ve PSA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vel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anlamlıdır.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Bu belirteçle PET/BT yapılacak hasta grubu belirlenebilir.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False</a:t>
            </a:r>
            <a:r>
              <a:rPr lang="tr-TR" dirty="0" smtClean="0">
                <a:latin typeface="+mj-lt"/>
              </a:rPr>
              <a:t> (-) sonuçlar azaltılabilir.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0000"/>
                </a:solidFill>
                <a:latin typeface="+mj-lt"/>
              </a:rPr>
              <a:t>Erken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rekürrensler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saptanabilir</a:t>
            </a:r>
            <a:r>
              <a:rPr lang="tr-TR" dirty="0" smtClean="0"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Başlık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/>
          <a:lstStyle/>
          <a:p>
            <a:r>
              <a:rPr lang="tr-TR" altLang="tr-TR" sz="3200" b="1" u="sng" smtClean="0">
                <a:solidFill>
                  <a:srgbClr val="FF6600"/>
                </a:solidFill>
              </a:rPr>
              <a:t>C-11 Kolin, F-18 Florokolin </a:t>
            </a:r>
            <a:r>
              <a:rPr lang="tr-TR" altLang="tr-TR" sz="3200" b="1" smtClean="0">
                <a:solidFill>
                  <a:srgbClr val="FFFF00"/>
                </a:solidFill>
              </a:rPr>
              <a:t>PET/BT</a:t>
            </a:r>
            <a:r>
              <a:rPr lang="tr-TR" altLang="tr-TR" sz="3200" smtClean="0"/>
              <a:t/>
            </a:r>
            <a:br>
              <a:rPr lang="tr-TR" altLang="tr-TR" sz="3200" smtClean="0"/>
            </a:br>
            <a:endParaRPr lang="tr-TR" altLang="tr-TR" sz="2800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84188" y="1163638"/>
            <a:ext cx="8004175" cy="25733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Yeniden </a:t>
            </a:r>
            <a:r>
              <a:rPr lang="tr-TR" dirty="0" err="1" smtClean="0">
                <a:latin typeface="+mj-lt"/>
              </a:rPr>
              <a:t>Evreleme</a:t>
            </a:r>
            <a:r>
              <a:rPr lang="tr-TR" dirty="0" smtClean="0">
                <a:latin typeface="+mj-lt"/>
              </a:rPr>
              <a:t> (Biyokimyasal </a:t>
            </a:r>
            <a:r>
              <a:rPr lang="tr-TR" dirty="0" err="1" smtClean="0">
                <a:latin typeface="+mj-lt"/>
              </a:rPr>
              <a:t>Rekürrens</a:t>
            </a:r>
            <a:r>
              <a:rPr lang="tr-TR" dirty="0" smtClean="0">
                <a:latin typeface="+mj-lt"/>
              </a:rPr>
              <a:t>) </a:t>
            </a:r>
            <a:r>
              <a:rPr lang="en-US" dirty="0" smtClean="0">
                <a:latin typeface="+mj-lt"/>
              </a:rPr>
              <a:t>(12</a:t>
            </a:r>
            <a:r>
              <a:rPr lang="tr-TR" dirty="0" smtClean="0">
                <a:latin typeface="+mj-lt"/>
              </a:rPr>
              <a:t> çalışma</a:t>
            </a:r>
            <a:r>
              <a:rPr lang="en-US" dirty="0" smtClean="0">
                <a:latin typeface="+mj-lt"/>
              </a:rPr>
              <a:t>, 1,055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pts</a:t>
            </a:r>
            <a:r>
              <a:rPr lang="tr-TR" dirty="0" smtClean="0">
                <a:latin typeface="+mj-lt"/>
              </a:rPr>
              <a:t>)</a:t>
            </a:r>
            <a:r>
              <a:rPr lang="en-US" dirty="0" smtClean="0">
                <a:latin typeface="+mj-lt"/>
              </a:rPr>
              <a:t>, </a:t>
            </a:r>
            <a:endParaRPr lang="tr-TR" dirty="0" smtClean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Sensitivite</a:t>
            </a:r>
            <a:r>
              <a:rPr lang="tr-TR" dirty="0" smtClean="0">
                <a:latin typeface="+mj-lt"/>
              </a:rPr>
              <a:t> 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% 85</a:t>
            </a:r>
            <a:r>
              <a:rPr lang="tr-TR" dirty="0" smtClean="0">
                <a:latin typeface="+mj-lt"/>
              </a:rPr>
              <a:t>,</a:t>
            </a:r>
            <a:r>
              <a:rPr lang="en-US" dirty="0" smtClean="0">
                <a:latin typeface="+mj-lt"/>
              </a:rPr>
              <a:t> (</a:t>
            </a:r>
            <a:r>
              <a:rPr lang="tr-TR" dirty="0" smtClean="0">
                <a:latin typeface="+mj-lt"/>
              </a:rPr>
              <a:t>CI: % </a:t>
            </a:r>
            <a:r>
              <a:rPr lang="en-US" dirty="0" smtClean="0">
                <a:latin typeface="+mj-lt"/>
              </a:rPr>
              <a:t>95</a:t>
            </a:r>
            <a:r>
              <a:rPr lang="it-IT" dirty="0" smtClean="0">
                <a:latin typeface="+mj-lt"/>
              </a:rPr>
              <a:t>, </a:t>
            </a:r>
            <a:r>
              <a:rPr lang="tr-TR" dirty="0" smtClean="0">
                <a:latin typeface="+mj-lt"/>
              </a:rPr>
              <a:t>% 79-89</a:t>
            </a:r>
            <a:r>
              <a:rPr lang="it-IT" dirty="0" smtClean="0">
                <a:latin typeface="+mj-lt"/>
              </a:rPr>
              <a:t>) </a:t>
            </a:r>
            <a:endParaRPr lang="tr-TR" dirty="0" smtClean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Spesifite</a:t>
            </a:r>
            <a:r>
              <a:rPr lang="tr-TR" dirty="0" smtClean="0">
                <a:latin typeface="+mj-lt"/>
              </a:rPr>
              <a:t> 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% 88 </a:t>
            </a:r>
            <a:r>
              <a:rPr lang="it-IT" dirty="0" smtClean="0">
                <a:latin typeface="+mj-lt"/>
              </a:rPr>
              <a:t>(</a:t>
            </a:r>
            <a:r>
              <a:rPr lang="tr-TR" dirty="0" smtClean="0">
                <a:latin typeface="+mj-lt"/>
              </a:rPr>
              <a:t>CI: </a:t>
            </a:r>
            <a:r>
              <a:rPr lang="it-IT" dirty="0" smtClean="0">
                <a:latin typeface="+mj-lt"/>
              </a:rPr>
              <a:t>95</a:t>
            </a:r>
            <a:r>
              <a:rPr lang="tr-TR" dirty="0" smtClean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, </a:t>
            </a:r>
            <a:r>
              <a:rPr lang="tr-TR" dirty="0" smtClean="0">
                <a:latin typeface="+mj-lt"/>
              </a:rPr>
              <a:t>% 7</a:t>
            </a:r>
            <a:r>
              <a:rPr lang="it-IT" dirty="0" smtClean="0">
                <a:latin typeface="+mj-lt"/>
              </a:rPr>
              <a:t>3–9</a:t>
            </a:r>
            <a:r>
              <a:rPr lang="tr-TR" dirty="0" smtClean="0">
                <a:latin typeface="+mj-lt"/>
              </a:rPr>
              <a:t>5</a:t>
            </a:r>
            <a:r>
              <a:rPr lang="it-IT" dirty="0" smtClean="0">
                <a:latin typeface="+mj-lt"/>
              </a:rPr>
              <a:t>)</a:t>
            </a:r>
            <a:endParaRPr lang="tr-TR" dirty="0" smtClean="0">
              <a:latin typeface="+mj-lt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81819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3600" b="1" dirty="0" smtClean="0">
                <a:solidFill>
                  <a:srgbClr val="FFFF00"/>
                </a:solidFill>
              </a:rPr>
              <a:t>REKÜRRENS</a:t>
            </a:r>
            <a:r>
              <a:rPr lang="tr-TR" sz="3600" dirty="0">
                <a:solidFill>
                  <a:srgbClr val="FFFF00"/>
                </a:solidFill>
              </a:rPr>
              <a:t/>
            </a:r>
            <a:br>
              <a:rPr lang="tr-TR" sz="3600" dirty="0">
                <a:solidFill>
                  <a:srgbClr val="FFFF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C-11 </a:t>
            </a:r>
            <a:r>
              <a:rPr lang="tr-TR" sz="3200" b="1" dirty="0">
                <a:solidFill>
                  <a:srgbClr val="FF0000"/>
                </a:solidFill>
              </a:rPr>
              <a:t>Kolin, F-18 </a:t>
            </a:r>
            <a:r>
              <a:rPr lang="tr-TR" sz="3200" b="1" dirty="0" err="1">
                <a:solidFill>
                  <a:srgbClr val="FF0000"/>
                </a:solidFill>
              </a:rPr>
              <a:t>Florokolin</a:t>
            </a:r>
            <a:r>
              <a:rPr lang="tr-TR" sz="3200" b="1" dirty="0">
                <a:solidFill>
                  <a:srgbClr val="FF0000"/>
                </a:solidFill>
              </a:rPr>
              <a:t> PET/BT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9366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400" dirty="0" smtClean="0">
                <a:latin typeface="+mj-lt"/>
              </a:rPr>
              <a:t>Biyokimyasal </a:t>
            </a:r>
            <a:r>
              <a:rPr lang="tr-TR" sz="2400" dirty="0" err="1" smtClean="0">
                <a:latin typeface="+mj-lt"/>
              </a:rPr>
              <a:t>rekürrens</a:t>
            </a:r>
            <a:r>
              <a:rPr lang="tr-TR" sz="2400" dirty="0" smtClean="0">
                <a:latin typeface="+mj-lt"/>
              </a:rPr>
              <a:t> olan hastalarda PET VE PET/BT,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FFFF00"/>
                </a:solidFill>
                <a:latin typeface="+mj-lt"/>
              </a:rPr>
              <a:t>19 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çalışma n: 1555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/>
          <a:stretch>
            <a:fillRect/>
          </a:stretch>
        </p:blipFill>
        <p:spPr bwMode="auto">
          <a:xfrm>
            <a:off x="395288" y="2205038"/>
            <a:ext cx="83883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05038"/>
            <a:ext cx="4981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803365"/>
              </p:ext>
            </p:extLst>
          </p:nvPr>
        </p:nvGraphicFramePr>
        <p:xfrm>
          <a:off x="341313" y="4340225"/>
          <a:ext cx="8551862" cy="235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617"/>
                <a:gridCol w="1521941"/>
                <a:gridCol w="1005722"/>
                <a:gridCol w="1272072"/>
                <a:gridCol w="983510"/>
              </a:tblGrid>
              <a:tr h="518338">
                <a:tc>
                  <a:txBody>
                    <a:bodyPr/>
                    <a:lstStyle/>
                    <a:p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err="1" smtClean="0">
                          <a:latin typeface="+mj-lt"/>
                        </a:rPr>
                        <a:t>Sens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err="1" smtClean="0">
                          <a:latin typeface="+mj-lt"/>
                        </a:rPr>
                        <a:t>Sp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+mj-lt"/>
                        </a:rPr>
                        <a:t>CI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smtClean="0">
                          <a:latin typeface="+mj-lt"/>
                        </a:rPr>
                        <a:t>n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</a:tr>
              <a:tr h="518338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+mj-lt"/>
                        </a:rPr>
                        <a:t>Lenf </a:t>
                      </a:r>
                      <a:r>
                        <a:rPr lang="tr-TR" sz="2800" dirty="0" err="1" smtClean="0">
                          <a:latin typeface="+mj-lt"/>
                        </a:rPr>
                        <a:t>Nodu</a:t>
                      </a:r>
                      <a:r>
                        <a:rPr lang="tr-TR" sz="2800" dirty="0" smtClean="0">
                          <a:latin typeface="+mj-lt"/>
                        </a:rPr>
                        <a:t> Metastazı??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100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81,8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95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3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</a:tr>
              <a:tr h="518338">
                <a:tc>
                  <a:txBody>
                    <a:bodyPr/>
                    <a:lstStyle/>
                    <a:p>
                      <a:r>
                        <a:rPr lang="tr-TR" sz="2800" dirty="0" err="1" smtClean="0">
                          <a:latin typeface="+mj-lt"/>
                        </a:rPr>
                        <a:t>Prostatik</a:t>
                      </a:r>
                      <a:r>
                        <a:rPr lang="tr-TR" sz="2800" dirty="0" smtClean="0">
                          <a:latin typeface="+mj-lt"/>
                        </a:rPr>
                        <a:t> Fossa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75,4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82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95 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B050"/>
                          </a:solidFill>
                          <a:latin typeface="+mj-lt"/>
                        </a:rPr>
                        <a:t>4</a:t>
                      </a:r>
                      <a:endParaRPr lang="tr-TR" sz="28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</a:tr>
              <a:tr h="7976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+mj-lt"/>
                        </a:rPr>
                        <a:t>Lenf </a:t>
                      </a:r>
                      <a:r>
                        <a:rPr lang="tr-TR" sz="2000" dirty="0" err="1" smtClean="0">
                          <a:latin typeface="+mj-lt"/>
                        </a:rPr>
                        <a:t>Nodu</a:t>
                      </a:r>
                      <a:r>
                        <a:rPr lang="tr-TR" sz="2000" dirty="0" smtClean="0">
                          <a:latin typeface="+mj-lt"/>
                        </a:rPr>
                        <a:t> </a:t>
                      </a:r>
                      <a:r>
                        <a:rPr lang="tr-TR" sz="2000" dirty="0" err="1" smtClean="0">
                          <a:latin typeface="+mj-lt"/>
                        </a:rPr>
                        <a:t>Metastazı,Prostatik</a:t>
                      </a:r>
                      <a:r>
                        <a:rPr lang="tr-TR" sz="2000" dirty="0" smtClean="0">
                          <a:latin typeface="+mj-lt"/>
                        </a:rPr>
                        <a:t> Fossa, Kemik Metastazı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85,6</a:t>
                      </a:r>
                      <a:endParaRPr lang="tr-TR" sz="2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92,6</a:t>
                      </a:r>
                      <a:endParaRPr lang="tr-TR" sz="2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+mj-lt"/>
                        </a:rPr>
                        <a:t>95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+mj-lt"/>
                        </a:rPr>
                        <a:t>12</a:t>
                      </a:r>
                      <a:endParaRPr lang="tr-TR" sz="2800" dirty="0">
                        <a:latin typeface="+mj-lt"/>
                      </a:endParaRPr>
                    </a:p>
                  </a:txBody>
                  <a:tcPr marL="91447" marR="91447" marT="45736" marB="4573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Başlık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68450"/>
          </a:xfrm>
        </p:spPr>
        <p:txBody>
          <a:bodyPr/>
          <a:lstStyle/>
          <a:p>
            <a:r>
              <a:rPr lang="tr-TR" altLang="tr-TR" sz="3200" b="1" u="sng" dirty="0" smtClean="0">
                <a:solidFill>
                  <a:srgbClr val="FF6600"/>
                </a:solidFill>
              </a:rPr>
              <a:t>C-11 Kolin, F-18 </a:t>
            </a:r>
            <a:r>
              <a:rPr lang="tr-TR" altLang="tr-TR" sz="3200" b="1" u="sng" dirty="0" err="1" smtClean="0">
                <a:solidFill>
                  <a:srgbClr val="FF6600"/>
                </a:solidFill>
              </a:rPr>
              <a:t>Florokolin</a:t>
            </a:r>
            <a:r>
              <a:rPr lang="tr-TR" altLang="tr-TR" sz="3200" b="1" u="sng" dirty="0" smtClean="0">
                <a:solidFill>
                  <a:srgbClr val="FF6600"/>
                </a:solidFill>
              </a:rPr>
              <a:t> </a:t>
            </a:r>
            <a:r>
              <a:rPr lang="tr-TR" altLang="tr-TR" sz="3200" b="1" dirty="0" smtClean="0">
                <a:solidFill>
                  <a:srgbClr val="FFFF00"/>
                </a:solidFill>
              </a:rPr>
              <a:t>PET/BT  </a:t>
            </a:r>
            <a:r>
              <a:rPr lang="tr-TR" altLang="tr-TR" sz="3600" b="1" dirty="0" smtClean="0">
                <a:solidFill>
                  <a:srgbClr val="FFC000"/>
                </a:solidFill>
              </a:rPr>
              <a:t>ÖZET</a:t>
            </a:r>
            <a:endParaRPr lang="tr-TR" altLang="tr-TR" dirty="0" smtClean="0">
              <a:solidFill>
                <a:srgbClr val="FFC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2348880"/>
            <a:ext cx="8362950" cy="3960168"/>
          </a:xfrm>
        </p:spPr>
        <p:txBody>
          <a:bodyPr>
            <a:normAutofit/>
          </a:bodyPr>
          <a:lstStyle/>
          <a:p>
            <a:r>
              <a:rPr lang="tr-TR" altLang="tr-TR" sz="2800" dirty="0" smtClean="0">
                <a:latin typeface="Calibri" pitchFamily="34" charset="0"/>
              </a:rPr>
              <a:t>Kolin </a:t>
            </a:r>
            <a:r>
              <a:rPr lang="en-US" altLang="tr-TR" sz="2800" dirty="0" smtClean="0">
                <a:latin typeface="Calibri" pitchFamily="34" charset="0"/>
              </a:rPr>
              <a:t>PET/</a:t>
            </a:r>
            <a:r>
              <a:rPr lang="tr-TR" altLang="tr-TR" sz="2800" dirty="0" smtClean="0">
                <a:latin typeface="Calibri" pitchFamily="34" charset="0"/>
              </a:rPr>
              <a:t>BT 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yüksek riskli tedavi edilmemiş hastaların </a:t>
            </a:r>
            <a:r>
              <a:rPr lang="tr-TR" altLang="tr-TR" sz="2800" dirty="0" err="1" smtClean="0">
                <a:latin typeface="Calibri" pitchFamily="34" charset="0"/>
              </a:rPr>
              <a:t>evrelendirilmesinde</a:t>
            </a:r>
            <a:r>
              <a:rPr lang="tr-TR" altLang="tr-TR" sz="2800" dirty="0" smtClean="0">
                <a:latin typeface="Calibri" pitchFamily="34" charset="0"/>
              </a:rPr>
              <a:t> 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kısıtlı ama etkin </a:t>
            </a:r>
            <a:r>
              <a:rPr lang="tr-TR" altLang="tr-TR" sz="2800" dirty="0" smtClean="0">
                <a:latin typeface="Calibri" pitchFamily="34" charset="0"/>
              </a:rPr>
              <a:t>kullanıma sahiptir.</a:t>
            </a:r>
          </a:p>
          <a:p>
            <a:endParaRPr lang="tr-TR" altLang="tr-TR" sz="2800" dirty="0" smtClean="0">
              <a:latin typeface="Calibri" pitchFamily="34" charset="0"/>
            </a:endParaRPr>
          </a:p>
          <a:p>
            <a:r>
              <a:rPr lang="tr-TR" altLang="tr-TR" sz="2800" dirty="0" smtClean="0">
                <a:latin typeface="Calibri" pitchFamily="34" charset="0"/>
              </a:rPr>
              <a:t>Kolin PET/BT; 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biyokimyasal </a:t>
            </a:r>
            <a:r>
              <a:rPr lang="tr-TR" altLang="tr-TR" sz="2800" b="1" dirty="0" err="1" smtClean="0">
                <a:solidFill>
                  <a:srgbClr val="FFFF00"/>
                </a:solidFill>
                <a:latin typeface="Calibri" pitchFamily="34" charset="0"/>
              </a:rPr>
              <a:t>relaps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tr-TR" altLang="tr-TR" sz="2800" dirty="0" smtClean="0">
                <a:latin typeface="Calibri" pitchFamily="34" charset="0"/>
              </a:rPr>
              <a:t>olan hastalarda PSA düzeyleri ile ilişkili olarak (PSA artışı, artış hızı </a:t>
            </a:r>
            <a:r>
              <a:rPr lang="tr-TR" altLang="tr-TR" sz="2800" dirty="0" err="1" smtClean="0">
                <a:latin typeface="Calibri" pitchFamily="34" charset="0"/>
              </a:rPr>
              <a:t>vs</a:t>
            </a:r>
            <a:r>
              <a:rPr lang="tr-TR" altLang="tr-TR" sz="2800" dirty="0" smtClean="0">
                <a:latin typeface="Calibri" pitchFamily="34" charset="0"/>
              </a:rPr>
              <a:t>) </a:t>
            </a:r>
            <a:r>
              <a:rPr lang="tr-TR" altLang="tr-TR" sz="2800" b="1" dirty="0" err="1" smtClean="0">
                <a:solidFill>
                  <a:srgbClr val="FFFF00"/>
                </a:solidFill>
                <a:latin typeface="Calibri" pitchFamily="34" charset="0"/>
              </a:rPr>
              <a:t>lokorejyonel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 ve uzak metastazların saptanmasında</a:t>
            </a:r>
            <a:r>
              <a:rPr lang="tr-TR" altLang="tr-TR" sz="2800" dirty="0" smtClean="0">
                <a:latin typeface="Calibri" pitchFamily="34" charset="0"/>
              </a:rPr>
              <a:t> değerli sonuçlar vermektedir. </a:t>
            </a:r>
          </a:p>
          <a:p>
            <a:endParaRPr lang="tr-TR" altLang="tr-TR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Başlık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tr-TR" altLang="tr-TR" sz="6000" smtClean="0">
                <a:solidFill>
                  <a:srgbClr val="FFFF00"/>
                </a:solidFill>
              </a:rPr>
              <a:t>PSMA</a:t>
            </a:r>
            <a:endParaRPr lang="tr-TR" altLang="tr-TR" sz="5400" smtClean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96975"/>
            <a:ext cx="8291513" cy="5472113"/>
          </a:xfrm>
        </p:spPr>
        <p:txBody>
          <a:bodyPr>
            <a:normAutofit fontScale="4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7200" dirty="0" smtClean="0">
                <a:latin typeface="+mj-lt"/>
              </a:rPr>
              <a:t>PSMA, Tip II  hücre yüzey </a:t>
            </a:r>
            <a:r>
              <a:rPr lang="tr-TR" sz="7200" dirty="0" err="1" smtClean="0">
                <a:latin typeface="+mj-lt"/>
              </a:rPr>
              <a:t>membran</a:t>
            </a:r>
            <a:r>
              <a:rPr lang="tr-TR" sz="7200" dirty="0" smtClean="0">
                <a:latin typeface="+mj-lt"/>
              </a:rPr>
              <a:t> proteini.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7200" dirty="0" smtClean="0">
                <a:solidFill>
                  <a:srgbClr val="FF0000"/>
                </a:solidFill>
                <a:latin typeface="+mj-lt"/>
              </a:rPr>
              <a:t>Prostat kanserinde tanı ve tedavi için spesifik hedefi göstermektedir</a:t>
            </a:r>
            <a:r>
              <a:rPr lang="tr-TR" sz="7200" dirty="0" smtClean="0">
                <a:latin typeface="+mj-lt"/>
              </a:rPr>
              <a:t>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7200" dirty="0" smtClean="0">
                <a:latin typeface="+mj-lt"/>
              </a:rPr>
              <a:t>Ancak Prostat dışında bazı tümörlerde (pankreas, böbrek, mesane </a:t>
            </a:r>
            <a:r>
              <a:rPr lang="tr-TR" sz="7200" dirty="0" err="1" smtClean="0">
                <a:latin typeface="+mj-lt"/>
              </a:rPr>
              <a:t>vb</a:t>
            </a:r>
            <a:r>
              <a:rPr lang="tr-TR" sz="7200" dirty="0" smtClean="0">
                <a:latin typeface="+mj-lt"/>
              </a:rPr>
              <a:t>) tutulum izlenebilmektedir.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7000" dirty="0" err="1" smtClean="0">
                <a:solidFill>
                  <a:srgbClr val="FFFF00"/>
                </a:solidFill>
                <a:latin typeface="+mj-lt"/>
              </a:rPr>
              <a:t>Sekonder</a:t>
            </a:r>
            <a:r>
              <a:rPr lang="tr-TR" sz="7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sz="7000" dirty="0" err="1" smtClean="0">
                <a:solidFill>
                  <a:srgbClr val="FFFF00"/>
                </a:solidFill>
                <a:latin typeface="+mj-lt"/>
              </a:rPr>
              <a:t>malignensi</a:t>
            </a:r>
            <a:r>
              <a:rPr lang="tr-TR" sz="7000" dirty="0" smtClean="0">
                <a:solidFill>
                  <a:srgbClr val="FFFF00"/>
                </a:solidFill>
                <a:latin typeface="+mj-lt"/>
              </a:rPr>
              <a:t> tanısı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7200" dirty="0" smtClean="0">
                <a:latin typeface="+mj-lt"/>
              </a:rPr>
              <a:t>Çok sayıda PSMA işaretli </a:t>
            </a:r>
            <a:r>
              <a:rPr lang="tr-TR" sz="7200" dirty="0" err="1" smtClean="0">
                <a:latin typeface="+mj-lt"/>
              </a:rPr>
              <a:t>tracer</a:t>
            </a:r>
            <a:r>
              <a:rPr lang="tr-TR" sz="7200" dirty="0" smtClean="0">
                <a:latin typeface="+mj-lt"/>
              </a:rPr>
              <a:t> geliştirilmiştir: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7000" b="1" dirty="0">
                <a:solidFill>
                  <a:srgbClr val="FF0000"/>
                </a:solidFill>
              </a:rPr>
              <a:t>Ga-</a:t>
            </a:r>
            <a:r>
              <a:rPr lang="tr-TR" sz="7000" b="1" dirty="0">
                <a:solidFill>
                  <a:srgbClr val="FF0000"/>
                </a:solidFill>
              </a:rPr>
              <a:t>68 </a:t>
            </a:r>
            <a:endParaRPr lang="tr-TR" sz="7000" b="1" dirty="0" smtClean="0">
              <a:solidFill>
                <a:srgbClr val="FF0000"/>
              </a:solidFill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7000" dirty="0" smtClean="0">
                <a:latin typeface="+mj-lt"/>
              </a:rPr>
              <a:t>Zr-89 </a:t>
            </a:r>
            <a:r>
              <a:rPr lang="tr-TR" sz="7000" dirty="0" err="1" smtClean="0">
                <a:latin typeface="+mj-lt"/>
              </a:rPr>
              <a:t>desferrioxamine</a:t>
            </a:r>
            <a:r>
              <a:rPr lang="tr-TR" sz="7000" dirty="0" smtClean="0">
                <a:latin typeface="+mj-lt"/>
              </a:rPr>
              <a:t> B (DFO)- </a:t>
            </a:r>
            <a:r>
              <a:rPr lang="en-US" sz="7000" dirty="0" smtClean="0">
                <a:latin typeface="+mj-lt"/>
              </a:rPr>
              <a:t>7E11</a:t>
            </a:r>
            <a:r>
              <a:rPr lang="tr-TR" sz="7000" dirty="0" smtClean="0">
                <a:latin typeface="+mj-lt"/>
              </a:rPr>
              <a:t>,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7000" dirty="0" smtClean="0">
                <a:latin typeface="+mj-lt"/>
              </a:rPr>
              <a:t>Cu-</a:t>
            </a:r>
            <a:r>
              <a:rPr lang="tr-TR" sz="7000" dirty="0" smtClean="0">
                <a:latin typeface="+mj-lt"/>
              </a:rPr>
              <a:t>64 </a:t>
            </a:r>
            <a:r>
              <a:rPr lang="en-US" sz="7000" dirty="0" smtClean="0">
                <a:latin typeface="+mj-lt"/>
              </a:rPr>
              <a:t>labeled </a:t>
            </a:r>
            <a:r>
              <a:rPr lang="en-US" sz="7000" dirty="0" err="1" smtClean="0">
                <a:latin typeface="+mj-lt"/>
              </a:rPr>
              <a:t>aptamers</a:t>
            </a:r>
            <a:r>
              <a:rPr lang="tr-TR" sz="7000" dirty="0" smtClean="0">
                <a:latin typeface="+mj-lt"/>
              </a:rPr>
              <a:t>,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7000" dirty="0" smtClean="0">
                <a:latin typeface="+mj-lt"/>
              </a:rPr>
              <a:t>C-</a:t>
            </a:r>
            <a:r>
              <a:rPr lang="tr-TR" sz="7000" dirty="0" smtClean="0">
                <a:latin typeface="+mj-lt"/>
              </a:rPr>
              <a:t>11</a:t>
            </a:r>
            <a:r>
              <a:rPr lang="en-US" sz="7000" dirty="0" smtClean="0">
                <a:latin typeface="+mj-lt"/>
              </a:rPr>
              <a:t>,</a:t>
            </a:r>
            <a:r>
              <a:rPr lang="tr-TR" sz="7000" dirty="0" smtClean="0">
                <a:latin typeface="+mj-lt"/>
              </a:rPr>
              <a:t> </a:t>
            </a:r>
            <a:r>
              <a:rPr lang="en-US" sz="7000" dirty="0" smtClean="0">
                <a:latin typeface="+mj-lt"/>
              </a:rPr>
              <a:t>F-</a:t>
            </a:r>
            <a:r>
              <a:rPr lang="tr-TR" sz="7000" dirty="0" smtClean="0">
                <a:latin typeface="+mj-lt"/>
              </a:rPr>
              <a:t>18 ve </a:t>
            </a:r>
            <a:r>
              <a:rPr lang="en-US" sz="7200" dirty="0" smtClean="0">
                <a:latin typeface="+mj-lt"/>
              </a:rPr>
              <a:t>Y-</a:t>
            </a:r>
            <a:r>
              <a:rPr lang="tr-TR" sz="7200" dirty="0" smtClean="0">
                <a:latin typeface="+mj-lt"/>
              </a:rPr>
              <a:t>86 işaretli ajanlar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7200" dirty="0" smtClean="0">
                <a:solidFill>
                  <a:srgbClr val="FFFF00"/>
                </a:solidFill>
                <a:latin typeface="+mj-lt"/>
              </a:rPr>
              <a:t>Lu</a:t>
            </a:r>
            <a:r>
              <a:rPr lang="tr-TR" sz="7200" dirty="0" smtClean="0">
                <a:solidFill>
                  <a:srgbClr val="FFFF00"/>
                </a:solidFill>
                <a:latin typeface="+mj-lt"/>
              </a:rPr>
              <a:t>-177 ve </a:t>
            </a:r>
            <a:r>
              <a:rPr lang="en-US" sz="7200" dirty="0" smtClean="0">
                <a:solidFill>
                  <a:srgbClr val="FFFF00"/>
                </a:solidFill>
                <a:latin typeface="+mj-lt"/>
              </a:rPr>
              <a:t>Y</a:t>
            </a:r>
            <a:r>
              <a:rPr lang="tr-TR" sz="7200" dirty="0" smtClean="0">
                <a:solidFill>
                  <a:srgbClr val="FFFF00"/>
                </a:solidFill>
                <a:latin typeface="+mj-lt"/>
              </a:rPr>
              <a:t>-90 </a:t>
            </a:r>
            <a:r>
              <a:rPr lang="tr-TR" sz="7200" dirty="0" smtClean="0">
                <a:latin typeface="+mj-lt"/>
              </a:rPr>
              <a:t>(T</a:t>
            </a:r>
            <a:r>
              <a:rPr lang="en-US" sz="7200" dirty="0" err="1" smtClean="0">
                <a:latin typeface="+mj-lt"/>
              </a:rPr>
              <a:t>argeted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j-lt"/>
              </a:rPr>
              <a:t>radioimmunotherapy</a:t>
            </a:r>
            <a:r>
              <a:rPr lang="tr-TR" sz="7200" dirty="0" smtClean="0">
                <a:latin typeface="+mj-lt"/>
              </a:rPr>
              <a:t>)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tr-TR" altLang="tr-TR" sz="3600" b="1" dirty="0" smtClean="0">
                <a:solidFill>
                  <a:srgbClr val="FFFF00"/>
                </a:solidFill>
              </a:rPr>
              <a:t>Ga-68 PSMA</a:t>
            </a:r>
            <a:r>
              <a:rPr lang="tr-TR" altLang="tr-TR" sz="3600" dirty="0" smtClean="0">
                <a:solidFill>
                  <a:srgbClr val="FFFF00"/>
                </a:solidFill>
              </a:rPr>
              <a:t> </a:t>
            </a:r>
            <a:br>
              <a:rPr lang="tr-TR" altLang="tr-TR" sz="3600" dirty="0" smtClean="0">
                <a:solidFill>
                  <a:srgbClr val="FFFF00"/>
                </a:solidFill>
              </a:rPr>
            </a:br>
            <a:r>
              <a:rPr lang="en-US" altLang="tr-TR" sz="2900" b="1" dirty="0" smtClean="0">
                <a:solidFill>
                  <a:srgbClr val="FF0000"/>
                </a:solidFill>
              </a:rPr>
              <a:t>Ga-</a:t>
            </a:r>
            <a:r>
              <a:rPr lang="tr-TR" altLang="tr-TR" sz="2900" b="1" dirty="0" smtClean="0">
                <a:solidFill>
                  <a:srgbClr val="FF0000"/>
                </a:solidFill>
              </a:rPr>
              <a:t>68 </a:t>
            </a:r>
            <a:r>
              <a:rPr lang="en-US" altLang="tr-TR" sz="2900" b="1" dirty="0" smtClean="0">
                <a:solidFill>
                  <a:srgbClr val="FF0000"/>
                </a:solidFill>
              </a:rPr>
              <a:t>HBED-CC-PSMA</a:t>
            </a:r>
            <a:endParaRPr lang="tr-TR" alt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4213" y="1935163"/>
            <a:ext cx="8002587" cy="4373562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F-18 ve diğer PET ajanları gibi </a:t>
            </a:r>
            <a:r>
              <a:rPr lang="tr-TR" dirty="0" err="1" smtClean="0">
                <a:latin typeface="+mj-lt"/>
              </a:rPr>
              <a:t>siklotron</a:t>
            </a:r>
            <a:r>
              <a:rPr lang="tr-TR" dirty="0" smtClean="0">
                <a:latin typeface="+mj-lt"/>
              </a:rPr>
              <a:t> gerektirmez. </a:t>
            </a:r>
            <a:r>
              <a:rPr lang="tr-TR" dirty="0">
                <a:latin typeface="+mj-lt"/>
              </a:rPr>
              <a:t>(</a:t>
            </a:r>
            <a:r>
              <a:rPr lang="en-US" dirty="0">
                <a:latin typeface="+mj-lt"/>
              </a:rPr>
              <a:t>Ge</a:t>
            </a:r>
            <a:r>
              <a:rPr lang="tr-TR" dirty="0">
                <a:latin typeface="+mj-lt"/>
              </a:rPr>
              <a:t>-68</a:t>
            </a:r>
            <a:r>
              <a:rPr lang="en-US" dirty="0">
                <a:latin typeface="+mj-lt"/>
              </a:rPr>
              <a:t>/Ga</a:t>
            </a:r>
            <a:r>
              <a:rPr lang="tr-TR" dirty="0">
                <a:latin typeface="+mj-lt"/>
              </a:rPr>
              <a:t>-68 jeneratör sistemi</a:t>
            </a:r>
            <a:r>
              <a:rPr lang="tr-TR" dirty="0" smtClean="0">
                <a:latin typeface="+mj-lt"/>
              </a:rPr>
              <a:t>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Ga-68 yarılanma zamanı elverişlidir (68 saat)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Çok </a:t>
            </a:r>
            <a:r>
              <a:rPr lang="tr-TR" dirty="0">
                <a:latin typeface="+mj-lt"/>
              </a:rPr>
              <a:t>düşük PSA seviyelerinde bile yüksek </a:t>
            </a:r>
            <a:r>
              <a:rPr lang="tr-TR" dirty="0" err="1">
                <a:latin typeface="+mj-lt"/>
              </a:rPr>
              <a:t>deteksiyon</a:t>
            </a: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sağlamaktadır</a:t>
            </a:r>
            <a:r>
              <a:rPr lang="tr-TR" dirty="0">
                <a:latin typeface="+mj-lt"/>
              </a:rPr>
              <a:t>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Endikasyonlar</a:t>
            </a:r>
            <a:r>
              <a:rPr lang="tr-TR" dirty="0" smtClean="0">
                <a:latin typeface="+mj-lt"/>
              </a:rPr>
              <a:t>: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>
                <a:latin typeface="+mj-lt"/>
              </a:rPr>
              <a:t>E</a:t>
            </a:r>
            <a:r>
              <a:rPr lang="tr-TR" dirty="0" err="1" smtClean="0">
                <a:latin typeface="+mj-lt"/>
              </a:rPr>
              <a:t>vreleme</a:t>
            </a:r>
            <a:r>
              <a:rPr lang="tr-TR" dirty="0" smtClean="0">
                <a:latin typeface="+mj-lt"/>
              </a:rPr>
              <a:t>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Yeniden </a:t>
            </a:r>
            <a:r>
              <a:rPr lang="tr-TR" dirty="0" err="1" smtClean="0">
                <a:latin typeface="+mj-lt"/>
              </a:rPr>
              <a:t>Evreleme</a:t>
            </a:r>
            <a:r>
              <a:rPr lang="tr-TR" dirty="0" smtClean="0">
                <a:latin typeface="+mj-lt"/>
              </a:rPr>
              <a:t>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Radyoterapi planlamada ve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Tedaviye yanıt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079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4000" b="1" dirty="0">
                <a:solidFill>
                  <a:srgbClr val="FFFF00"/>
                </a:solidFill>
              </a:rPr>
              <a:t>Ga-68 PSMA</a:t>
            </a:r>
            <a:r>
              <a:rPr lang="tr-TR" sz="4000" dirty="0">
                <a:solidFill>
                  <a:srgbClr val="FFFF00"/>
                </a:solidFill>
              </a:rPr>
              <a:t> </a:t>
            </a:r>
            <a:br>
              <a:rPr lang="tr-TR" sz="4000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Ga-</a:t>
            </a:r>
            <a:r>
              <a:rPr lang="tr-TR" sz="3200" b="1" dirty="0">
                <a:solidFill>
                  <a:srgbClr val="FF0000"/>
                </a:solidFill>
              </a:rPr>
              <a:t>68 </a:t>
            </a:r>
            <a:r>
              <a:rPr lang="en-US" sz="3200" b="1" dirty="0">
                <a:solidFill>
                  <a:srgbClr val="FF0000"/>
                </a:solidFill>
              </a:rPr>
              <a:t>HBED-CC-PSMA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767262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FF00"/>
                </a:solidFill>
                <a:latin typeface="+mj-lt"/>
              </a:rPr>
              <a:t>Yüksek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Sensitive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ve Spesifik görüntüleme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Ali </a:t>
            </a:r>
            <a:r>
              <a:rPr lang="tr-TR" dirty="0" err="1" smtClean="0">
                <a:latin typeface="+mj-lt"/>
              </a:rPr>
              <a:t>Afshar-Oromieh</a:t>
            </a:r>
            <a:r>
              <a:rPr lang="tr-TR" dirty="0" smtClean="0">
                <a:latin typeface="+mj-lt"/>
              </a:rPr>
              <a:t> et al; </a:t>
            </a:r>
            <a:r>
              <a:rPr lang="tr-TR" u="sng" dirty="0" smtClean="0">
                <a:latin typeface="+mj-lt"/>
              </a:rPr>
              <a:t>319 hastalık </a:t>
            </a:r>
            <a:r>
              <a:rPr lang="tr-TR" dirty="0" smtClean="0">
                <a:latin typeface="+mj-lt"/>
              </a:rPr>
              <a:t>seri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Hasta başına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sensitivite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% 82.8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spesifite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% 100</a:t>
            </a:r>
            <a:r>
              <a:rPr lang="tr-TR" dirty="0" smtClean="0">
                <a:latin typeface="+mj-lt"/>
              </a:rPr>
              <a:t>, 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Lezyon başına </a:t>
            </a:r>
            <a:r>
              <a:rPr lang="tr-TR" dirty="0" err="1" smtClean="0">
                <a:latin typeface="+mj-lt"/>
              </a:rPr>
              <a:t>sensitivite</a:t>
            </a:r>
            <a:r>
              <a:rPr lang="tr-TR" dirty="0" smtClean="0">
                <a:latin typeface="+mj-lt"/>
              </a:rPr>
              <a:t>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% 76.6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spesifite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% 100,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ppv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% 100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rgbClr val="FFFF00"/>
                </a:solidFill>
                <a:latin typeface="+mj-lt"/>
              </a:rPr>
              <a:t>Kolin PET/BT ye göre yüksek </a:t>
            </a:r>
            <a:r>
              <a:rPr lang="tr-TR" dirty="0" err="1" smtClean="0">
                <a:solidFill>
                  <a:srgbClr val="FFFF00"/>
                </a:solidFill>
                <a:latin typeface="+mj-lt"/>
              </a:rPr>
              <a:t>sensitivite</a:t>
            </a:r>
            <a:r>
              <a:rPr lang="tr-TR" dirty="0" smtClean="0">
                <a:solidFill>
                  <a:srgbClr val="FFFF00"/>
                </a:solidFill>
                <a:latin typeface="+mj-lt"/>
              </a:rPr>
              <a:t> ve </a:t>
            </a:r>
            <a:r>
              <a:rPr lang="tr-TR" dirty="0" err="1" smtClean="0">
                <a:solidFill>
                  <a:srgbClr val="FFFF00"/>
                </a:solidFill>
                <a:latin typeface="+mj-lt"/>
              </a:rPr>
              <a:t>spesifite</a:t>
            </a:r>
            <a:endParaRPr lang="tr-TR" dirty="0" smtClean="0">
              <a:solidFill>
                <a:srgbClr val="FFFF00"/>
              </a:solidFill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err="1">
                <a:latin typeface="+mj-lt"/>
              </a:rPr>
              <a:t>Eur</a:t>
            </a:r>
            <a:r>
              <a:rPr lang="en-US" dirty="0">
                <a:latin typeface="+mj-lt"/>
              </a:rPr>
              <a:t> J </a:t>
            </a:r>
            <a:r>
              <a:rPr lang="en-US" dirty="0" err="1">
                <a:latin typeface="+mj-lt"/>
              </a:rPr>
              <a:t>Nucl</a:t>
            </a:r>
            <a:r>
              <a:rPr lang="en-US" dirty="0">
                <a:latin typeface="+mj-lt"/>
              </a:rPr>
              <a:t> Med </a:t>
            </a:r>
            <a:r>
              <a:rPr lang="en-US" dirty="0" err="1">
                <a:latin typeface="+mj-lt"/>
              </a:rPr>
              <a:t>Mol</a:t>
            </a:r>
            <a:r>
              <a:rPr lang="en-US" dirty="0">
                <a:latin typeface="+mj-lt"/>
              </a:rPr>
              <a:t> Imaging (2014) </a:t>
            </a:r>
            <a:r>
              <a:rPr lang="en-US" dirty="0" smtClean="0">
                <a:latin typeface="+mj-lt"/>
              </a:rPr>
              <a:t>41:11–20</a:t>
            </a:r>
            <a:r>
              <a:rPr lang="tr-TR" dirty="0" smtClean="0">
                <a:latin typeface="+mj-lt"/>
              </a:rPr>
              <a:t>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u="sng" dirty="0" smtClean="0">
                <a:latin typeface="+mj-lt"/>
              </a:rPr>
              <a:t>37 hastalık </a:t>
            </a:r>
            <a:r>
              <a:rPr lang="tr-TR" dirty="0" smtClean="0">
                <a:latin typeface="+mj-lt"/>
              </a:rPr>
              <a:t>seri, 5 hastada patolojik tutulum yok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>
                <a:latin typeface="+mj-lt"/>
              </a:rPr>
              <a:t>32 </a:t>
            </a:r>
            <a:r>
              <a:rPr lang="tr-TR" dirty="0" smtClean="0">
                <a:latin typeface="+mj-lt"/>
              </a:rPr>
              <a:t>hastada Ga-68 PSMA ile 78 patolojik tutulum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26 </a:t>
            </a:r>
            <a:r>
              <a:rPr lang="tr-TR" dirty="0">
                <a:latin typeface="+mj-lt"/>
              </a:rPr>
              <a:t>hastada </a:t>
            </a:r>
            <a:r>
              <a:rPr lang="tr-TR" dirty="0" smtClean="0">
                <a:latin typeface="+mj-lt"/>
              </a:rPr>
              <a:t>F-18 Kolin 56 </a:t>
            </a:r>
            <a:r>
              <a:rPr lang="tr-TR" dirty="0">
                <a:latin typeface="+mj-lt"/>
              </a:rPr>
              <a:t>patolojik </a:t>
            </a:r>
            <a:r>
              <a:rPr lang="tr-TR" dirty="0" smtClean="0">
                <a:latin typeface="+mj-lt"/>
              </a:rPr>
              <a:t>tutulum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>
                <a:latin typeface="+mj-lt"/>
              </a:rPr>
              <a:t>F-18 </a:t>
            </a:r>
            <a:r>
              <a:rPr lang="tr-TR" dirty="0" smtClean="0">
                <a:latin typeface="+mj-lt"/>
              </a:rPr>
              <a:t>Kolin tutulumu izlenen bütün lezyonlar PSMA ile tespit edilebiliyor.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Seriler Kolin PET/BT kadar yeterli değil.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9538"/>
            <a:ext cx="6985000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056438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Başlık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936625"/>
          </a:xfrm>
        </p:spPr>
        <p:txBody>
          <a:bodyPr/>
          <a:lstStyle/>
          <a:p>
            <a:pPr algn="ctr"/>
            <a:r>
              <a:rPr lang="tr-TR" altLang="tr-TR" sz="5400" b="1" smtClean="0">
                <a:solidFill>
                  <a:srgbClr val="FF0000"/>
                </a:solidFill>
              </a:rPr>
              <a:t>GÖRÜNTÜLEME</a:t>
            </a:r>
            <a:endParaRPr lang="tr-TR" altLang="tr-TR" baseline="-25000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31913" y="1484313"/>
            <a:ext cx="6923087" cy="5040312"/>
          </a:xfrm>
        </p:spPr>
        <p:txBody>
          <a:bodyPr>
            <a:noAutofit/>
          </a:bodyPr>
          <a:lstStyle/>
          <a:p>
            <a:r>
              <a:rPr lang="tr-TR" altLang="tr-TR" sz="2800" dirty="0" smtClean="0">
                <a:latin typeface="Calibri" pitchFamily="34" charset="0"/>
              </a:rPr>
              <a:t>Temel </a:t>
            </a:r>
            <a:r>
              <a:rPr lang="tr-TR" altLang="tr-TR" sz="2800" dirty="0" err="1" smtClean="0">
                <a:latin typeface="Calibri" pitchFamily="34" charset="0"/>
              </a:rPr>
              <a:t>modaliteler</a:t>
            </a:r>
            <a:r>
              <a:rPr lang="tr-TR" altLang="tr-TR" sz="2800" dirty="0" smtClean="0">
                <a:latin typeface="Calibri" pitchFamily="34" charset="0"/>
              </a:rPr>
              <a:t> </a:t>
            </a:r>
          </a:p>
          <a:p>
            <a:pPr lvl="1"/>
            <a:r>
              <a:rPr lang="tr-TR" altLang="tr-TR" sz="2800" dirty="0" smtClean="0">
                <a:latin typeface="Calibri" pitchFamily="34" charset="0"/>
              </a:rPr>
              <a:t>BT </a:t>
            </a:r>
          </a:p>
          <a:p>
            <a:pPr lvl="1"/>
            <a:r>
              <a:rPr lang="en-US" altLang="tr-TR" sz="2800" dirty="0" smtClean="0">
                <a:solidFill>
                  <a:srgbClr val="FF0000"/>
                </a:solidFill>
                <a:latin typeface="Calibri" pitchFamily="34" charset="0"/>
              </a:rPr>
              <a:t>MR </a:t>
            </a:r>
            <a:endParaRPr lang="tr-TR" altLang="tr-TR" sz="28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lvl="2"/>
            <a:r>
              <a:rPr lang="en-US" altLang="tr-TR" sz="2400" dirty="0" err="1" smtClean="0">
                <a:latin typeface="Calibri" pitchFamily="34" charset="0"/>
              </a:rPr>
              <a:t>multiparametri</a:t>
            </a:r>
            <a:r>
              <a:rPr lang="tr-TR" altLang="tr-TR" sz="2400" dirty="0" smtClean="0">
                <a:latin typeface="Calibri" pitchFamily="34" charset="0"/>
              </a:rPr>
              <a:t>k ve </a:t>
            </a:r>
            <a:r>
              <a:rPr lang="en-US" altLang="tr-TR" sz="2400" dirty="0" err="1" smtClean="0">
                <a:latin typeface="Calibri" pitchFamily="34" charset="0"/>
              </a:rPr>
              <a:t>spe</a:t>
            </a:r>
            <a:r>
              <a:rPr lang="tr-TR" altLang="tr-TR" sz="2400" dirty="0" smtClean="0">
                <a:latin typeface="Calibri" pitchFamily="34" charset="0"/>
              </a:rPr>
              <a:t>k</a:t>
            </a:r>
            <a:r>
              <a:rPr lang="en-US" altLang="tr-TR" sz="2400" dirty="0" err="1" smtClean="0">
                <a:latin typeface="Calibri" pitchFamily="34" charset="0"/>
              </a:rPr>
              <a:t>tros</a:t>
            </a:r>
            <a:r>
              <a:rPr lang="tr-TR" altLang="tr-TR" sz="2400" dirty="0" smtClean="0">
                <a:latin typeface="Calibri" pitchFamily="34" charset="0"/>
              </a:rPr>
              <a:t>k</a:t>
            </a:r>
            <a:r>
              <a:rPr lang="en-US" altLang="tr-TR" sz="2400" dirty="0" smtClean="0">
                <a:latin typeface="Calibri" pitchFamily="34" charset="0"/>
              </a:rPr>
              <a:t>op</a:t>
            </a:r>
            <a:r>
              <a:rPr lang="tr-TR" altLang="tr-TR" sz="2400" dirty="0" err="1" smtClean="0">
                <a:latin typeface="Calibri" pitchFamily="34" charset="0"/>
              </a:rPr>
              <a:t>ik</a:t>
            </a:r>
            <a:endParaRPr lang="tr-TR" altLang="tr-TR" sz="2400" dirty="0" smtClean="0">
              <a:latin typeface="Calibri" pitchFamily="34" charset="0"/>
            </a:endParaRPr>
          </a:p>
          <a:p>
            <a:pPr lvl="1"/>
            <a:r>
              <a:rPr lang="tr-TR" altLang="tr-TR" sz="2800" dirty="0" smtClean="0">
                <a:solidFill>
                  <a:srgbClr val="FFFF00"/>
                </a:solidFill>
                <a:latin typeface="Calibri" pitchFamily="34" charset="0"/>
              </a:rPr>
              <a:t>Kemik sintigrafisi</a:t>
            </a:r>
          </a:p>
          <a:p>
            <a:pPr lvl="1"/>
            <a:r>
              <a:rPr lang="en-US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PET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 /BT</a:t>
            </a:r>
          </a:p>
          <a:p>
            <a:pPr lvl="2"/>
            <a:r>
              <a:rPr lang="tr-TR" altLang="tr-TR" sz="2400" dirty="0" smtClean="0">
                <a:solidFill>
                  <a:srgbClr val="FF0000"/>
                </a:solidFill>
                <a:latin typeface="Calibri" pitchFamily="34" charset="0"/>
              </a:rPr>
              <a:t>Kantitatif analiz </a:t>
            </a:r>
          </a:p>
          <a:p>
            <a:pPr lvl="2"/>
            <a:r>
              <a:rPr lang="tr-TR" altLang="tr-TR" sz="2400" dirty="0" smtClean="0">
                <a:solidFill>
                  <a:srgbClr val="FF0000"/>
                </a:solidFill>
                <a:latin typeface="Calibri" pitchFamily="34" charset="0"/>
              </a:rPr>
              <a:t>Tümör biyolojisi</a:t>
            </a:r>
          </a:p>
          <a:p>
            <a:pPr lvl="1"/>
            <a:r>
              <a:rPr lang="en-US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PET</a:t>
            </a:r>
            <a:r>
              <a:rPr lang="tr-TR" altLang="tr-TR" sz="2800" b="1" dirty="0" smtClean="0">
                <a:solidFill>
                  <a:srgbClr val="FFFF00"/>
                </a:solidFill>
                <a:latin typeface="Calibri" pitchFamily="34" charset="0"/>
              </a:rPr>
              <a:t> /MR !?</a:t>
            </a:r>
          </a:p>
          <a:p>
            <a:pPr lvl="2"/>
            <a:endParaRPr lang="tr-TR" altLang="tr-TR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9" t="5664" r="28960"/>
          <a:stretch/>
        </p:blipFill>
        <p:spPr bwMode="auto">
          <a:xfrm>
            <a:off x="6299921" y="68880"/>
            <a:ext cx="2808583" cy="655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r="50000" b="9795"/>
          <a:stretch/>
        </p:blipFill>
        <p:spPr>
          <a:xfrm>
            <a:off x="2296582" y="68880"/>
            <a:ext cx="4003610" cy="655626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23528" y="1700808"/>
            <a:ext cx="175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77 Y, </a:t>
            </a:r>
          </a:p>
          <a:p>
            <a:r>
              <a:rPr lang="tr-TR" dirty="0" smtClean="0"/>
              <a:t>GLEASON 4+5</a:t>
            </a:r>
          </a:p>
          <a:p>
            <a:r>
              <a:rPr lang="tr-TR" dirty="0" smtClean="0"/>
              <a:t>PSA 150</a:t>
            </a:r>
          </a:p>
          <a:p>
            <a:r>
              <a:rPr lang="tr-TR" dirty="0" smtClean="0"/>
              <a:t>EVRELEME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64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32" y="-7215"/>
            <a:ext cx="3112179" cy="311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40" y="-7215"/>
            <a:ext cx="2932159" cy="311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" y="3614727"/>
            <a:ext cx="3203401" cy="320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61" y="3614727"/>
            <a:ext cx="2905919" cy="317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614728"/>
            <a:ext cx="3059831" cy="324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5"/>
            <a:ext cx="3168799" cy="304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99" y="18764"/>
            <a:ext cx="2915369" cy="304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30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" y="3681985"/>
            <a:ext cx="3166178" cy="316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65" y="3681985"/>
            <a:ext cx="3166177" cy="316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2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r="20688"/>
          <a:stretch/>
        </p:blipFill>
        <p:spPr bwMode="auto">
          <a:xfrm>
            <a:off x="4716016" y="116632"/>
            <a:ext cx="3567289" cy="658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71600" y="2204864"/>
            <a:ext cx="287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67 Y</a:t>
            </a:r>
          </a:p>
          <a:p>
            <a:r>
              <a:rPr lang="tr-TR" dirty="0" err="1" smtClean="0"/>
              <a:t>Bx</a:t>
            </a:r>
            <a:r>
              <a:rPr lang="tr-TR" dirty="0" smtClean="0"/>
              <a:t>; GLEASON SKOR 4+4</a:t>
            </a:r>
          </a:p>
          <a:p>
            <a:r>
              <a:rPr lang="tr-TR" dirty="0" smtClean="0"/>
              <a:t>EVRELEME</a:t>
            </a:r>
          </a:p>
          <a:p>
            <a:r>
              <a:rPr lang="tr-TR" dirty="0" smtClean="0"/>
              <a:t>PSA 16.7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8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9"/>
          <a:stretch/>
        </p:blipFill>
        <p:spPr bwMode="auto">
          <a:xfrm>
            <a:off x="-16768" y="44624"/>
            <a:ext cx="4876800" cy="347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4"/>
          <a:stretch/>
        </p:blipFill>
        <p:spPr bwMode="auto">
          <a:xfrm>
            <a:off x="4860032" y="18551"/>
            <a:ext cx="4283968" cy="350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7"/>
          <a:stretch/>
        </p:blipFill>
        <p:spPr bwMode="auto">
          <a:xfrm>
            <a:off x="971600" y="1143561"/>
            <a:ext cx="8172400" cy="571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r="19355"/>
          <a:stretch/>
        </p:blipFill>
        <p:spPr bwMode="auto">
          <a:xfrm>
            <a:off x="3273778" y="260648"/>
            <a:ext cx="3612444" cy="64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78951" y="2276872"/>
            <a:ext cx="2148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70 Y</a:t>
            </a:r>
          </a:p>
          <a:p>
            <a:r>
              <a:rPr lang="tr-TR" dirty="0" err="1" smtClean="0"/>
              <a:t>Gleason</a:t>
            </a:r>
            <a:r>
              <a:rPr lang="tr-TR" dirty="0" smtClean="0"/>
              <a:t> 4+5</a:t>
            </a:r>
            <a:endParaRPr lang="tr-TR" dirty="0"/>
          </a:p>
          <a:p>
            <a:r>
              <a:rPr lang="tr-TR" dirty="0"/>
              <a:t>EVRELEME</a:t>
            </a:r>
          </a:p>
          <a:p>
            <a:r>
              <a:rPr lang="tr-TR" dirty="0"/>
              <a:t>PSA </a:t>
            </a:r>
            <a:r>
              <a:rPr lang="tr-TR" dirty="0" smtClean="0"/>
              <a:t>11.15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98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" y="19094"/>
            <a:ext cx="4779924" cy="477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56" y="-5526"/>
            <a:ext cx="4804544" cy="480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73" y="19094"/>
            <a:ext cx="6831927" cy="68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" y="0"/>
            <a:ext cx="4538795" cy="453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05" y="-1"/>
            <a:ext cx="4538796" cy="453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02" y="4144"/>
            <a:ext cx="6841398" cy="684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r="20052"/>
          <a:stretch/>
        </p:blipFill>
        <p:spPr bwMode="auto">
          <a:xfrm>
            <a:off x="2771800" y="11205"/>
            <a:ext cx="3672408" cy="68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78951" y="2276872"/>
            <a:ext cx="2148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73 Y</a:t>
            </a:r>
          </a:p>
          <a:p>
            <a:r>
              <a:rPr lang="tr-TR" dirty="0" smtClean="0"/>
              <a:t>GLEASON 5+5</a:t>
            </a:r>
            <a:endParaRPr lang="tr-TR" dirty="0"/>
          </a:p>
          <a:p>
            <a:r>
              <a:rPr lang="tr-TR" dirty="0"/>
              <a:t>EVRELEME</a:t>
            </a:r>
          </a:p>
          <a:p>
            <a:r>
              <a:rPr lang="tr-TR" dirty="0"/>
              <a:t>PSA </a:t>
            </a:r>
            <a:r>
              <a:rPr lang="tr-TR" dirty="0" smtClean="0"/>
              <a:t>110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63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63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Başlık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504825"/>
          </a:xfrm>
        </p:spPr>
        <p:txBody>
          <a:bodyPr/>
          <a:lstStyle/>
          <a:p>
            <a:pPr algn="ctr"/>
            <a:r>
              <a:rPr lang="tr-TR" altLang="tr-TR" sz="3600" b="1" smtClean="0">
                <a:solidFill>
                  <a:srgbClr val="FFFF00"/>
                </a:solidFill>
              </a:rPr>
              <a:t>PET AJANLARI</a:t>
            </a:r>
            <a:endParaRPr lang="tr-TR" altLang="tr-TR" sz="4000" smtClean="0"/>
          </a:p>
        </p:txBody>
      </p:sp>
      <p:graphicFrame>
        <p:nvGraphicFramePr>
          <p:cNvPr id="16435" name="Group 51"/>
          <p:cNvGraphicFramePr>
            <a:graphicFrameLocks noGrp="1"/>
          </p:cNvGraphicFramePr>
          <p:nvPr>
            <p:ph idx="1"/>
          </p:nvPr>
        </p:nvGraphicFramePr>
        <p:xfrm>
          <a:off x="250825" y="692150"/>
          <a:ext cx="8713788" cy="5634038"/>
        </p:xfrm>
        <a:graphic>
          <a:graphicData uri="http://schemas.openxmlformats.org/drawingml/2006/table">
            <a:tbl>
              <a:tblPr/>
              <a:tblGrid>
                <a:gridCol w="2179638"/>
                <a:gridCol w="2178050"/>
                <a:gridCol w="2178050"/>
                <a:gridCol w="2178050"/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BİYOAKTİF BİLEŞEN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AJAN ADI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TUTULUM MEKANİZMASI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SPESİFİTE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FLORODEOKSİ-GLUKOZ (FDG)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F-18 FDG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GLUKOZ METABOLİZMASI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NONSPESİFİK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KOLİN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</a:rPr>
                        <a:t>F-18 KOLİN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</a:rPr>
                        <a:t>C-11 KOLİN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LİPİT  METABOLİZMASI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NONSPESİFİK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ASETAT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</a:rPr>
                        <a:t>C-11 ASETAT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LİPİT  METABOLİZMASI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NONSPESİFİK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22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TESTESTERON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F-18 F</a:t>
                      </a:r>
                      <a:r>
                        <a:rPr kumimoji="0" lang="en-US" alt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luoro-dihydrotestosteron</a:t>
                      </a:r>
                      <a:endParaRPr kumimoji="0" lang="tr-TR" altLang="tr-T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ANDROJEN RESEPTÖRÜ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AMİNOASİTLER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</a:rPr>
                        <a:t>C-11 METİONİN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F-18 A</a:t>
                      </a:r>
                      <a:r>
                        <a:rPr kumimoji="0" lang="en-US" alt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nti</a:t>
                      </a:r>
                      <a:r>
                        <a:rPr kumimoji="0" lang="tr-TR" alt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-amino fluorocyclobutane-1-carboxylic asit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PROTEİN SENTEZİ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NONSPESİFİK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FLORİD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F-18 NaF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İYON DEĞİŞİMİ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NONSPESİFİK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ANTİKORLAR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Ga-68 PSMA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YÜZEY ANTİJENİ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BBB5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64A2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SPESİFİK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Başlık 1"/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935037"/>
          </a:xfrm>
        </p:spPr>
        <p:txBody>
          <a:bodyPr/>
          <a:lstStyle/>
          <a:p>
            <a:r>
              <a:rPr lang="tr-TR" altLang="tr-TR" sz="4000" dirty="0" smtClean="0">
                <a:solidFill>
                  <a:srgbClr val="FFFF00"/>
                </a:solidFill>
              </a:rPr>
              <a:t>ÜLKEMİZDE PET/BT UYGULAMALARI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875"/>
            <a:ext cx="7643813" cy="49117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F-18 FDG PET/BT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Üç imzalı Gerekçeli Rapor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F-18 </a:t>
            </a:r>
            <a:r>
              <a:rPr lang="tr-TR" dirty="0" err="1" smtClean="0">
                <a:latin typeface="+mj-lt"/>
              </a:rPr>
              <a:t>NaF</a:t>
            </a:r>
            <a:r>
              <a:rPr lang="tr-TR" dirty="0" smtClean="0">
                <a:latin typeface="+mj-lt"/>
              </a:rPr>
              <a:t>, </a:t>
            </a:r>
          </a:p>
          <a:p>
            <a:pPr marL="548640" lvl="2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tr-TR" dirty="0">
                <a:latin typeface="+mj-lt"/>
              </a:rPr>
              <a:t>Üç imzalı Gerekçeli Rapor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Ga-68 PSMA,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solidFill>
                  <a:srgbClr val="FFFF00"/>
                </a:solidFill>
                <a:latin typeface="+mj-lt"/>
              </a:rPr>
              <a:t>Gleason</a:t>
            </a:r>
            <a:r>
              <a:rPr lang="tr-TR" dirty="0" smtClean="0">
                <a:solidFill>
                  <a:srgbClr val="FFFF00"/>
                </a:solidFill>
                <a:latin typeface="+mj-lt"/>
              </a:rPr>
              <a:t> skor 7 ve üzeri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solidFill>
                  <a:srgbClr val="FFFF00"/>
                </a:solidFill>
                <a:latin typeface="+mj-lt"/>
              </a:rPr>
              <a:t>Bir başka </a:t>
            </a:r>
            <a:r>
              <a:rPr lang="tr-TR" dirty="0" err="1" smtClean="0">
                <a:solidFill>
                  <a:srgbClr val="FFFF00"/>
                </a:solidFill>
                <a:latin typeface="+mj-lt"/>
              </a:rPr>
              <a:t>görütüleme</a:t>
            </a:r>
            <a:r>
              <a:rPr lang="tr-TR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FFFF00"/>
                </a:solidFill>
                <a:latin typeface="+mj-lt"/>
              </a:rPr>
              <a:t>modalitesi</a:t>
            </a:r>
            <a:r>
              <a:rPr lang="tr-TR" dirty="0" smtClean="0">
                <a:solidFill>
                  <a:srgbClr val="FFFF00"/>
                </a:solidFill>
                <a:latin typeface="+mj-lt"/>
              </a:rPr>
              <a:t> ile şüpheli lezyon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solidFill>
                  <a:srgbClr val="FFFF00"/>
                </a:solidFill>
                <a:latin typeface="+mj-lt"/>
              </a:rPr>
              <a:t>Üçüncü basamak Sağlık Kuruluşu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İlk iki kriter yoksa Üç imzalı Gerekçeli Rapor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Başlık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36625"/>
          </a:xfrm>
        </p:spPr>
        <p:txBody>
          <a:bodyPr/>
          <a:lstStyle/>
          <a:p>
            <a:r>
              <a:rPr lang="tr-TR" altLang="tr-TR" smtClean="0">
                <a:solidFill>
                  <a:srgbClr val="FFFF00"/>
                </a:solidFill>
              </a:rPr>
              <a:t>SONUÇ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840287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+mj-lt"/>
              </a:rPr>
              <a:t>PET</a:t>
            </a:r>
            <a:r>
              <a:rPr lang="tr-TR" dirty="0" smtClean="0">
                <a:latin typeface="+mj-lt"/>
              </a:rPr>
              <a:t>/BT Prostat kanserinde hasta yönetiminde kullanılacak olan 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biyolojik/</a:t>
            </a:r>
            <a:r>
              <a:rPr lang="tr-TR" dirty="0" err="1" smtClean="0">
                <a:solidFill>
                  <a:srgbClr val="FF0000"/>
                </a:solidFill>
                <a:latin typeface="+mj-lt"/>
              </a:rPr>
              <a:t>metabolik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 değişiklikleri</a:t>
            </a:r>
            <a:r>
              <a:rPr lang="tr-TR" dirty="0" smtClean="0">
                <a:latin typeface="+mj-lt"/>
              </a:rPr>
              <a:t> bir çok 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spesifik ve </a:t>
            </a:r>
            <a:r>
              <a:rPr lang="tr-TR" dirty="0" err="1" smtClean="0">
                <a:solidFill>
                  <a:srgbClr val="FF0000"/>
                </a:solidFill>
                <a:latin typeface="+mj-lt"/>
              </a:rPr>
              <a:t>nonspesifik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FF0000"/>
                </a:solidFill>
                <a:latin typeface="+mj-lt"/>
              </a:rPr>
              <a:t>radyofarmasötik</a:t>
            </a:r>
            <a:r>
              <a:rPr lang="tr-TR" dirty="0" smtClean="0">
                <a:latin typeface="+mj-lt"/>
              </a:rPr>
              <a:t> ajanlarla ortaya koymaktadır.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Ga-68 PSMA en önemli ve güncel ajandır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PET görüntüleme ile (PSMA) hedefe yönelik spesifik tedavi (</a:t>
            </a:r>
            <a:r>
              <a:rPr lang="tr-TR" dirty="0" err="1" smtClean="0">
                <a:solidFill>
                  <a:srgbClr val="FFFF00"/>
                </a:solidFill>
                <a:latin typeface="+mj-lt"/>
              </a:rPr>
              <a:t>radyoimmunoterapi</a:t>
            </a:r>
            <a:r>
              <a:rPr lang="tr-TR" dirty="0" smtClean="0">
                <a:latin typeface="+mj-lt"/>
              </a:rPr>
              <a:t>) olanağı sağlanmaktadır.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PET/MR kombinasyonu 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tek görüntüleme ile</a:t>
            </a:r>
            <a:r>
              <a:rPr lang="tr-TR" dirty="0" smtClean="0">
                <a:latin typeface="+mj-lt"/>
              </a:rPr>
              <a:t> doğru biyopsi alma, lokal-ileri </a:t>
            </a:r>
            <a:r>
              <a:rPr lang="tr-TR" dirty="0" err="1" smtClean="0">
                <a:latin typeface="+mj-lt"/>
              </a:rPr>
              <a:t>evreleme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fokal</a:t>
            </a:r>
            <a:r>
              <a:rPr lang="tr-TR" dirty="0" smtClean="0">
                <a:latin typeface="+mj-lt"/>
              </a:rPr>
              <a:t> terapi gibi alanlarda ek katkılar sunmakta ve gelecek vadetmektedir.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557338"/>
            <a:ext cx="18780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23850" y="5364163"/>
            <a:ext cx="13684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rgbClr val="FFFF00"/>
                </a:solidFill>
                <a:latin typeface="+mj-lt"/>
              </a:rPr>
              <a:t>F-18 FDG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8"/>
          <a:stretch>
            <a:fillRect/>
          </a:stretch>
        </p:blipFill>
        <p:spPr bwMode="auto">
          <a:xfrm>
            <a:off x="1979613" y="1576388"/>
            <a:ext cx="20383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411413" y="5364163"/>
            <a:ext cx="12319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latin typeface="+mj-lt"/>
              </a:rPr>
              <a:t>F-18 KOLİN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2" t="51431" r="11234" b="2266"/>
          <a:stretch>
            <a:fillRect/>
          </a:stretch>
        </p:blipFill>
        <p:spPr bwMode="auto">
          <a:xfrm>
            <a:off x="4067175" y="1576388"/>
            <a:ext cx="17145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4356100" y="5291138"/>
            <a:ext cx="12461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latin typeface="+mj-lt"/>
              </a:rPr>
              <a:t>C-11 KOLİN</a:t>
            </a:r>
          </a:p>
        </p:txBody>
      </p:sp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7" t="4756"/>
          <a:stretch>
            <a:fillRect/>
          </a:stretch>
        </p:blipFill>
        <p:spPr bwMode="auto">
          <a:xfrm>
            <a:off x="7546975" y="312738"/>
            <a:ext cx="15621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r="56906"/>
          <a:stretch>
            <a:fillRect/>
          </a:stretch>
        </p:blipFill>
        <p:spPr bwMode="auto">
          <a:xfrm>
            <a:off x="5834063" y="1576388"/>
            <a:ext cx="161766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7805738" y="5291138"/>
            <a:ext cx="1019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rgbClr val="FF0000"/>
                </a:solidFill>
                <a:latin typeface="+mj-lt"/>
              </a:rPr>
              <a:t>F-18 </a:t>
            </a:r>
            <a:r>
              <a:rPr lang="tr-TR" b="1" dirty="0" err="1">
                <a:solidFill>
                  <a:srgbClr val="FF0000"/>
                </a:solidFill>
                <a:latin typeface="+mj-lt"/>
              </a:rPr>
              <a:t>NaF</a:t>
            </a:r>
            <a:endParaRPr lang="tr-TR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169025" y="5291138"/>
            <a:ext cx="13779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rgbClr val="FFFF00"/>
                </a:solidFill>
                <a:latin typeface="+mj-lt"/>
              </a:rPr>
              <a:t>Ga-68 PSMA</a:t>
            </a:r>
          </a:p>
        </p:txBody>
      </p:sp>
    </p:spTree>
    <p:extLst>
      <p:ext uri="{BB962C8B-B14F-4D97-AF65-F5344CB8AC3E}">
        <p14:creationId xmlns:p14="http://schemas.microsoft.com/office/powerpoint/2010/main" val="19587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Başlık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72488" cy="1143000"/>
          </a:xfrm>
        </p:spPr>
        <p:txBody>
          <a:bodyPr/>
          <a:lstStyle/>
          <a:p>
            <a:r>
              <a:rPr lang="tr-TR" altLang="tr-TR" sz="3200" b="1" dirty="0" smtClean="0">
                <a:solidFill>
                  <a:srgbClr val="FFFF00"/>
                </a:solidFill>
              </a:rPr>
              <a:t>C-11 Asetat, C-11 Kolin, F-18 </a:t>
            </a:r>
            <a:r>
              <a:rPr lang="tr-TR" altLang="tr-TR" sz="3200" b="1" dirty="0" err="1" smtClean="0">
                <a:solidFill>
                  <a:srgbClr val="FFFF00"/>
                </a:solidFill>
              </a:rPr>
              <a:t>Florokolin</a:t>
            </a:r>
            <a:r>
              <a:rPr lang="tr-TR" altLang="tr-TR" sz="3200" b="1" dirty="0" smtClean="0">
                <a:solidFill>
                  <a:srgbClr val="FFFF00"/>
                </a:solidFill>
              </a:rPr>
              <a:t> PET/BT</a:t>
            </a:r>
            <a:r>
              <a:rPr lang="tr-TR" altLang="tr-TR" sz="4000" dirty="0" smtClean="0"/>
              <a:t/>
            </a:r>
            <a:br>
              <a:rPr lang="tr-TR" altLang="tr-TR" sz="4000" dirty="0" smtClean="0"/>
            </a:br>
            <a:r>
              <a:rPr lang="tr-TR" altLang="tr-TR" sz="4000" b="1" dirty="0" smtClean="0">
                <a:solidFill>
                  <a:srgbClr val="FF0000"/>
                </a:solidFill>
              </a:rPr>
              <a:t>LİPOGENEZ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695800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err="1" smtClean="0">
                <a:latin typeface="+mj-lt"/>
              </a:rPr>
              <a:t>Malignensilerde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smtClean="0">
                <a:solidFill>
                  <a:srgbClr val="FFFF00"/>
                </a:solidFill>
                <a:latin typeface="+mj-lt"/>
              </a:rPr>
              <a:t>hücre zarı sentezi </a:t>
            </a:r>
            <a:r>
              <a:rPr lang="tr-TR" sz="2800" dirty="0" smtClean="0">
                <a:latin typeface="+mj-lt"/>
              </a:rPr>
              <a:t>artmaktadır.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FFFF00"/>
                </a:solidFill>
                <a:latin typeface="+mj-lt"/>
              </a:rPr>
              <a:t>Kolin</a:t>
            </a:r>
            <a:r>
              <a:rPr lang="tr-TR" sz="2800" dirty="0" smtClean="0">
                <a:latin typeface="+mj-lt"/>
              </a:rPr>
              <a:t> hücre içerisine kolin </a:t>
            </a:r>
            <a:r>
              <a:rPr lang="tr-TR" sz="2800" dirty="0" err="1" smtClean="0">
                <a:latin typeface="+mj-lt"/>
              </a:rPr>
              <a:t>transporterleri</a:t>
            </a:r>
            <a:r>
              <a:rPr lang="tr-TR" sz="2800" dirty="0" smtClean="0">
                <a:latin typeface="+mj-lt"/>
              </a:rPr>
              <a:t> ile alınır ve </a:t>
            </a:r>
            <a:r>
              <a:rPr lang="tr-TR" sz="2800" dirty="0" err="1" smtClean="0">
                <a:latin typeface="+mj-lt"/>
              </a:rPr>
              <a:t>fosfatidil</a:t>
            </a:r>
            <a:r>
              <a:rPr lang="tr-TR" sz="2800" dirty="0" smtClean="0">
                <a:latin typeface="+mj-lt"/>
              </a:rPr>
              <a:t> kolin yapımında kullanılır. 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800" dirty="0" err="1" smtClean="0">
                <a:latin typeface="+mj-lt"/>
              </a:rPr>
              <a:t>Malignensilerde</a:t>
            </a:r>
            <a:r>
              <a:rPr lang="tr-TR" sz="2800" dirty="0" smtClean="0">
                <a:latin typeface="+mj-lt"/>
              </a:rPr>
              <a:t> kolin </a:t>
            </a:r>
            <a:r>
              <a:rPr lang="tr-TR" sz="2800" dirty="0" err="1" smtClean="0">
                <a:latin typeface="+mj-lt"/>
              </a:rPr>
              <a:t>kinaz</a:t>
            </a:r>
            <a:r>
              <a:rPr lang="tr-TR" sz="2800" dirty="0" smtClean="0">
                <a:latin typeface="+mj-lt"/>
              </a:rPr>
              <a:t> enzimi ekspresyonu artar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A</a:t>
            </a:r>
            <a:r>
              <a:rPr lang="tr-TR" sz="2800" b="1" dirty="0" err="1" smtClean="0">
                <a:solidFill>
                  <a:srgbClr val="FFFF00"/>
                </a:solidFill>
                <a:latin typeface="+mj-lt"/>
              </a:rPr>
              <a:t>setat</a:t>
            </a:r>
            <a:r>
              <a:rPr lang="tr-TR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sz="2800" dirty="0" smtClean="0">
                <a:latin typeface="+mj-lt"/>
              </a:rPr>
              <a:t>yağ </a:t>
            </a:r>
            <a:r>
              <a:rPr lang="tr-TR" sz="2800" dirty="0" err="1" smtClean="0">
                <a:latin typeface="+mj-lt"/>
              </a:rPr>
              <a:t>asiti</a:t>
            </a:r>
            <a:r>
              <a:rPr lang="tr-TR" sz="2800" dirty="0" smtClean="0">
                <a:latin typeface="+mj-lt"/>
              </a:rPr>
              <a:t> sentezine katılan bir </a:t>
            </a:r>
            <a:r>
              <a:rPr lang="tr-TR" sz="2800" dirty="0" err="1" smtClean="0">
                <a:latin typeface="+mj-lt"/>
              </a:rPr>
              <a:t>substrattır</a:t>
            </a:r>
            <a:r>
              <a:rPr lang="tr-TR" sz="2800" dirty="0" smtClean="0">
                <a:latin typeface="+mj-lt"/>
              </a:rPr>
              <a:t> ve </a:t>
            </a:r>
            <a:r>
              <a:rPr lang="tr-TR" sz="2800" dirty="0" err="1" smtClean="0">
                <a:latin typeface="+mj-lt"/>
              </a:rPr>
              <a:t>monokarboksilat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transporter</a:t>
            </a:r>
            <a:r>
              <a:rPr lang="tr-TR" sz="2800" dirty="0" smtClean="0">
                <a:latin typeface="+mj-lt"/>
              </a:rPr>
              <a:t> sistemle hücre içine alınır.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sz="2800" dirty="0" smtClean="0">
                <a:latin typeface="+mj-lt"/>
              </a:rPr>
              <a:t>Prostat kanserinde bu sistem </a:t>
            </a:r>
            <a:r>
              <a:rPr lang="tr-TR" sz="2800" dirty="0" err="1" smtClean="0">
                <a:latin typeface="+mj-lt"/>
              </a:rPr>
              <a:t>upregulasyon</a:t>
            </a:r>
            <a:r>
              <a:rPr lang="tr-TR" sz="2800" dirty="0" smtClean="0">
                <a:latin typeface="+mj-lt"/>
              </a:rPr>
              <a:t> göstermektedir.</a:t>
            </a:r>
            <a:r>
              <a:rPr lang="en-US" sz="2800" dirty="0" smtClean="0">
                <a:latin typeface="+mj-lt"/>
              </a:rPr>
              <a:t> </a:t>
            </a:r>
            <a:endParaRPr lang="tr-TR" sz="2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Metin Yer Tutucusu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4040188" cy="1030287"/>
          </a:xfrm>
        </p:spPr>
        <p:txBody>
          <a:bodyPr/>
          <a:lstStyle/>
          <a:p>
            <a:r>
              <a:rPr lang="tr-TR" altLang="tr-TR" dirty="0" smtClean="0">
                <a:solidFill>
                  <a:srgbClr val="FFFF00"/>
                </a:solidFill>
                <a:latin typeface="+mj-lt"/>
              </a:rPr>
              <a:t>Anti-</a:t>
            </a:r>
            <a:r>
              <a:rPr lang="en-US" altLang="tr-TR" dirty="0" smtClean="0">
                <a:solidFill>
                  <a:srgbClr val="FFFF00"/>
                </a:solidFill>
                <a:latin typeface="+mj-lt"/>
              </a:rPr>
              <a:t>F-</a:t>
            </a:r>
            <a:r>
              <a:rPr lang="tr-TR" altLang="tr-TR" dirty="0" smtClean="0">
                <a:solidFill>
                  <a:srgbClr val="FFFF00"/>
                </a:solidFill>
                <a:latin typeface="+mj-lt"/>
              </a:rPr>
              <a:t>18 </a:t>
            </a:r>
            <a:r>
              <a:rPr lang="en-US" altLang="tr-TR" dirty="0" smtClean="0">
                <a:solidFill>
                  <a:srgbClr val="FFFF00"/>
                </a:solidFill>
                <a:latin typeface="+mj-lt"/>
              </a:rPr>
              <a:t>FACBC</a:t>
            </a:r>
            <a:r>
              <a:rPr lang="tr-TR" altLang="tr-TR" dirty="0" smtClean="0">
                <a:latin typeface="+mj-lt"/>
              </a:rPr>
              <a:t/>
            </a:r>
            <a:br>
              <a:rPr lang="tr-TR" altLang="tr-TR" dirty="0" smtClean="0">
                <a:latin typeface="+mj-lt"/>
              </a:rPr>
            </a:br>
            <a:r>
              <a:rPr lang="tr-TR" altLang="tr-TR" dirty="0" smtClean="0">
                <a:solidFill>
                  <a:srgbClr val="FF0000"/>
                </a:solidFill>
                <a:latin typeface="+mj-lt"/>
              </a:rPr>
              <a:t>AMİNO ASİT TRANSPORT</a:t>
            </a:r>
            <a:endParaRPr lang="tr-TR" altLang="tr-TR" dirty="0" smtClean="0">
              <a:latin typeface="+mj-lt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2"/>
          </p:nvPr>
        </p:nvSpPr>
        <p:spPr>
          <a:xfrm>
            <a:off x="457200" y="1916113"/>
            <a:ext cx="4040188" cy="3846512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400" b="1" dirty="0">
                <a:solidFill>
                  <a:srgbClr val="FFFF00"/>
                </a:solidFill>
                <a:latin typeface="+mj-lt"/>
              </a:rPr>
              <a:t>Anti-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F-</a:t>
            </a:r>
            <a:r>
              <a:rPr lang="tr-TR" sz="2400" b="1" dirty="0">
                <a:solidFill>
                  <a:srgbClr val="FFFF00"/>
                </a:solidFill>
                <a:latin typeface="+mj-lt"/>
              </a:rPr>
              <a:t>18 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FACBC </a:t>
            </a:r>
            <a:r>
              <a:rPr lang="tr-TR" sz="2400" b="1" dirty="0" smtClean="0">
                <a:solidFill>
                  <a:srgbClr val="FFFF00"/>
                </a:solidFill>
                <a:latin typeface="+mj-lt"/>
              </a:rPr>
              <a:t>, (</a:t>
            </a:r>
            <a:r>
              <a:rPr lang="tr-TR" dirty="0" smtClean="0">
                <a:latin typeface="+mj-lt"/>
              </a:rPr>
              <a:t>Anti-1-amino-3-18F-fluorocyclobutane-1-carboxylic </a:t>
            </a:r>
            <a:r>
              <a:rPr lang="tr-TR" dirty="0" err="1" smtClean="0">
                <a:latin typeface="+mj-lt"/>
              </a:rPr>
              <a:t>acid</a:t>
            </a:r>
            <a:r>
              <a:rPr lang="tr-TR" dirty="0" smtClean="0">
                <a:latin typeface="+mj-lt"/>
              </a:rPr>
              <a:t>) bir sentetik </a:t>
            </a:r>
            <a:r>
              <a:rPr lang="tr-TR" dirty="0" err="1" smtClean="0">
                <a:latin typeface="+mj-lt"/>
              </a:rPr>
              <a:t>metabolize</a:t>
            </a:r>
            <a:r>
              <a:rPr lang="tr-TR" dirty="0" smtClean="0">
                <a:latin typeface="+mj-lt"/>
              </a:rPr>
              <a:t> olmayan </a:t>
            </a:r>
            <a:r>
              <a:rPr lang="tr-TR" b="1" dirty="0" err="1" smtClean="0">
                <a:solidFill>
                  <a:srgbClr val="FF0000"/>
                </a:solidFill>
                <a:latin typeface="+mj-lt"/>
              </a:rPr>
              <a:t>lösin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 analoğudur</a:t>
            </a:r>
            <a:r>
              <a:rPr lang="tr-TR" dirty="0" smtClean="0">
                <a:latin typeface="+mj-lt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Prostat Kanserinde </a:t>
            </a:r>
            <a:r>
              <a:rPr lang="tr-TR" b="1" dirty="0" smtClean="0">
                <a:solidFill>
                  <a:srgbClr val="FF0000"/>
                </a:solidFill>
                <a:latin typeface="+mj-lt"/>
              </a:rPr>
              <a:t>aminoasit transport sistemlerinin aktive olması nedeniyle </a:t>
            </a:r>
            <a:r>
              <a:rPr lang="tr-TR" dirty="0" smtClean="0">
                <a:latin typeface="+mj-lt"/>
              </a:rPr>
              <a:t>tutulum göstermektedir.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>
                <a:solidFill>
                  <a:srgbClr val="FFFF00"/>
                </a:solidFill>
                <a:latin typeface="+mj-lt"/>
              </a:rPr>
              <a:t>Düşük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üriner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  <a:latin typeface="+mj-lt"/>
              </a:rPr>
              <a:t>ekskresyon</a:t>
            </a:r>
            <a:r>
              <a:rPr lang="tr-TR" b="1" dirty="0" smtClean="0">
                <a:solidFill>
                  <a:srgbClr val="FFFF00"/>
                </a:solidFill>
                <a:latin typeface="+mj-lt"/>
              </a:rPr>
              <a:t> !!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88024" y="1052736"/>
            <a:ext cx="4129261" cy="510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etin Yer Tutucusu 4"/>
          <p:cNvSpPr>
            <a:spLocks noGrp="1"/>
          </p:cNvSpPr>
          <p:nvPr>
            <p:ph type="body" sz="half" idx="3"/>
          </p:nvPr>
        </p:nvSpPr>
        <p:spPr>
          <a:xfrm>
            <a:off x="971600" y="116632"/>
            <a:ext cx="6984776" cy="669255"/>
          </a:xfrm>
        </p:spPr>
        <p:txBody>
          <a:bodyPr/>
          <a:lstStyle/>
          <a:p>
            <a:r>
              <a:rPr lang="tr-TR" altLang="tr-TR" dirty="0" smtClean="0">
                <a:solidFill>
                  <a:srgbClr val="FFFF00"/>
                </a:solidFill>
                <a:latin typeface="+mj-lt"/>
              </a:rPr>
              <a:t>F-18 FDHT, </a:t>
            </a:r>
            <a:r>
              <a:rPr lang="tr-TR" altLang="tr-TR" dirty="0" smtClean="0">
                <a:solidFill>
                  <a:srgbClr val="FF0000"/>
                </a:solidFill>
                <a:latin typeface="+mj-lt"/>
              </a:rPr>
              <a:t>ANDROJEN RESEPTÖR</a:t>
            </a:r>
            <a:endParaRPr lang="tr-TR" altLang="tr-TR" dirty="0" smtClean="0">
              <a:latin typeface="+mj-lt"/>
            </a:endParaRPr>
          </a:p>
        </p:txBody>
      </p:sp>
      <p:sp>
        <p:nvSpPr>
          <p:cNvPr id="20484" name="İçerik Yer Tutucusu 5"/>
          <p:cNvSpPr>
            <a:spLocks noGrp="1"/>
          </p:cNvSpPr>
          <p:nvPr>
            <p:ph sz="quarter" idx="4"/>
          </p:nvPr>
        </p:nvSpPr>
        <p:spPr>
          <a:xfrm>
            <a:off x="971600" y="764705"/>
            <a:ext cx="7272808" cy="936103"/>
          </a:xfrm>
        </p:spPr>
        <p:txBody>
          <a:bodyPr/>
          <a:lstStyle/>
          <a:p>
            <a:r>
              <a:rPr lang="tr-TR" altLang="tr-TR" sz="2000" dirty="0" smtClean="0">
                <a:latin typeface="Calibri" pitchFamily="34" charset="0"/>
              </a:rPr>
              <a:t>F-18 fluoro-5</a:t>
            </a:r>
            <a:r>
              <a:rPr lang="el-GR" altLang="tr-TR" sz="2000" dirty="0" smtClean="0">
                <a:latin typeface="Calibri" pitchFamily="34" charset="0"/>
              </a:rPr>
              <a:t>α</a:t>
            </a:r>
            <a:r>
              <a:rPr lang="tr-TR" altLang="tr-TR" sz="2000" dirty="0" smtClean="0">
                <a:latin typeface="Calibri" pitchFamily="34" charset="0"/>
              </a:rPr>
              <a:t>-</a:t>
            </a:r>
            <a:r>
              <a:rPr lang="tr-TR" altLang="tr-TR" sz="2000" dirty="0" err="1" smtClean="0">
                <a:latin typeface="Calibri" pitchFamily="34" charset="0"/>
              </a:rPr>
              <a:t>dihydrotestosterone</a:t>
            </a:r>
            <a:r>
              <a:rPr lang="tr-TR" altLang="tr-TR" sz="2000" dirty="0" smtClean="0">
                <a:latin typeface="Calibri" pitchFamily="34" charset="0"/>
              </a:rPr>
              <a:t>, </a:t>
            </a:r>
            <a:r>
              <a:rPr lang="tr-TR" altLang="tr-TR" sz="2000" dirty="0" err="1" smtClean="0">
                <a:solidFill>
                  <a:srgbClr val="FF0000"/>
                </a:solidFill>
                <a:latin typeface="Calibri" pitchFamily="34" charset="0"/>
              </a:rPr>
              <a:t>androjen</a:t>
            </a:r>
            <a:r>
              <a:rPr lang="tr-TR" altLang="tr-TR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altLang="tr-TR" sz="2000" smtClean="0">
                <a:solidFill>
                  <a:srgbClr val="FF0000"/>
                </a:solidFill>
                <a:latin typeface="Calibri" pitchFamily="34" charset="0"/>
              </a:rPr>
              <a:t>reseptör analoğu</a:t>
            </a:r>
            <a:endParaRPr lang="tr-TR" altLang="tr-TR" sz="20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28590"/>
            <a:ext cx="6696744" cy="49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29600" cy="7810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dirty="0" smtClean="0">
                <a:solidFill>
                  <a:srgbClr val="FFFF00"/>
                </a:solidFill>
              </a:rPr>
              <a:t>PRİMER TANI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875"/>
            <a:ext cx="7786688" cy="5040313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FF0000"/>
                </a:solidFill>
                <a:latin typeface="+mj-lt"/>
              </a:rPr>
              <a:t>PET/BT kullanımı çok sınırlı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Tümörün </a:t>
            </a:r>
            <a:r>
              <a:rPr lang="tr-TR" dirty="0" err="1" smtClean="0">
                <a:latin typeface="+mj-lt"/>
              </a:rPr>
              <a:t>glukoz</a:t>
            </a:r>
            <a:r>
              <a:rPr lang="tr-TR" dirty="0" smtClean="0">
                <a:latin typeface="+mj-lt"/>
              </a:rPr>
              <a:t> metabolizmasının düşük olması (F-18 FDG için)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Tümör </a:t>
            </a:r>
            <a:r>
              <a:rPr lang="tr-TR" dirty="0">
                <a:latin typeface="+mj-lt"/>
              </a:rPr>
              <a:t>çapının küçük olması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>
                <a:latin typeface="+mj-lt"/>
              </a:rPr>
              <a:t>Yavaş büyümesi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>
                <a:latin typeface="+mj-lt"/>
              </a:rPr>
              <a:t>İyi </a:t>
            </a:r>
            <a:r>
              <a:rPr lang="tr-TR" dirty="0" err="1">
                <a:latin typeface="+mj-lt"/>
              </a:rPr>
              <a:t>diferansiye</a:t>
            </a:r>
            <a:r>
              <a:rPr lang="tr-TR" dirty="0">
                <a:latin typeface="+mj-lt"/>
              </a:rPr>
              <a:t> olması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>
                <a:latin typeface="+mj-lt"/>
              </a:rPr>
              <a:t>Overlap</a:t>
            </a:r>
            <a:r>
              <a:rPr lang="tr-TR" dirty="0">
                <a:latin typeface="+mj-lt"/>
              </a:rPr>
              <a:t> </a:t>
            </a:r>
            <a:endParaRPr lang="tr-TR" dirty="0" smtClean="0">
              <a:latin typeface="+mj-lt"/>
            </a:endParaRP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Düşük </a:t>
            </a:r>
            <a:r>
              <a:rPr lang="tr-TR" dirty="0" err="1" smtClean="0">
                <a:latin typeface="+mj-lt"/>
              </a:rPr>
              <a:t>tm</a:t>
            </a:r>
            <a:r>
              <a:rPr lang="tr-TR" dirty="0" smtClean="0">
                <a:latin typeface="+mj-lt"/>
              </a:rPr>
              <a:t> tutulumu/Normal doku tutulumu</a:t>
            </a: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smtClean="0">
                <a:latin typeface="+mj-lt"/>
              </a:rPr>
              <a:t>BPH, </a:t>
            </a:r>
            <a:r>
              <a:rPr lang="tr-TR" dirty="0" err="1" smtClean="0">
                <a:latin typeface="+mj-lt"/>
              </a:rPr>
              <a:t>Prostatit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(yüksek tutulum) </a:t>
            </a:r>
            <a:endParaRPr lang="tr-TR" dirty="0" smtClean="0">
              <a:latin typeface="+mj-lt"/>
            </a:endParaRPr>
          </a:p>
          <a:p>
            <a:pPr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tr-TR" dirty="0" err="1" smtClean="0">
                <a:latin typeface="+mj-lt"/>
              </a:rPr>
              <a:t>Üriner</a:t>
            </a:r>
            <a:r>
              <a:rPr lang="tr-TR" dirty="0" smtClean="0">
                <a:latin typeface="+mj-lt"/>
              </a:rPr>
              <a:t> sistem aktivitesi</a:t>
            </a:r>
            <a:endParaRPr lang="tr-TR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dirty="0" smtClean="0">
                <a:solidFill>
                  <a:srgbClr val="FFC000"/>
                </a:solidFill>
                <a:latin typeface="+mj-lt"/>
              </a:rPr>
              <a:t>PET/MR sistemleri !?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3316</TotalTime>
  <Words>1377</Words>
  <Application>Microsoft Office PowerPoint</Application>
  <PresentationFormat>Ekran Gösterisi (4:3)</PresentationFormat>
  <Paragraphs>258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2" baseType="lpstr">
      <vt:lpstr>Akış</vt:lpstr>
      <vt:lpstr>Prostat Kanseri PET/BT Uygulamaları</vt:lpstr>
      <vt:lpstr>GİRİŞ</vt:lpstr>
      <vt:lpstr>GÖRÜNTÜLEME</vt:lpstr>
      <vt:lpstr>PET AJANLARI</vt:lpstr>
      <vt:lpstr>PowerPoint Sunusu</vt:lpstr>
      <vt:lpstr>C-11 Asetat, C-11 Kolin, F-18 Florokolin PET/BT LİPOGENEZ</vt:lpstr>
      <vt:lpstr>PowerPoint Sunusu</vt:lpstr>
      <vt:lpstr>PowerPoint Sunusu</vt:lpstr>
      <vt:lpstr>PRİMER TANI</vt:lpstr>
      <vt:lpstr>PowerPoint Sunusu</vt:lpstr>
      <vt:lpstr>NODAL EVRELEME</vt:lpstr>
      <vt:lpstr>NODAL EVRELEME</vt:lpstr>
      <vt:lpstr>NODAL EVRELEME C-11 Kolin, F-18 Florokolin PET/BT</vt:lpstr>
      <vt:lpstr>KEMİK METASTAZLARI KEMİK SİNTİGRAFİSİ&amp;F-18 FDG PET/BT</vt:lpstr>
      <vt:lpstr>KEMİK METASTAZI F-18 NaF PET/BT</vt:lpstr>
      <vt:lpstr>PowerPoint Sunusu</vt:lpstr>
      <vt:lpstr>REKÜRRENS</vt:lpstr>
      <vt:lpstr>REKÜRRENS, F-18 FDG PET/BT </vt:lpstr>
      <vt:lpstr>PowerPoint Sunusu</vt:lpstr>
      <vt:lpstr>REKÜRRENS</vt:lpstr>
      <vt:lpstr>REKÜRRENS</vt:lpstr>
      <vt:lpstr>C-11 Kolin, F-18 Florokolin PET/BT </vt:lpstr>
      <vt:lpstr>REKÜRRENS C-11 Kolin, F-18 Florokolin PET/BT</vt:lpstr>
      <vt:lpstr>C-11 Kolin, F-18 Florokolin PET/BT  ÖZET</vt:lpstr>
      <vt:lpstr>PSMA</vt:lpstr>
      <vt:lpstr>Ga-68 PSMA  Ga-68 HBED-CC-PSMA</vt:lpstr>
      <vt:lpstr>Ga-68 PSMA  Ga-68 HBED-CC-PSMA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ÜLKEMİZDE PET/BT UYGULAMALARI</vt:lpstr>
      <vt:lpstr>SONUÇ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nükleertıph</cp:lastModifiedBy>
  <cp:revision>209</cp:revision>
  <dcterms:created xsi:type="dcterms:W3CDTF">2015-03-03T13:08:14Z</dcterms:created>
  <dcterms:modified xsi:type="dcterms:W3CDTF">2015-04-10T14:14:31Z</dcterms:modified>
</cp:coreProperties>
</file>