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86" r:id="rId6"/>
    <p:sldMasterId id="2147483800" r:id="rId7"/>
    <p:sldMasterId id="2147483814" r:id="rId8"/>
    <p:sldMasterId id="2147483828" r:id="rId9"/>
    <p:sldMasterId id="2147483842" r:id="rId10"/>
    <p:sldMasterId id="2147483856" r:id="rId11"/>
    <p:sldMasterId id="2147483870" r:id="rId12"/>
    <p:sldMasterId id="2147483884" r:id="rId13"/>
    <p:sldMasterId id="2147483898" r:id="rId14"/>
  </p:sldMasterIdLst>
  <p:notesMasterIdLst>
    <p:notesMasterId r:id="rId35"/>
  </p:notesMasterIdLst>
  <p:sldIdLst>
    <p:sldId id="266" r:id="rId15"/>
    <p:sldId id="267" r:id="rId16"/>
    <p:sldId id="268" r:id="rId17"/>
    <p:sldId id="272" r:id="rId18"/>
    <p:sldId id="269" r:id="rId19"/>
    <p:sldId id="273" r:id="rId20"/>
    <p:sldId id="284" r:id="rId21"/>
    <p:sldId id="285" r:id="rId22"/>
    <p:sldId id="274" r:id="rId23"/>
    <p:sldId id="275" r:id="rId24"/>
    <p:sldId id="277" r:id="rId25"/>
    <p:sldId id="283" r:id="rId26"/>
    <p:sldId id="258" r:id="rId27"/>
    <p:sldId id="278" r:id="rId28"/>
    <p:sldId id="279" r:id="rId29"/>
    <p:sldId id="259" r:id="rId30"/>
    <p:sldId id="280" r:id="rId31"/>
    <p:sldId id="260" r:id="rId32"/>
    <p:sldId id="261" r:id="rId33"/>
    <p:sldId id="28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0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36481-0293-9448-9F92-82483547567F}" type="datetimeFigureOut">
              <a:rPr lang="en-US" smtClean="0"/>
              <a:t>15.04.15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783D0-B66B-6E4D-859C-114C17E6A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4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D1FB78-0B57-4DA5-99F1-E684000909BE}" type="slidenum">
              <a:rPr lang="tr-TR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tr-TR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259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smtClean="0"/>
          </a:p>
        </p:txBody>
      </p:sp>
      <p:sp>
        <p:nvSpPr>
          <p:cNvPr id="96261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CB0DD519-A996-4C23-AB18-D2D4F11FE631}" type="slidenum">
              <a:rPr lang="tr-TR" sz="1200">
                <a:solidFill>
                  <a:prstClr val="black"/>
                </a:solidFill>
                <a:latin typeface="Arial" charset="0"/>
              </a:rPr>
              <a:pPr algn="r" defTabSz="914400"/>
              <a:t>1</a:t>
            </a:fld>
            <a:endParaRPr lang="tr-T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AFE872-90E7-4011-BDB9-66ABA66AF3C9}" type="slidenum">
              <a:rPr lang="tr-TR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tr-TR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331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smtClean="0"/>
          </a:p>
        </p:txBody>
      </p:sp>
      <p:sp>
        <p:nvSpPr>
          <p:cNvPr id="99333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28939830-3086-4548-A425-F611559C8C3B}" type="slidenum">
              <a:rPr lang="tr-TR" sz="1200">
                <a:solidFill>
                  <a:prstClr val="black"/>
                </a:solidFill>
                <a:latin typeface="Arial" charset="0"/>
              </a:rPr>
              <a:pPr algn="r" defTabSz="914400"/>
              <a:t>2</a:t>
            </a:fld>
            <a:endParaRPr lang="tr-T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D2D169-42E3-49F3-9FE1-69CCDAAE0865}" type="slidenum">
              <a:rPr lang="tr-TR" smtClean="0"/>
              <a:pPr/>
              <a:t>3</a:t>
            </a:fld>
            <a:endParaRPr lang="tr-TR" smtClean="0"/>
          </a:p>
        </p:txBody>
      </p:sp>
      <p:sp>
        <p:nvSpPr>
          <p:cNvPr id="100355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smtClean="0"/>
          </a:p>
        </p:txBody>
      </p:sp>
      <p:sp>
        <p:nvSpPr>
          <p:cNvPr id="100357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E4DB49-3786-4628-A9DB-503B07803693}" type="slidenum">
              <a:rPr lang="tr-TR" sz="1200">
                <a:latin typeface="Arial" charset="0"/>
              </a:rPr>
              <a:pPr algn="r"/>
              <a:t>3</a:t>
            </a:fld>
            <a:endParaRPr lang="tr-T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104F08-0FAF-4790-A95A-F7CE3A173ACA}" type="slidenum">
              <a:rPr lang="tr-TR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tr-TR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03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smtClean="0"/>
          </a:p>
        </p:txBody>
      </p:sp>
      <p:sp>
        <p:nvSpPr>
          <p:cNvPr id="102405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D272D185-870F-4A41-BB50-49438578960C}" type="slidenum">
              <a:rPr lang="tr-TR" sz="1200">
                <a:solidFill>
                  <a:prstClr val="black"/>
                </a:solidFill>
                <a:latin typeface="Arial" charset="0"/>
              </a:rPr>
              <a:pPr algn="r" defTabSz="914400"/>
              <a:t>5</a:t>
            </a:fld>
            <a:endParaRPr lang="tr-T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E9315B-C72F-47C3-BEB4-CC9E932659ED}" type="slidenum">
              <a:rPr lang="tr-TR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tr-TR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27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dirty="0" smtClean="0"/>
          </a:p>
        </p:txBody>
      </p:sp>
      <p:sp>
        <p:nvSpPr>
          <p:cNvPr id="103429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04D75357-B21B-414A-8D8F-99B08FCBC706}" type="slidenum">
              <a:rPr lang="tr-TR" sz="1200">
                <a:solidFill>
                  <a:prstClr val="black"/>
                </a:solidFill>
                <a:latin typeface="Arial" charset="0"/>
              </a:rPr>
              <a:pPr algn="r" defTabSz="914400"/>
              <a:t>9</a:t>
            </a:fld>
            <a:endParaRPr lang="tr-T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EB900C-4072-4518-9C26-77A21BA3812C}" type="slidenum">
              <a:rPr lang="tr-TR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tr-TR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451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smtClean="0"/>
          </a:p>
        </p:txBody>
      </p:sp>
      <p:sp>
        <p:nvSpPr>
          <p:cNvPr id="104453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2977BD5C-B453-4126-A482-3C5787ADCA2F}" type="slidenum">
              <a:rPr lang="tr-TR" sz="1200">
                <a:solidFill>
                  <a:prstClr val="black"/>
                </a:solidFill>
                <a:latin typeface="Arial" charset="0"/>
              </a:rPr>
              <a:pPr algn="r" defTabSz="914400"/>
              <a:t>10</a:t>
            </a:fld>
            <a:endParaRPr lang="tr-TR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EB900C-4072-4518-9C26-77A21BA3812C}" type="slidenum">
              <a:rPr lang="tr-TR" smtClean="0"/>
              <a:pPr/>
              <a:t>11</a:t>
            </a:fld>
            <a:endParaRPr lang="tr-TR" smtClean="0"/>
          </a:p>
        </p:txBody>
      </p:sp>
      <p:sp>
        <p:nvSpPr>
          <p:cNvPr id="104451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r-TR" smtClean="0"/>
          </a:p>
        </p:txBody>
      </p:sp>
      <p:sp>
        <p:nvSpPr>
          <p:cNvPr id="104453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77BD5C-B453-4126-A482-3C5787ADCA2F}" type="slidenum">
              <a:rPr lang="tr-TR" sz="1200">
                <a:latin typeface="Arial" charset="0"/>
              </a:rPr>
              <a:pPr algn="r"/>
              <a:t>11</a:t>
            </a:fld>
            <a:endParaRPr lang="tr-TR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62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9799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38769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18504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16927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19253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48985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99958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7990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0871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5872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419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1384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7338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35839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41768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73642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7823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14681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1617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10311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11799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854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E941-65D3-4649-87A9-B619E9484593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156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09289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88083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9442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12778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86248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6516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95830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51417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72039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798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CF789-A2C1-49CE-8B1B-13F6ED730B46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879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56004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0470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42789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90407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49484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58308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30092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02547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21994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4063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9428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43557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98414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9867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0526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15579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2891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13531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78790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52212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078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6576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45052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5357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43337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10892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69752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91239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70046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20923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55954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9963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4409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65712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4775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65024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15241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47018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22325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6148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9549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34118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149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6254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513C8-E987-46E0-8712-E56D97B05AF4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3D10-0AE0-49A2-B576-F91D9717CC30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68126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31FCC5-27F2-4590-ADCE-C5B44146A64C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16C21-C435-4EC9-B232-2720E96AE1DA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47780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917FFA-5714-477E-9A8F-9397D054622B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CCA31-A250-49F5-8D1B-15333EECED72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63247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4412D9-8857-450A-9D98-FF3AFD93CA06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88DF1-1761-40C2-8F76-1241A9F26752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4436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A6CE8-94F9-4C6F-9B1C-10222C707B6E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F0BDC-A763-44C8-9761-C9C1BCC270E2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66524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7C0F7-9664-4D30-9CAD-E03DDC603C05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DDCB6-818E-4F27-92DF-07E7E61FBEF9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78494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806469-7AAD-4BAE-ACDA-785B3EA44B67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5113C-E9F1-43C8-9298-4B23E9898BBE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31748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D8939E-067C-407A-8DA0-400D1DF01F6F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4A9FB-F4C0-4827-B847-383543C4B65D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48991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882E08-DD30-4022-8FE3-6108099781A2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C7733-FDCA-43CB-B616-6A24AF9D9797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98813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E5D573-CA53-4463-BDEF-E236E31DFC8E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5A930-6AAC-4D5C-974F-81FB742C363B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458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916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D303CE-B36A-4F4B-8572-9C753FC33AC2}" type="datetimeFigureOut">
              <a:rPr lang="tr-TR"/>
              <a:pPr/>
              <a:t>15.04.15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A5B40-14D2-496F-BFA4-1EF4DBBEC933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3201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787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869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806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457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321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301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E941-65D3-4649-87A9-B619E9484593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762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CF789-A2C1-49CE-8B1B-13F6ED730B46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59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660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47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78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634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723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0572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88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995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685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540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142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781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E941-65D3-4649-87A9-B619E9484593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112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CF789-A2C1-49CE-8B1B-13F6ED730B46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27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781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209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420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154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83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825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41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704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477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005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30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3856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5772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E941-65D3-4649-87A9-B619E9484593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807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CF789-A2C1-49CE-8B1B-13F6ED730B46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016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5852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783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34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676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5964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874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28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825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106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188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035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132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E941-65D3-4649-87A9-B619E9484593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10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CF789-A2C1-49CE-8B1B-13F6ED730B46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583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9116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3576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8580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638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1866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9490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5960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0204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9245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9272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8692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805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233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26131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008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8295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17953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66948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5132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82625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05742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2166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01938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39124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3403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866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0812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774F44C3-3B68-4027-A96C-C197DC92BB1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91082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8905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0257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52860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873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9551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35242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40458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9615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182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0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69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8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4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0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2587049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846314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9038318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1915547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2DCA54A-9896-45CC-8F9C-C7EBC66143BA}" type="datetimeFigureOut">
              <a:rPr lang="tr-TR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15.04.15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431EBFF-0257-4C09-877C-19906ECE7FF2}" type="slidenum">
              <a:rPr lang="tr-TR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422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27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14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24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75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6657650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007050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8840829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9358042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1.xml"/><Relationship Id="rId4" Type="http://schemas.openxmlformats.org/officeDocument/2006/relationships/image" Target="../media/image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rgbClr val="FFC000"/>
                </a:solidFill>
                <a:latin typeface="Times New Roman" pitchFamily="18" charset="0"/>
              </a:rPr>
              <a:t>Olgu</a:t>
            </a:r>
            <a:endParaRPr lang="tr-TR" sz="3200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00563" y="1412875"/>
            <a:ext cx="4038600" cy="4525963"/>
          </a:xfrm>
        </p:spPr>
        <p:txBody>
          <a:bodyPr/>
          <a:lstStyle/>
          <a:p>
            <a:pPr lvl="0" eaLnBrk="1" hangingPunct="1">
              <a:buClr>
                <a:srgbClr val="FFCC00"/>
              </a:buClr>
              <a:defRPr/>
            </a:pPr>
            <a:r>
              <a:rPr lang="tr-TR" sz="3200" dirty="0">
                <a:solidFill>
                  <a:srgbClr val="FFFFFF"/>
                </a:solidFill>
                <a:latin typeface="Times New Roman" pitchFamily="18" charset="0"/>
              </a:rPr>
              <a:t>PSA:3.7 </a:t>
            </a:r>
            <a:r>
              <a:rPr lang="tr-TR" sz="3200" dirty="0" err="1">
                <a:solidFill>
                  <a:srgbClr val="FFFFFF"/>
                </a:solidFill>
                <a:latin typeface="Times New Roman" pitchFamily="18" charset="0"/>
              </a:rPr>
              <a:t>ng</a:t>
            </a:r>
            <a:r>
              <a:rPr lang="tr-TR" sz="3200" dirty="0">
                <a:solidFill>
                  <a:srgbClr val="FFFFFF"/>
                </a:solidFill>
                <a:latin typeface="Times New Roman" pitchFamily="18" charset="0"/>
              </a:rPr>
              <a:t>/ml              </a:t>
            </a:r>
          </a:p>
          <a:p>
            <a:pPr lvl="0" eaLnBrk="1" hangingPunct="1">
              <a:buClr>
                <a:srgbClr val="FFCC00"/>
              </a:buClr>
              <a:defRPr/>
            </a:pPr>
            <a:r>
              <a:rPr lang="tr-TR" sz="3200" dirty="0">
                <a:solidFill>
                  <a:srgbClr val="FFFFFF"/>
                </a:solidFill>
                <a:latin typeface="Times New Roman" pitchFamily="18" charset="0"/>
              </a:rPr>
              <a:t>Prostat hacmi 45 cc     </a:t>
            </a:r>
          </a:p>
          <a:p>
            <a:pPr lvl="0" eaLnBrk="1" hangingPunct="1">
              <a:buClr>
                <a:srgbClr val="FFCC00"/>
              </a:buClr>
              <a:defRPr/>
            </a:pPr>
            <a:r>
              <a:rPr lang="tr-TR" sz="3200" dirty="0" err="1">
                <a:solidFill>
                  <a:srgbClr val="FFFFFF"/>
                </a:solidFill>
                <a:latin typeface="Times New Roman" pitchFamily="18" charset="0"/>
              </a:rPr>
              <a:t>Üriner</a:t>
            </a:r>
            <a:r>
              <a:rPr lang="tr-TR" sz="32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tr-TR" sz="3200" dirty="0" err="1">
                <a:solidFill>
                  <a:srgbClr val="FFFFFF"/>
                </a:solidFill>
                <a:latin typeface="Times New Roman" pitchFamily="18" charset="0"/>
              </a:rPr>
              <a:t>usg</a:t>
            </a:r>
            <a:r>
              <a:rPr lang="tr-TR" sz="3200" dirty="0">
                <a:solidFill>
                  <a:srgbClr val="FFFFFF"/>
                </a:solidFill>
                <a:latin typeface="Times New Roman" pitchFamily="18" charset="0"/>
              </a:rPr>
              <a:t> normal        </a:t>
            </a:r>
          </a:p>
          <a:p>
            <a:pPr lvl="0" eaLnBrk="1" hangingPunct="1">
              <a:buClr>
                <a:srgbClr val="FFCC00"/>
              </a:buClr>
              <a:defRPr/>
            </a:pPr>
            <a:r>
              <a:rPr lang="tr-TR" sz="3200" dirty="0">
                <a:solidFill>
                  <a:srgbClr val="FFFFFF"/>
                </a:solidFill>
                <a:latin typeface="Times New Roman" pitchFamily="18" charset="0"/>
              </a:rPr>
              <a:t>IPSS:15 (orta)              </a:t>
            </a:r>
          </a:p>
          <a:p>
            <a:pPr lvl="0" eaLnBrk="1" hangingPunct="1">
              <a:buClr>
                <a:srgbClr val="FFCC00"/>
              </a:buClr>
              <a:defRPr/>
            </a:pPr>
            <a:r>
              <a:rPr lang="tr-TR" sz="3200" dirty="0">
                <a:solidFill>
                  <a:srgbClr val="FFFFFF"/>
                </a:solidFill>
                <a:latin typeface="Times New Roman" pitchFamily="18" charset="0"/>
              </a:rPr>
              <a:t>IIEF:27 (ED yok)         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395288" y="1557338"/>
            <a:ext cx="4038600" cy="4525962"/>
          </a:xfrm>
        </p:spPr>
        <p:txBody>
          <a:bodyPr/>
          <a:lstStyle/>
          <a:p>
            <a:pPr>
              <a:defRPr/>
            </a:pPr>
            <a:r>
              <a:rPr lang="tr-TR" dirty="0" smtClean="0"/>
              <a:t>68 yaşında erkek</a:t>
            </a:r>
          </a:p>
          <a:p>
            <a:pPr>
              <a:defRPr/>
            </a:pPr>
            <a:r>
              <a:rPr lang="tr-TR" dirty="0" smtClean="0"/>
              <a:t>Alt  </a:t>
            </a:r>
            <a:r>
              <a:rPr lang="tr-TR" dirty="0" err="1" smtClean="0"/>
              <a:t>üriner</a:t>
            </a:r>
            <a:r>
              <a:rPr lang="tr-TR" dirty="0" smtClean="0"/>
              <a:t> sistem semptomları mevcut</a:t>
            </a:r>
          </a:p>
          <a:p>
            <a:pPr>
              <a:defRPr/>
            </a:pPr>
            <a:r>
              <a:rPr lang="tr-TR" dirty="0" err="1" smtClean="0"/>
              <a:t>RT:Sol</a:t>
            </a:r>
            <a:r>
              <a:rPr lang="tr-TR" dirty="0" smtClean="0"/>
              <a:t> </a:t>
            </a:r>
            <a:r>
              <a:rPr lang="tr-TR" dirty="0" smtClean="0"/>
              <a:t>lob </a:t>
            </a:r>
            <a:r>
              <a:rPr lang="tr-TR" dirty="0" err="1" smtClean="0"/>
              <a:t>medial</a:t>
            </a:r>
            <a:r>
              <a:rPr lang="tr-TR" dirty="0" smtClean="0"/>
              <a:t> kısımda nodül</a:t>
            </a:r>
          </a:p>
          <a:p>
            <a:pPr>
              <a:defRPr/>
            </a:pPr>
            <a:r>
              <a:rPr lang="tr-TR" dirty="0" smtClean="0"/>
              <a:t>HT-, DM-</a:t>
            </a:r>
          </a:p>
          <a:p>
            <a:pPr>
              <a:defRPr/>
            </a:pPr>
            <a:r>
              <a:rPr lang="tr-TR" dirty="0" err="1" smtClean="0"/>
              <a:t>Genital</a:t>
            </a:r>
            <a:r>
              <a:rPr lang="tr-TR" dirty="0" smtClean="0"/>
              <a:t> muayenede özellik yok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225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24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ICI 2 /</a:t>
            </a:r>
            <a:r>
              <a:rPr lang="tr-TR" dirty="0" err="1" smtClean="0">
                <a:latin typeface="Times New Roman" pitchFamily="18" charset="0"/>
              </a:rPr>
              <a:t>hf</a:t>
            </a:r>
            <a:endParaRPr lang="tr-TR" dirty="0" smtClean="0">
              <a:latin typeface="Times New Roman" pitchFamily="18" charset="0"/>
            </a:endParaRPr>
          </a:p>
          <a:p>
            <a:pPr eaLnBrk="1" hangingPunct="1">
              <a:lnSpc>
                <a:spcPct val="240000"/>
              </a:lnSpc>
              <a:defRPr/>
            </a:pPr>
            <a:r>
              <a:rPr lang="tr-TR" dirty="0" err="1" smtClean="0">
                <a:latin typeface="Times New Roman" pitchFamily="18" charset="0"/>
              </a:rPr>
              <a:t>Tadalafil</a:t>
            </a:r>
            <a:r>
              <a:rPr lang="tr-TR" dirty="0" smtClean="0">
                <a:latin typeface="Times New Roman" pitchFamily="18" charset="0"/>
              </a:rPr>
              <a:t>  5 mg </a:t>
            </a:r>
            <a:r>
              <a:rPr lang="tr-TR" dirty="0" err="1" smtClean="0">
                <a:latin typeface="Times New Roman" pitchFamily="18" charset="0"/>
              </a:rPr>
              <a:t>daily</a:t>
            </a:r>
            <a:r>
              <a:rPr lang="tr-TR" dirty="0" smtClean="0">
                <a:latin typeface="Times New Roman" pitchFamily="18" charset="0"/>
              </a:rPr>
              <a:t> x5/</a:t>
            </a:r>
            <a:r>
              <a:rPr lang="tr-TR" dirty="0" err="1" smtClean="0">
                <a:latin typeface="Times New Roman" pitchFamily="18" charset="0"/>
              </a:rPr>
              <a:t>hf</a:t>
            </a:r>
            <a:endParaRPr lang="tr-TR" dirty="0" smtClean="0">
              <a:latin typeface="Times New Roman" pitchFamily="18" charset="0"/>
            </a:endParaRPr>
          </a:p>
          <a:p>
            <a:pPr eaLnBrk="1" hangingPunct="1">
              <a:lnSpc>
                <a:spcPct val="24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12 ay sonra</a:t>
            </a:r>
          </a:p>
          <a:p>
            <a:pPr lvl="1" eaLnBrk="1" hangingPunct="1">
              <a:lnSpc>
                <a:spcPct val="24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IIEF: 22 (orta)</a:t>
            </a:r>
          </a:p>
          <a:p>
            <a:pPr lvl="1" eaLnBrk="1" hangingPunct="1">
              <a:lnSpc>
                <a:spcPct val="240000"/>
              </a:lnSpc>
              <a:defRPr/>
            </a:pPr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rgbClr val="FFC000"/>
                </a:solidFill>
                <a:latin typeface="Times New Roman" pitchFamily="18" charset="0"/>
              </a:rPr>
              <a:t>Olgu</a:t>
            </a:r>
            <a:endParaRPr lang="tr-TR" sz="40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618064" y="6340292"/>
            <a:ext cx="5151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pt-BR" sz="1600" dirty="0">
                <a:solidFill>
                  <a:srgbClr val="FFC000"/>
                </a:solidFill>
                <a:latin typeface="Times New Roman"/>
                <a:cs typeface="Times New Roman"/>
              </a:rPr>
              <a:t>Mazzola</a:t>
            </a:r>
            <a:r>
              <a:rPr lang="tr-TR" sz="1600" dirty="0">
                <a:solidFill>
                  <a:srgbClr val="FFC000"/>
                </a:solidFill>
                <a:latin typeface="Times New Roman"/>
                <a:cs typeface="Times New Roman"/>
              </a:rPr>
              <a:t> C</a:t>
            </a:r>
            <a:r>
              <a:rPr lang="pt-BR" sz="1600" dirty="0">
                <a:solidFill>
                  <a:srgbClr val="FFC000"/>
                </a:solidFill>
                <a:latin typeface="Times New Roman"/>
                <a:cs typeface="Times New Roman"/>
              </a:rPr>
              <a:t>,  Mulhall</a:t>
            </a:r>
            <a:r>
              <a:rPr lang="tr-TR" sz="1600" dirty="0">
                <a:solidFill>
                  <a:srgbClr val="FFC000"/>
                </a:solidFill>
                <a:latin typeface="Times New Roman"/>
                <a:cs typeface="Times New Roman"/>
              </a:rPr>
              <a:t> JP</a:t>
            </a:r>
            <a:r>
              <a:rPr lang="pt-BR" sz="1600" dirty="0">
                <a:solidFill>
                  <a:srgbClr val="FFC000"/>
                </a:solidFill>
                <a:latin typeface="Times New Roman"/>
                <a:cs typeface="Times New Roman"/>
              </a:rPr>
              <a:t>, Urol Clin N Am 38 (2011) 105–118</a:t>
            </a:r>
            <a:endParaRPr lang="tr-TR" sz="1600" dirty="0"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890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eaLnBrk="1" hangingPunct="1">
              <a:lnSpc>
                <a:spcPct val="24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Tedaviye </a:t>
            </a:r>
            <a:r>
              <a:rPr lang="tr-TR" dirty="0" err="1" smtClean="0">
                <a:latin typeface="Times New Roman" pitchFamily="18" charset="0"/>
              </a:rPr>
              <a:t>Refrakter</a:t>
            </a:r>
            <a:r>
              <a:rPr lang="tr-TR" dirty="0" smtClean="0">
                <a:latin typeface="Times New Roman" pitchFamily="18" charset="0"/>
              </a:rPr>
              <a:t>  ED</a:t>
            </a:r>
          </a:p>
          <a:p>
            <a:pPr eaLnBrk="1" hangingPunct="1">
              <a:lnSpc>
                <a:spcPct val="24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24 ay sonra</a:t>
            </a:r>
          </a:p>
          <a:p>
            <a:pPr eaLnBrk="1" hangingPunct="1">
              <a:lnSpc>
                <a:spcPct val="24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PPI</a:t>
            </a:r>
          </a:p>
          <a:p>
            <a:pPr eaLnBrk="1" hangingPunct="1">
              <a:lnSpc>
                <a:spcPct val="240000"/>
              </a:lnSpc>
              <a:defRPr/>
            </a:pPr>
            <a:endParaRPr lang="tr-TR" dirty="0" smtClean="0">
              <a:latin typeface="Times New Roman" pitchFamily="18" charset="0"/>
            </a:endParaRPr>
          </a:p>
          <a:p>
            <a:pPr lvl="1" eaLnBrk="1" hangingPunct="1">
              <a:lnSpc>
                <a:spcPct val="240000"/>
              </a:lnSpc>
              <a:defRPr/>
            </a:pPr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rgbClr val="FFC000"/>
                </a:solidFill>
                <a:latin typeface="Times New Roman" pitchFamily="18" charset="0"/>
              </a:rPr>
              <a:t>Olgu </a:t>
            </a:r>
            <a:endParaRPr lang="tr-TR" sz="40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618064" y="6340292"/>
            <a:ext cx="5151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FFC000"/>
                </a:solidFill>
              </a:rPr>
              <a:t>Mazzola</a:t>
            </a:r>
            <a:r>
              <a:rPr lang="tr-TR" sz="1600" dirty="0" smtClean="0">
                <a:solidFill>
                  <a:srgbClr val="FFC000"/>
                </a:solidFill>
              </a:rPr>
              <a:t> C</a:t>
            </a:r>
            <a:r>
              <a:rPr lang="pt-BR" sz="1600" dirty="0" smtClean="0">
                <a:solidFill>
                  <a:srgbClr val="FFC000"/>
                </a:solidFill>
              </a:rPr>
              <a:t>,  Mulhall</a:t>
            </a:r>
            <a:r>
              <a:rPr lang="tr-TR" sz="1600" dirty="0" smtClean="0">
                <a:solidFill>
                  <a:srgbClr val="FFC000"/>
                </a:solidFill>
              </a:rPr>
              <a:t> JP</a:t>
            </a:r>
            <a:r>
              <a:rPr lang="pt-BR" sz="1600" dirty="0" smtClean="0">
                <a:solidFill>
                  <a:srgbClr val="FFC000"/>
                </a:solidFill>
              </a:rPr>
              <a:t>, </a:t>
            </a:r>
            <a:r>
              <a:rPr lang="pt-BR" sz="1600" dirty="0">
                <a:solidFill>
                  <a:srgbClr val="FFC000"/>
                </a:solidFill>
              </a:rPr>
              <a:t>Urol Clin N Am 38 (2011) 105–118</a:t>
            </a:r>
            <a:endParaRPr lang="tr-TR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5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 smtClean="0">
                <a:solidFill>
                  <a:srgbClr val="FFFF00"/>
                </a:solidFill>
              </a:rPr>
              <a:t>PENİL REHABİLİTASYONDA ALGORİTİM</a:t>
            </a:r>
          </a:p>
        </p:txBody>
      </p:sp>
      <p:sp>
        <p:nvSpPr>
          <p:cNvPr id="65538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7272338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Dikdörtgen 4"/>
          <p:cNvSpPr>
            <a:spLocks noChangeArrowheads="1"/>
          </p:cNvSpPr>
          <p:nvPr/>
        </p:nvSpPr>
        <p:spPr bwMode="auto">
          <a:xfrm>
            <a:off x="3617913" y="6340475"/>
            <a:ext cx="49228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rgbClr val="FFFF00"/>
                </a:solidFill>
                <a:latin typeface="Calibri" pitchFamily="34" charset="0"/>
              </a:rPr>
              <a:t>Mazzola</a:t>
            </a:r>
            <a:r>
              <a:rPr lang="tr-TR" sz="1600">
                <a:solidFill>
                  <a:srgbClr val="FFFF00"/>
                </a:solidFill>
                <a:latin typeface="Calibri" pitchFamily="34" charset="0"/>
              </a:rPr>
              <a:t> C</a:t>
            </a:r>
            <a:r>
              <a:rPr lang="pt-BR" sz="1600">
                <a:solidFill>
                  <a:srgbClr val="FFFF00"/>
                </a:solidFill>
                <a:latin typeface="Calibri" pitchFamily="34" charset="0"/>
              </a:rPr>
              <a:t>,  Mulhall</a:t>
            </a:r>
            <a:r>
              <a:rPr lang="tr-TR" sz="1600">
                <a:solidFill>
                  <a:srgbClr val="FFFF00"/>
                </a:solidFill>
                <a:latin typeface="Calibri" pitchFamily="34" charset="0"/>
              </a:rPr>
              <a:t> JP</a:t>
            </a:r>
            <a:r>
              <a:rPr lang="pt-BR" sz="1600">
                <a:solidFill>
                  <a:srgbClr val="FFFF00"/>
                </a:solidFill>
                <a:latin typeface="Calibri" pitchFamily="34" charset="0"/>
              </a:rPr>
              <a:t>, Urol Clin N Am 38 (2011) 105–118</a:t>
            </a:r>
            <a:endParaRPr lang="tr-TR" sz="160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36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PPİ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</a:rPr>
              <a:t>Amerika’da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prostatektomilerin</a:t>
            </a:r>
            <a:r>
              <a:rPr lang="en-US" sz="2800" dirty="0" smtClean="0">
                <a:solidFill>
                  <a:schemeClr val="bg1"/>
                </a:solidFill>
              </a:rPr>
              <a:t> %90’dan </a:t>
            </a:r>
            <a:r>
              <a:rPr lang="en-US" sz="2800" dirty="0" err="1" smtClean="0">
                <a:solidFill>
                  <a:schemeClr val="bg1"/>
                </a:solidFill>
              </a:rPr>
              <a:t>fazla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robotik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</a:rPr>
              <a:t>Protezlerin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ise</a:t>
            </a:r>
            <a:r>
              <a:rPr lang="en-US" sz="2800" dirty="0" smtClean="0">
                <a:solidFill>
                  <a:schemeClr val="bg1"/>
                </a:solidFill>
              </a:rPr>
              <a:t> %27 </a:t>
            </a:r>
            <a:r>
              <a:rPr lang="en-US" sz="2800" dirty="0" err="1" smtClean="0">
                <a:solidFill>
                  <a:schemeClr val="bg1"/>
                </a:solidFill>
              </a:rPr>
              <a:t>si</a:t>
            </a:r>
            <a:r>
              <a:rPr lang="en-US" sz="2800" dirty="0" smtClean="0">
                <a:solidFill>
                  <a:schemeClr val="bg1"/>
                </a:solidFill>
              </a:rPr>
              <a:t> RP </a:t>
            </a:r>
            <a:r>
              <a:rPr lang="en-US" sz="2800" dirty="0" err="1" smtClean="0">
                <a:solidFill>
                  <a:schemeClr val="bg1"/>
                </a:solidFill>
              </a:rPr>
              <a:t>yapılan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hastalara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takılmaktadır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</a:rPr>
              <a:t>Sekonder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vakalarda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Retzius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boşluğu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rezervuar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için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komplikasyona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açık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bölge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</a:rPr>
              <a:t>Komplikasyonları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önlemek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için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</a:t>
            </a:r>
            <a:r>
              <a:rPr lang="en-US" sz="2800" dirty="0" err="1" smtClean="0">
                <a:solidFill>
                  <a:schemeClr val="bg1"/>
                </a:solidFill>
              </a:rPr>
              <a:t>eni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rezervuar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yeri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tanımlamak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gerekmektedir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865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FFFF00"/>
                </a:solidFill>
              </a:rPr>
              <a:t>RP SONRASI PPİ</a:t>
            </a:r>
            <a:endParaRPr lang="tr-TR" sz="4000" dirty="0" smtClean="0"/>
          </a:p>
        </p:txBody>
      </p:sp>
      <p:sp>
        <p:nvSpPr>
          <p:cNvPr id="70658" name="İçerik Yer Tutucus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tr-TR" sz="2800" dirty="0" smtClean="0">
                <a:solidFill>
                  <a:schemeClr val="bg1"/>
                </a:solidFill>
              </a:rPr>
              <a:t>Özellikle Robotik RP sonrası alışılagelmiş lokalizasyona PPİ rezervuar yerleştirilmesi zorlaşmakta</a:t>
            </a:r>
          </a:p>
          <a:p>
            <a:pPr lvl="1"/>
            <a:r>
              <a:rPr lang="en-US" sz="2400" dirty="0" err="1" smtClean="0">
                <a:solidFill>
                  <a:schemeClr val="bg1"/>
                </a:solidFill>
              </a:rPr>
              <a:t>Retzius</a:t>
            </a:r>
            <a:r>
              <a:rPr lang="tr-TR" sz="2400" dirty="0" smtClean="0">
                <a:solidFill>
                  <a:schemeClr val="bg1"/>
                </a:solidFill>
              </a:rPr>
              <a:t> boşluğunun </a:t>
            </a:r>
            <a:r>
              <a:rPr lang="tr-TR" sz="2400" dirty="0" err="1" smtClean="0">
                <a:solidFill>
                  <a:schemeClr val="bg1"/>
                </a:solidFill>
              </a:rPr>
              <a:t>obliterasyonu</a:t>
            </a:r>
            <a:r>
              <a:rPr lang="tr-TR" sz="2400" dirty="0" smtClean="0">
                <a:solidFill>
                  <a:schemeClr val="bg1"/>
                </a:solidFill>
              </a:rPr>
              <a:t>!</a:t>
            </a:r>
          </a:p>
          <a:p>
            <a:r>
              <a:rPr lang="tr-TR" sz="2800" dirty="0" smtClean="0">
                <a:solidFill>
                  <a:schemeClr val="bg1"/>
                </a:solidFill>
              </a:rPr>
              <a:t>Alternatif </a:t>
            </a:r>
            <a:r>
              <a:rPr lang="tr-TR" sz="2800" dirty="0" err="1" smtClean="0">
                <a:solidFill>
                  <a:schemeClr val="bg1"/>
                </a:solidFill>
              </a:rPr>
              <a:t>rezevuar</a:t>
            </a:r>
            <a:r>
              <a:rPr lang="tr-TR" sz="2800" dirty="0" smtClean="0">
                <a:solidFill>
                  <a:schemeClr val="bg1"/>
                </a:solidFill>
              </a:rPr>
              <a:t> alanları mümkün mü?</a:t>
            </a:r>
          </a:p>
          <a:p>
            <a:pPr lvl="1"/>
            <a:r>
              <a:rPr lang="tr-TR" sz="2400" dirty="0" err="1" smtClean="0">
                <a:solidFill>
                  <a:schemeClr val="bg1"/>
                </a:solidFill>
              </a:rPr>
              <a:t>Ektopik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reservuar</a:t>
            </a:r>
            <a:endParaRPr lang="tr-T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3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4000" dirty="0" smtClean="0">
                <a:solidFill>
                  <a:srgbClr val="FFFF00"/>
                </a:solidFill>
              </a:rPr>
              <a:t>RP SONRASI PPİ</a:t>
            </a:r>
            <a:endParaRPr lang="tr-TR" sz="4000" dirty="0">
              <a:solidFill>
                <a:srgbClr val="FFFF00"/>
              </a:solidFill>
            </a:endParaRPr>
          </a:p>
        </p:txBody>
      </p:sp>
      <p:sp>
        <p:nvSpPr>
          <p:cNvPr id="71682" name="İçerik Yer Tutucusu 2"/>
          <p:cNvSpPr>
            <a:spLocks noGrp="1"/>
          </p:cNvSpPr>
          <p:nvPr>
            <p:ph idx="1"/>
          </p:nvPr>
        </p:nvSpPr>
        <p:spPr>
          <a:xfrm>
            <a:off x="467544" y="5002734"/>
            <a:ext cx="8229600" cy="1257300"/>
          </a:xfrm>
        </p:spPr>
        <p:txBody>
          <a:bodyPr/>
          <a:lstStyle/>
          <a:p>
            <a:pPr marL="0" indent="0" algn="ctr"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MR görüntüleme  (Robotik RP sonrası)</a:t>
            </a:r>
          </a:p>
        </p:txBody>
      </p:sp>
      <p:pic>
        <p:nvPicPr>
          <p:cNvPr id="3074" name="Picture 2" descr="E:\İTF ÜROLOJİ\PENİLE REHABİLİTATİON AFTER RRP (AK)\penil rehabilitasyon sunum\öaytaç\screenshot.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2706"/>
            <a:ext cx="4372278" cy="28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İTF ÜROLOJİ\PENİLE REHABİLİTATİON AFTER RRP (AK)\penil rehabilitasyon sunum\öaytaç\screenshot.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53" y="1552707"/>
            <a:ext cx="4143145" cy="28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973196" y="6519446"/>
            <a:ext cx="3170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Dr. </a:t>
            </a:r>
            <a:r>
              <a:rPr lang="tr-TR" sz="1600" dirty="0" err="1" smtClean="0">
                <a:solidFill>
                  <a:schemeClr val="bg1"/>
                </a:solidFill>
              </a:rPr>
              <a:t>Fatiğ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Atuğ’a</a:t>
            </a:r>
            <a:r>
              <a:rPr lang="tr-TR" sz="1600" dirty="0" smtClean="0">
                <a:solidFill>
                  <a:schemeClr val="bg1"/>
                </a:solidFill>
              </a:rPr>
              <a:t> teşekkürlerimizle</a:t>
            </a:r>
            <a:endParaRPr lang="tr-T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Reservuar</a:t>
            </a:r>
            <a:r>
              <a:rPr lang="tr-TR" dirty="0" smtClean="0">
                <a:solidFill>
                  <a:srgbClr val="FFC000"/>
                </a:solidFill>
              </a:rPr>
              <a:t> yerleştirme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724400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n=28 Kadavra çalışması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Inguinal</a:t>
            </a:r>
            <a:r>
              <a:rPr lang="tr-TR" dirty="0" smtClean="0">
                <a:solidFill>
                  <a:schemeClr val="bg1"/>
                </a:solidFill>
              </a:rPr>
              <a:t> kanaldan 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Mesane</a:t>
            </a:r>
          </a:p>
          <a:p>
            <a:pPr lvl="1"/>
            <a:r>
              <a:rPr lang="tr-TR" dirty="0" smtClean="0">
                <a:solidFill>
                  <a:schemeClr val="bg1"/>
                </a:solidFill>
              </a:rPr>
              <a:t>6.5 (5-8) cm</a:t>
            </a:r>
          </a:p>
          <a:p>
            <a:pPr lvl="1"/>
            <a:r>
              <a:rPr lang="tr-TR" dirty="0" smtClean="0">
                <a:solidFill>
                  <a:schemeClr val="bg1"/>
                </a:solidFill>
              </a:rPr>
              <a:t>22.8 (15-30) derece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Dolu mesane</a:t>
            </a:r>
          </a:p>
          <a:p>
            <a:pPr lvl="1"/>
            <a:r>
              <a:rPr lang="tr-TR" dirty="0" smtClean="0">
                <a:solidFill>
                  <a:schemeClr val="bg1"/>
                </a:solidFill>
              </a:rPr>
              <a:t>2.6 (2-4) cm</a:t>
            </a:r>
            <a:endParaRPr lang="tr-TR" dirty="0">
              <a:solidFill>
                <a:schemeClr val="bg1"/>
              </a:solidFill>
            </a:endParaRPr>
          </a:p>
          <a:p>
            <a:r>
              <a:rPr lang="tr-TR" dirty="0" err="1" smtClean="0">
                <a:solidFill>
                  <a:schemeClr val="bg1"/>
                </a:solidFill>
              </a:rPr>
              <a:t>Eksternal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iliak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ven</a:t>
            </a:r>
            <a:endParaRPr lang="tr-TR" dirty="0" smtClean="0">
              <a:solidFill>
                <a:schemeClr val="bg1"/>
              </a:solidFill>
            </a:endParaRPr>
          </a:p>
          <a:p>
            <a:pPr lvl="1"/>
            <a:r>
              <a:rPr lang="tr-TR" dirty="0" smtClean="0">
                <a:solidFill>
                  <a:schemeClr val="bg1"/>
                </a:solidFill>
              </a:rPr>
              <a:t>3.23 (2.5-4) cm</a:t>
            </a:r>
          </a:p>
          <a:p>
            <a:pPr lvl="1"/>
            <a:r>
              <a:rPr lang="tr-TR" dirty="0" smtClean="0">
                <a:solidFill>
                  <a:schemeClr val="bg1"/>
                </a:solidFill>
              </a:rPr>
              <a:t>36.4 (20-60) derece</a:t>
            </a:r>
            <a:endParaRPr lang="tr-TR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501899"/>
            <a:ext cx="3648001" cy="492100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28600" y="6519446"/>
            <a:ext cx="712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rgbClr val="FFC000"/>
                </a:solidFill>
                <a:latin typeface="Calibri"/>
              </a:rPr>
              <a:t>Henry GD et al JSM 2013 J </a:t>
            </a:r>
            <a:r>
              <a:rPr lang="tr-TR" sz="1600" dirty="0" err="1">
                <a:solidFill>
                  <a:srgbClr val="FFC000"/>
                </a:solidFill>
                <a:latin typeface="Calibri"/>
              </a:rPr>
              <a:t>Sex</a:t>
            </a:r>
            <a:r>
              <a:rPr lang="tr-TR" sz="1600" dirty="0">
                <a:solidFill>
                  <a:srgbClr val="FFC000"/>
                </a:solidFill>
                <a:latin typeface="Calibri"/>
              </a:rPr>
              <a:t> </a:t>
            </a:r>
            <a:r>
              <a:rPr lang="tr-TR" sz="1600" dirty="0" err="1">
                <a:solidFill>
                  <a:srgbClr val="FFC000"/>
                </a:solidFill>
                <a:latin typeface="Calibri"/>
              </a:rPr>
              <a:t>Med</a:t>
            </a:r>
            <a:r>
              <a:rPr lang="tr-TR" sz="1600" dirty="0">
                <a:solidFill>
                  <a:srgbClr val="FFC000"/>
                </a:solidFill>
                <a:latin typeface="Calibri"/>
              </a:rPr>
              <a:t>. 2013 </a:t>
            </a:r>
            <a:r>
              <a:rPr lang="tr-TR" sz="1600" dirty="0" err="1">
                <a:solidFill>
                  <a:srgbClr val="FFC000"/>
                </a:solidFill>
                <a:latin typeface="Calibri"/>
              </a:rPr>
              <a:t>Nov</a:t>
            </a:r>
            <a:r>
              <a:rPr lang="tr-TR" sz="1600" dirty="0">
                <a:solidFill>
                  <a:srgbClr val="FFC000"/>
                </a:solidFill>
                <a:latin typeface="Calibri"/>
              </a:rPr>
              <a:t> 26</a:t>
            </a:r>
            <a:endParaRPr lang="en-US" sz="1600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34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kto mpeg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230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53" y="935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n:2,687  IPP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n:2,239  </a:t>
            </a:r>
            <a:r>
              <a:rPr lang="en-US" sz="2400" dirty="0" err="1" smtClean="0">
                <a:solidFill>
                  <a:schemeClr val="bg1"/>
                </a:solidFill>
              </a:rPr>
              <a:t>hastada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rezervuar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Tranvers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fasyanın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posterioru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n:447 Anterior-TF( </a:t>
            </a:r>
            <a:r>
              <a:rPr lang="en-US" sz="2800" dirty="0" err="1" smtClean="0">
                <a:solidFill>
                  <a:schemeClr val="bg1"/>
                </a:solidFill>
              </a:rPr>
              <a:t>daha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önce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cerrahi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geçiren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grup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3" y="1751263"/>
            <a:ext cx="4711700" cy="4510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2" y="1751263"/>
            <a:ext cx="4317998" cy="4510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2315" y="6356995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err="1">
                <a:solidFill>
                  <a:srgbClr val="FFFF00"/>
                </a:solidFill>
                <a:latin typeface="Calibri"/>
              </a:rPr>
              <a:t>Stember</a:t>
            </a:r>
            <a:r>
              <a:rPr lang="en-US" baseline="30000" dirty="0">
                <a:solidFill>
                  <a:srgbClr val="FFFF00"/>
                </a:solidFill>
                <a:latin typeface="Calibri"/>
              </a:rPr>
              <a:t> DS, Garber BB, and </a:t>
            </a:r>
            <a:r>
              <a:rPr lang="en-US" baseline="30000" dirty="0" err="1">
                <a:solidFill>
                  <a:srgbClr val="FFFF00"/>
                </a:solidFill>
                <a:latin typeface="Calibri"/>
              </a:rPr>
              <a:t>Perito</a:t>
            </a:r>
            <a:r>
              <a:rPr lang="en-US" baseline="30000" dirty="0">
                <a:solidFill>
                  <a:srgbClr val="FFFF00"/>
                </a:solidFill>
                <a:latin typeface="Calibri"/>
              </a:rPr>
              <a:t> PE. Outcomes of abdominal wall reservoir placement in inflatable penile prosthesis implantation: A safe and efficacious alternative to the space of </a:t>
            </a:r>
            <a:r>
              <a:rPr lang="en-US" baseline="30000" dirty="0" err="1">
                <a:solidFill>
                  <a:srgbClr val="FFFF00"/>
                </a:solidFill>
                <a:latin typeface="Calibri"/>
              </a:rPr>
              <a:t>Retzius</a:t>
            </a:r>
            <a:r>
              <a:rPr lang="en-US" baseline="30000" dirty="0">
                <a:solidFill>
                  <a:srgbClr val="FFFF00"/>
                </a:solidFill>
                <a:latin typeface="Calibri"/>
              </a:rPr>
              <a:t>. J Sex Med 2014;11:605–612.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51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-77984"/>
          <a:stretch/>
        </p:blipFill>
        <p:spPr>
          <a:xfrm>
            <a:off x="457200" y="717875"/>
            <a:ext cx="8229600" cy="4525963"/>
          </a:xfrm>
        </p:spPr>
      </p:pic>
      <p:sp>
        <p:nvSpPr>
          <p:cNvPr id="13" name="Rectangle 12"/>
          <p:cNvSpPr/>
          <p:nvPr/>
        </p:nvSpPr>
        <p:spPr>
          <a:xfrm>
            <a:off x="457199" y="3475336"/>
            <a:ext cx="85798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Calibri"/>
              </a:rPr>
              <a:t>Pelvik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cerrahi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öyküsü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olan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hastalarda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rezervuarın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Transvers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fasyanın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üstüne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konulması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güvenli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bir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yöntemdir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Calibri"/>
              </a:rPr>
              <a:t>Sekonder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girişimin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yol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açacağı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ciddi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organ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yaralanması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ve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büyük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damar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yaralanması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önlenmiş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olur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2315" y="6126163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err="1">
                <a:solidFill>
                  <a:srgbClr val="FFFF00"/>
                </a:solidFill>
                <a:latin typeface="Calibri"/>
              </a:rPr>
              <a:t>Stember</a:t>
            </a:r>
            <a:r>
              <a:rPr lang="en-US" baseline="30000" dirty="0">
                <a:solidFill>
                  <a:srgbClr val="FFFF00"/>
                </a:solidFill>
                <a:latin typeface="Calibri"/>
              </a:rPr>
              <a:t> DS, Garber BB, and </a:t>
            </a:r>
            <a:r>
              <a:rPr lang="en-US" baseline="30000" dirty="0" err="1">
                <a:solidFill>
                  <a:srgbClr val="FFFF00"/>
                </a:solidFill>
                <a:latin typeface="Calibri"/>
              </a:rPr>
              <a:t>Perito</a:t>
            </a:r>
            <a:r>
              <a:rPr lang="en-US" baseline="30000" dirty="0">
                <a:solidFill>
                  <a:srgbClr val="FFFF00"/>
                </a:solidFill>
                <a:latin typeface="Calibri"/>
              </a:rPr>
              <a:t> PE. Outcomes of abdominal wall reservoir placement in inflatable penile prosthesis implantation: A safe and efficacious alternative to the space of </a:t>
            </a:r>
            <a:r>
              <a:rPr lang="en-US" baseline="30000" dirty="0" err="1">
                <a:solidFill>
                  <a:srgbClr val="FFFF00"/>
                </a:solidFill>
                <a:latin typeface="Calibri"/>
              </a:rPr>
              <a:t>Retzius</a:t>
            </a:r>
            <a:r>
              <a:rPr lang="en-US" baseline="30000" dirty="0">
                <a:solidFill>
                  <a:srgbClr val="FFFF00"/>
                </a:solidFill>
                <a:latin typeface="Calibri"/>
              </a:rPr>
              <a:t>. J Sex Med 2014;11:605–612.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03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rgbClr val="FFC000"/>
                </a:solidFill>
                <a:latin typeface="Times New Roman" pitchFamily="18" charset="0"/>
              </a:rPr>
              <a:t>Olgu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err="1" smtClean="0">
                <a:solidFill>
                  <a:srgbClr val="FFC000"/>
                </a:solidFill>
                <a:latin typeface="Times New Roman" pitchFamily="18" charset="0"/>
              </a:rPr>
              <a:t>Trus-Bx</a:t>
            </a:r>
            <a:r>
              <a:rPr lang="tr-TR" dirty="0" smtClean="0">
                <a:solidFill>
                  <a:srgbClr val="FFFF00"/>
                </a:solidFill>
                <a:latin typeface="Times New Roman" pitchFamily="18" charset="0"/>
              </a:rPr>
              <a:t>:</a:t>
            </a:r>
            <a:r>
              <a:rPr lang="tr-TR" dirty="0" smtClean="0">
                <a:latin typeface="Times New Roman" pitchFamily="18" charset="0"/>
              </a:rPr>
              <a:t>  sol bazal (%20)  ve </a:t>
            </a:r>
            <a:r>
              <a:rPr lang="tr-TR" dirty="0" err="1" smtClean="0">
                <a:latin typeface="Times New Roman" pitchFamily="18" charset="0"/>
              </a:rPr>
              <a:t>apikal</a:t>
            </a:r>
            <a:r>
              <a:rPr lang="tr-TR" dirty="0">
                <a:latin typeface="Times New Roman" pitchFamily="18" charset="0"/>
              </a:rPr>
              <a:t> </a:t>
            </a:r>
            <a:r>
              <a:rPr lang="tr-TR" dirty="0" smtClean="0">
                <a:latin typeface="Times New Roman" pitchFamily="18" charset="0"/>
              </a:rPr>
              <a:t> (%10)</a:t>
            </a:r>
          </a:p>
          <a:p>
            <a:pPr lvl="1" eaLnBrk="1" hangingPunct="1">
              <a:defRPr/>
            </a:pPr>
            <a:r>
              <a:rPr lang="tr-TR" dirty="0" smtClean="0">
                <a:latin typeface="Times New Roman" pitchFamily="18" charset="0"/>
              </a:rPr>
              <a:t>2/10 </a:t>
            </a:r>
            <a:r>
              <a:rPr lang="tr-TR" dirty="0" err="1" smtClean="0">
                <a:latin typeface="Times New Roman" pitchFamily="18" charset="0"/>
              </a:rPr>
              <a:t>Gleason</a:t>
            </a:r>
            <a:r>
              <a:rPr lang="tr-TR" dirty="0" smtClean="0">
                <a:latin typeface="Times New Roman" pitchFamily="18" charset="0"/>
              </a:rPr>
              <a:t> 3+4 </a:t>
            </a:r>
            <a:r>
              <a:rPr lang="tr-TR" dirty="0" err="1" smtClean="0">
                <a:latin typeface="Times New Roman" pitchFamily="18" charset="0"/>
              </a:rPr>
              <a:t>Adeno</a:t>
            </a:r>
            <a:r>
              <a:rPr lang="tr-TR" dirty="0" smtClean="0">
                <a:latin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</a:rPr>
              <a:t>Ca</a:t>
            </a:r>
            <a:r>
              <a:rPr lang="tr-TR" dirty="0" smtClean="0">
                <a:latin typeface="Times New Roman" pitchFamily="18" charset="0"/>
              </a:rPr>
              <a:t>.</a:t>
            </a:r>
          </a:p>
          <a:p>
            <a:pPr lvl="1" eaLnBrk="1" hangingPunct="1">
              <a:defRPr/>
            </a:pPr>
            <a:endParaRPr lang="tr-TR" dirty="0" smtClean="0">
              <a:latin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tr-TR" dirty="0" smtClean="0">
              <a:latin typeface="Times New Roman" pitchFamily="18" charset="0"/>
            </a:endParaRPr>
          </a:p>
          <a:p>
            <a:pPr lvl="1" eaLnBrk="1" hangingPunct="1">
              <a:defRPr/>
            </a:pPr>
            <a:endParaRPr lang="tr-TR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58373" name="3 Metin kutusu"/>
          <p:cNvSpPr txBox="1">
            <a:spLocks noChangeArrowheads="1"/>
          </p:cNvSpPr>
          <p:nvPr/>
        </p:nvSpPr>
        <p:spPr bwMode="auto">
          <a:xfrm>
            <a:off x="1116013" y="4210050"/>
            <a:ext cx="76057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tr-TR" sz="2400">
                <a:solidFill>
                  <a:srgbClr val="FFFFFF"/>
                </a:solidFill>
                <a:latin typeface="Times New Roman" pitchFamily="18" charset="0"/>
                <a:cs typeface="Times New Roman"/>
              </a:rPr>
              <a:t>T1a: Tm rezeke edilen dokunun  %5’inden az</a:t>
            </a:r>
          </a:p>
          <a:p>
            <a:pPr defTabSz="914400"/>
            <a:r>
              <a:rPr lang="tr-TR" sz="2400">
                <a:solidFill>
                  <a:srgbClr val="FFFFFF"/>
                </a:solidFill>
                <a:latin typeface="Times New Roman" pitchFamily="18" charset="0"/>
                <a:cs typeface="Times New Roman"/>
              </a:rPr>
              <a:t>T1b: Tm rezeke edilen dokunun  %5’inden fazla</a:t>
            </a:r>
          </a:p>
          <a:p>
            <a:pPr defTabSz="914400"/>
            <a:r>
              <a:rPr lang="tr-TR" sz="2400" b="1">
                <a:solidFill>
                  <a:srgbClr val="FFFF00"/>
                </a:solidFill>
                <a:latin typeface="Times New Roman" pitchFamily="18" charset="0"/>
                <a:cs typeface="Times New Roman"/>
              </a:rPr>
              <a:t>T2a: Tm tek lobun yarısında yada daha azında</a:t>
            </a:r>
          </a:p>
          <a:p>
            <a:pPr defTabSz="914400"/>
            <a:r>
              <a:rPr lang="tr-TR" sz="2400">
                <a:solidFill>
                  <a:srgbClr val="FFFFFF"/>
                </a:solidFill>
                <a:latin typeface="Times New Roman" pitchFamily="18" charset="0"/>
                <a:cs typeface="Times New Roman"/>
              </a:rPr>
              <a:t>T2b: Tm  tek lobun yarısından fazlasında</a:t>
            </a:r>
          </a:p>
          <a:p>
            <a:pPr defTabSz="914400"/>
            <a:r>
              <a:rPr lang="tr-TR" sz="2400">
                <a:solidFill>
                  <a:srgbClr val="FFFFFF"/>
                </a:solidFill>
                <a:latin typeface="Times New Roman" pitchFamily="18" charset="0"/>
                <a:cs typeface="Times New Roman"/>
              </a:rPr>
              <a:t>T2c: Tm her iki lobda</a:t>
            </a:r>
          </a:p>
          <a:p>
            <a:pPr defTabSz="914400"/>
            <a:r>
              <a:rPr lang="tr-TR" sz="2400">
                <a:solidFill>
                  <a:srgbClr val="FFFFFF"/>
                </a:solidFill>
                <a:latin typeface="Times New Roman" pitchFamily="18" charset="0"/>
                <a:cs typeface="Times New Roman"/>
              </a:rPr>
              <a:t>T3: Tm kapsül dışına taşmış</a:t>
            </a:r>
          </a:p>
          <a:p>
            <a:pPr defTabSz="914400"/>
            <a:r>
              <a:rPr lang="tr-TR" sz="2400">
                <a:solidFill>
                  <a:srgbClr val="FFFFFF"/>
                </a:solidFill>
                <a:latin typeface="Times New Roman" pitchFamily="18" charset="0"/>
                <a:cs typeface="Times New Roman"/>
              </a:rPr>
              <a:t>T4: Tm fikse yada seminal vesikül dışındakı dokulara invaze</a:t>
            </a:r>
          </a:p>
        </p:txBody>
      </p:sp>
    </p:spTree>
    <p:extLst>
      <p:ext uri="{BB962C8B-B14F-4D97-AF65-F5344CB8AC3E}">
        <p14:creationId xmlns:p14="http://schemas.microsoft.com/office/powerpoint/2010/main" val="201400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237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6600"/>
                </a:solidFill>
              </a:rPr>
              <a:t>TEŞEKKÜR EDERİZ</a:t>
            </a:r>
            <a:endParaRPr lang="en-US" sz="4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0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 dirty="0" smtClean="0">
                <a:solidFill>
                  <a:srgbClr val="FFC000"/>
                </a:solidFill>
                <a:latin typeface="Times New Roman" pitchFamily="18" charset="0"/>
              </a:rPr>
              <a:t>Hangi tedavi yöntemi</a:t>
            </a:r>
            <a:r>
              <a:rPr lang="tr-TR" sz="3600" dirty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tr-TR" sz="3600" dirty="0" smtClean="0">
                <a:solidFill>
                  <a:srgbClr val="FFC000"/>
                </a:solidFill>
                <a:latin typeface="Times New Roman" pitchFamily="18" charset="0"/>
              </a:rPr>
              <a:t>?</a:t>
            </a:r>
            <a:endParaRPr lang="tr-TR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latin typeface="Times New Roman" pitchFamily="18" charset="0"/>
              </a:rPr>
              <a:t>İzlem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>
                <a:latin typeface="Times New Roman" pitchFamily="18" charset="0"/>
              </a:rPr>
              <a:t>Bilateral</a:t>
            </a:r>
            <a:r>
              <a:rPr lang="tr-TR" sz="2400" dirty="0" smtClean="0">
                <a:latin typeface="Times New Roman" pitchFamily="18" charset="0"/>
              </a:rPr>
              <a:t> sinir koruyucu RRP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latin typeface="Times New Roman" pitchFamily="18" charset="0"/>
              </a:rPr>
              <a:t>Sağ sinir koruyucu RRP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latin typeface="Times New Roman" pitchFamily="18" charset="0"/>
              </a:rPr>
              <a:t>Sol sinir koruyucu RRP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latin typeface="Times New Roman" pitchFamily="18" charset="0"/>
              </a:rPr>
              <a:t>Anti-</a:t>
            </a:r>
            <a:r>
              <a:rPr lang="tr-TR" sz="2400" dirty="0" err="1" smtClean="0">
                <a:latin typeface="Times New Roman" pitchFamily="18" charset="0"/>
              </a:rPr>
              <a:t>androjen</a:t>
            </a:r>
            <a:endParaRPr lang="tr-TR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smtClean="0">
                <a:latin typeface="Times New Roman" pitchFamily="18" charset="0"/>
              </a:rPr>
              <a:t>Kemoterapi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 smtClean="0">
                <a:latin typeface="Times New Roman" pitchFamily="18" charset="0"/>
              </a:rPr>
              <a:t>Brakiterapi</a:t>
            </a:r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468313" y="2349500"/>
            <a:ext cx="7920037" cy="5746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385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Kateter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çıkarılmasını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takiben</a:t>
            </a:r>
            <a:r>
              <a:rPr lang="en-US" sz="2400" dirty="0" smtClean="0">
                <a:solidFill>
                  <a:schemeClr val="bg2"/>
                </a:solidFill>
              </a:rPr>
              <a:t> PDE-5  5 mg </a:t>
            </a:r>
            <a:r>
              <a:rPr lang="en-US" sz="2400" dirty="0" err="1" smtClean="0">
                <a:solidFill>
                  <a:schemeClr val="bg2"/>
                </a:solidFill>
              </a:rPr>
              <a:t>günlük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başlandı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ve</a:t>
            </a:r>
            <a:r>
              <a:rPr lang="en-US" sz="2400" dirty="0" smtClean="0">
                <a:solidFill>
                  <a:schemeClr val="bg2"/>
                </a:solidFill>
              </a:rPr>
              <a:t> on demand  max </a:t>
            </a:r>
            <a:r>
              <a:rPr lang="en-US" sz="2400" dirty="0" err="1" smtClean="0">
                <a:solidFill>
                  <a:schemeClr val="bg2"/>
                </a:solidFill>
              </a:rPr>
              <a:t>doz</a:t>
            </a:r>
            <a:r>
              <a:rPr lang="en-US" sz="2400" dirty="0" smtClean="0">
                <a:solidFill>
                  <a:schemeClr val="bg2"/>
                </a:solidFill>
              </a:rPr>
              <a:t> PDE 5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8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 smtClean="0">
                <a:latin typeface="Times New Roman" pitchFamily="18" charset="0"/>
              </a:rPr>
              <a:t>3. ayda PSA:0.005 </a:t>
            </a:r>
            <a:r>
              <a:rPr lang="tr-TR" sz="2400" dirty="0" err="1" smtClean="0">
                <a:latin typeface="Times New Roman" pitchFamily="18" charset="0"/>
              </a:rPr>
              <a:t>ng</a:t>
            </a:r>
            <a:r>
              <a:rPr lang="tr-TR" sz="2400" dirty="0" smtClean="0">
                <a:latin typeface="Times New Roman" pitchFamily="18" charset="0"/>
              </a:rPr>
              <a:t>/ml</a:t>
            </a:r>
          </a:p>
          <a:p>
            <a:pPr eaLnBrk="1" hangingPunct="1">
              <a:defRPr/>
            </a:pPr>
            <a:endParaRPr lang="tr-TR" sz="24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tr-TR" sz="2400" dirty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tr-TR" sz="2400" dirty="0" smtClean="0">
                <a:latin typeface="Times New Roman" pitchFamily="18" charset="0"/>
              </a:rPr>
              <a:t>Hasta ED </a:t>
            </a:r>
            <a:r>
              <a:rPr lang="tr-TR" sz="2400" dirty="0" err="1" smtClean="0">
                <a:latin typeface="Times New Roman" pitchFamily="18" charset="0"/>
              </a:rPr>
              <a:t>tarifliyor</a:t>
            </a:r>
            <a:endParaRPr lang="tr-TR" sz="24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tr-TR" sz="24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tr-TR" sz="24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tr-TR" sz="2400" dirty="0" smtClean="0">
                <a:latin typeface="Times New Roman" pitchFamily="18" charset="0"/>
              </a:rPr>
              <a:t>IIEF: 12   (orta)</a:t>
            </a:r>
            <a:endParaRPr lang="tr-TR" dirty="0" smtClean="0">
              <a:latin typeface="Times New Roman" pitchFamily="18" charset="0"/>
            </a:endParaRPr>
          </a:p>
          <a:p>
            <a:pPr eaLnBrk="1" hangingPunct="1">
              <a:lnSpc>
                <a:spcPct val="250000"/>
              </a:lnSpc>
              <a:defRPr/>
            </a:pPr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000" smtClean="0">
                <a:solidFill>
                  <a:srgbClr val="FFC000"/>
                </a:solidFill>
                <a:latin typeface="Times New Roman" pitchFamily="18" charset="0"/>
              </a:rPr>
              <a:t>Olgu</a:t>
            </a:r>
            <a:endParaRPr lang="tr-TR" sz="4000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9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7674807"/>
              </p:ext>
            </p:extLst>
          </p:nvPr>
        </p:nvGraphicFramePr>
        <p:xfrm>
          <a:off x="1115616" y="432648"/>
          <a:ext cx="6813972" cy="5948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493"/>
                <a:gridCol w="1703493"/>
                <a:gridCol w="1703493"/>
                <a:gridCol w="170349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Study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Patient number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Nerve sparing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Success</a:t>
                      </a:r>
                      <a:r>
                        <a:rPr lang="tr-TR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Loventritt</a:t>
                      </a:r>
                      <a:r>
                        <a:rPr lang="tr-TR" dirty="0" smtClean="0"/>
                        <a:t> et 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BnSRP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42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Shimizu</a:t>
                      </a:r>
                      <a:r>
                        <a:rPr lang="tr-TR" baseline="0" dirty="0" smtClean="0"/>
                        <a:t> et 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BnSRP</a:t>
                      </a:r>
                      <a:r>
                        <a:rPr lang="tr-TR" dirty="0" smtClean="0"/>
                        <a:t>(8)</a:t>
                      </a:r>
                    </a:p>
                    <a:p>
                      <a:r>
                        <a:rPr lang="tr-TR" dirty="0" smtClean="0"/>
                        <a:t>UNSRP(5)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100</a:t>
                      </a:r>
                    </a:p>
                    <a:p>
                      <a:r>
                        <a:rPr lang="tr-TR" dirty="0" smtClean="0"/>
                        <a:t>40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Raina</a:t>
                      </a:r>
                      <a:r>
                        <a:rPr lang="tr-TR" baseline="0" dirty="0" smtClean="0"/>
                        <a:t> et 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BnSRP</a:t>
                      </a:r>
                      <a:r>
                        <a:rPr lang="tr-TR" dirty="0" smtClean="0"/>
                        <a:t>(104)</a:t>
                      </a:r>
                    </a:p>
                    <a:p>
                      <a:r>
                        <a:rPr lang="tr-TR" dirty="0" smtClean="0"/>
                        <a:t>UNSRP(28)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76</a:t>
                      </a:r>
                    </a:p>
                    <a:p>
                      <a:r>
                        <a:rPr lang="tr-TR" dirty="0" smtClean="0"/>
                        <a:t>53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Ogura</a:t>
                      </a:r>
                      <a:r>
                        <a:rPr lang="tr-TR" dirty="0" smtClean="0"/>
                        <a:t> et al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BnSRP</a:t>
                      </a:r>
                      <a:r>
                        <a:rPr lang="tr-TR" dirty="0" smtClean="0"/>
                        <a:t>(18)</a:t>
                      </a:r>
                    </a:p>
                    <a:p>
                      <a:r>
                        <a:rPr lang="tr-TR" dirty="0" err="1" smtClean="0"/>
                        <a:t>UnSRP</a:t>
                      </a:r>
                      <a:r>
                        <a:rPr lang="tr-TR" dirty="0" smtClean="0"/>
                        <a:t>(21)</a:t>
                      </a:r>
                    </a:p>
                    <a:p>
                      <a:r>
                        <a:rPr lang="tr-TR" dirty="0" err="1" smtClean="0"/>
                        <a:t>NnSRP</a:t>
                      </a:r>
                      <a:r>
                        <a:rPr lang="tr-TR" dirty="0" smtClean="0"/>
                        <a:t>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62</a:t>
                      </a:r>
                    </a:p>
                    <a:p>
                      <a:r>
                        <a:rPr lang="tr-TR" dirty="0" smtClean="0"/>
                        <a:t>54</a:t>
                      </a:r>
                    </a:p>
                    <a:p>
                      <a:r>
                        <a:rPr lang="tr-TR" dirty="0" smtClean="0"/>
                        <a:t>0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Zippe</a:t>
                      </a:r>
                      <a:r>
                        <a:rPr lang="tr-TR" baseline="0" dirty="0" smtClean="0"/>
                        <a:t> et 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BnSRP</a:t>
                      </a:r>
                      <a:r>
                        <a:rPr lang="tr-TR" dirty="0" smtClean="0"/>
                        <a:t>(53)</a:t>
                      </a:r>
                    </a:p>
                    <a:p>
                      <a:r>
                        <a:rPr lang="tr-TR" dirty="0" err="1" smtClean="0"/>
                        <a:t>UnSRP</a:t>
                      </a:r>
                      <a:r>
                        <a:rPr lang="tr-TR" dirty="0" smtClean="0"/>
                        <a:t>(12)</a:t>
                      </a:r>
                    </a:p>
                    <a:p>
                      <a:r>
                        <a:rPr lang="tr-TR" dirty="0" err="1" smtClean="0"/>
                        <a:t>NnSRP</a:t>
                      </a:r>
                      <a:r>
                        <a:rPr lang="tr-TR" dirty="0" smtClean="0"/>
                        <a:t>(26)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72</a:t>
                      </a:r>
                    </a:p>
                    <a:p>
                      <a:r>
                        <a:rPr lang="tr-TR" dirty="0" smtClean="0"/>
                        <a:t>50</a:t>
                      </a:r>
                    </a:p>
                    <a:p>
                      <a:r>
                        <a:rPr lang="tr-TR" dirty="0" smtClean="0"/>
                        <a:t>15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Zagaja</a:t>
                      </a:r>
                      <a:r>
                        <a:rPr lang="tr-TR" dirty="0" smtClean="0"/>
                        <a:t> et 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BnSRP</a:t>
                      </a:r>
                      <a:r>
                        <a:rPr lang="tr-TR" dirty="0" smtClean="0"/>
                        <a:t>(59)</a:t>
                      </a:r>
                    </a:p>
                    <a:p>
                      <a:r>
                        <a:rPr lang="tr-TR" dirty="0" err="1" smtClean="0"/>
                        <a:t>UnSRP</a:t>
                      </a:r>
                      <a:r>
                        <a:rPr lang="tr-TR" dirty="0" smtClean="0"/>
                        <a:t>(41)</a:t>
                      </a:r>
                    </a:p>
                    <a:p>
                      <a:r>
                        <a:rPr lang="tr-TR" dirty="0" err="1" smtClean="0"/>
                        <a:t>NnSRP</a:t>
                      </a:r>
                      <a:r>
                        <a:rPr lang="tr-TR" dirty="0" smtClean="0"/>
                        <a:t>(20)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53</a:t>
                      </a:r>
                    </a:p>
                    <a:p>
                      <a:r>
                        <a:rPr lang="tr-TR" dirty="0" smtClean="0"/>
                        <a:t>10</a:t>
                      </a:r>
                    </a:p>
                    <a:p>
                      <a:r>
                        <a:rPr lang="tr-TR" dirty="0" smtClean="0"/>
                        <a:t>0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Feng et 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BnSRP</a:t>
                      </a:r>
                      <a:r>
                        <a:rPr lang="tr-TR" dirty="0" smtClean="0"/>
                        <a:t>(21)</a:t>
                      </a:r>
                    </a:p>
                    <a:p>
                      <a:r>
                        <a:rPr lang="tr-TR" dirty="0" err="1" smtClean="0"/>
                        <a:t>UnSRP</a:t>
                      </a:r>
                      <a:r>
                        <a:rPr lang="tr-TR" dirty="0" smtClean="0"/>
                        <a:t>(15)</a:t>
                      </a:r>
                    </a:p>
                    <a:p>
                      <a:r>
                        <a:rPr lang="tr-TR" dirty="0" err="1" smtClean="0"/>
                        <a:t>NnSRP</a:t>
                      </a:r>
                      <a:r>
                        <a:rPr lang="tr-TR" dirty="0" smtClean="0"/>
                        <a:t>(17)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80</a:t>
                      </a:r>
                    </a:p>
                    <a:p>
                      <a:r>
                        <a:rPr lang="tr-TR" dirty="0" smtClean="0"/>
                        <a:t>71</a:t>
                      </a:r>
                    </a:p>
                    <a:p>
                      <a:r>
                        <a:rPr lang="tr-TR" dirty="0" smtClean="0"/>
                        <a:t>6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971600" y="6381328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tr-TR" sz="2400" dirty="0" err="1">
                <a:solidFill>
                  <a:srgbClr val="FFFF00"/>
                </a:solidFill>
                <a:latin typeface="Times New Roman"/>
                <a:cs typeface="Times New Roman"/>
              </a:rPr>
              <a:t>BnSRP</a:t>
            </a:r>
            <a:r>
              <a:rPr lang="tr-TR" sz="2400" dirty="0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tr-TR" sz="2400" dirty="0">
                <a:solidFill>
                  <a:srgbClr val="FFFF00"/>
                </a:solidFill>
                <a:latin typeface="Times New Roman"/>
                <a:cs typeface="Times New Roman"/>
              </a:rPr>
              <a:t>%42-100, </a:t>
            </a:r>
            <a:r>
              <a:rPr lang="tr-TR" sz="2400" dirty="0" err="1">
                <a:solidFill>
                  <a:srgbClr val="FFFF00"/>
                </a:solidFill>
                <a:latin typeface="Times New Roman"/>
                <a:cs typeface="Times New Roman"/>
              </a:rPr>
              <a:t>UnSRP</a:t>
            </a:r>
            <a:r>
              <a:rPr lang="tr-TR" sz="2400" dirty="0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tr-TR" sz="2400" dirty="0">
                <a:solidFill>
                  <a:srgbClr val="FFFF00"/>
                </a:solidFill>
                <a:latin typeface="Times New Roman"/>
                <a:cs typeface="Times New Roman"/>
              </a:rPr>
              <a:t>%10-71 </a:t>
            </a:r>
            <a:r>
              <a:rPr lang="tr-TR" sz="2400" dirty="0" err="1">
                <a:solidFill>
                  <a:srgbClr val="FFFF00"/>
                </a:solidFill>
                <a:latin typeface="Times New Roman"/>
                <a:cs typeface="Times New Roman"/>
              </a:rPr>
              <a:t>NnSRP</a:t>
            </a:r>
            <a:r>
              <a:rPr lang="tr-TR" sz="2400" dirty="0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tr-TR" sz="2400" dirty="0">
                <a:solidFill>
                  <a:srgbClr val="FFFF00"/>
                </a:solidFill>
                <a:latin typeface="Times New Roman"/>
                <a:cs typeface="Times New Roman"/>
              </a:rPr>
              <a:t>%0-15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195736" y="-99392"/>
            <a:ext cx="4922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tr-TR" sz="2800" dirty="0" err="1">
                <a:solidFill>
                  <a:srgbClr val="FFC000"/>
                </a:solidFill>
                <a:latin typeface="Times New Roman"/>
                <a:cs typeface="Times New Roman"/>
              </a:rPr>
              <a:t>Postoperati</a:t>
            </a:r>
            <a:r>
              <a:rPr lang="en-US" sz="2800" dirty="0" err="1">
                <a:solidFill>
                  <a:srgbClr val="FFC000"/>
                </a:solidFill>
                <a:latin typeface="Times New Roman"/>
                <a:cs typeface="Times New Roman"/>
              </a:rPr>
              <a:t>ve</a:t>
            </a:r>
            <a:r>
              <a:rPr lang="tr-TR" sz="2800" dirty="0">
                <a:solidFill>
                  <a:srgbClr val="FFC000"/>
                </a:solidFill>
                <a:latin typeface="Times New Roman"/>
                <a:cs typeface="Times New Roman"/>
              </a:rPr>
              <a:t> PDE5 </a:t>
            </a:r>
            <a:r>
              <a:rPr lang="tr-TR" sz="2800" dirty="0" err="1">
                <a:solidFill>
                  <a:srgbClr val="FFC000"/>
                </a:solidFill>
                <a:latin typeface="Times New Roman"/>
                <a:cs typeface="Times New Roman"/>
              </a:rPr>
              <a:t>inh</a:t>
            </a:r>
            <a:r>
              <a:rPr lang="tr-TR" sz="280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/>
                <a:cs typeface="Times New Roman"/>
              </a:rPr>
              <a:t>etkinliği</a:t>
            </a:r>
            <a:endParaRPr lang="tr-TR" sz="2800" dirty="0"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334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smtClean="0">
                <a:solidFill>
                  <a:srgbClr val="FFFF00"/>
                </a:solidFill>
              </a:rPr>
              <a:t>ROBOTİK VS LAPAROSKOPİK RP</a:t>
            </a:r>
          </a:p>
        </p:txBody>
      </p:sp>
      <p:sp>
        <p:nvSpPr>
          <p:cNvPr id="43010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mtClean="0">
              <a:solidFill>
                <a:schemeClr val="bg1"/>
              </a:solidFill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1533525"/>
            <a:ext cx="90297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4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>
              <a:solidFill>
                <a:srgbClr val="FFFF00"/>
              </a:solidFill>
            </a:endParaRPr>
          </a:p>
        </p:txBody>
      </p:sp>
      <p:sp>
        <p:nvSpPr>
          <p:cNvPr id="44034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mtClean="0">
              <a:solidFill>
                <a:schemeClr val="bg1"/>
              </a:solidFill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92487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Metin kutusu 3"/>
          <p:cNvSpPr txBox="1">
            <a:spLocks noChangeArrowheads="1"/>
          </p:cNvSpPr>
          <p:nvPr/>
        </p:nvSpPr>
        <p:spPr bwMode="auto">
          <a:xfrm flipH="1">
            <a:off x="2124075" y="6396038"/>
            <a:ext cx="701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>
                <a:solidFill>
                  <a:srgbClr val="FFFF00"/>
                </a:solidFill>
                <a:latin typeface="Calibri" pitchFamily="34" charset="0"/>
              </a:rPr>
              <a:t>Vincenzo Ficarra. Europan Urology (2012)</a:t>
            </a:r>
            <a:r>
              <a:rPr lang="en-US" sz="1400" b="1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tr-TR" sz="1400" b="1">
                <a:solidFill>
                  <a:srgbClr val="FFFF00"/>
                </a:solidFill>
                <a:latin typeface="Calibri" pitchFamily="34" charset="0"/>
              </a:rPr>
              <a:t>; </a:t>
            </a:r>
            <a:r>
              <a:rPr lang="en-US" sz="1400" b="1">
                <a:solidFill>
                  <a:srgbClr val="FFFF00"/>
                </a:solidFill>
                <a:latin typeface="Calibri" pitchFamily="34" charset="0"/>
              </a:rPr>
              <a:t>Systematic Review and Meta-analysis of Studies Reporting</a:t>
            </a:r>
            <a:r>
              <a:rPr lang="tr-TR" sz="1400" b="1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1400" b="1">
                <a:solidFill>
                  <a:srgbClr val="FFFF00"/>
                </a:solidFill>
                <a:latin typeface="Calibri" pitchFamily="34" charset="0"/>
              </a:rPr>
              <a:t>Potency Rates After Robot-assisted Radical Prostatectomy</a:t>
            </a:r>
            <a:r>
              <a:rPr lang="tr-TR" sz="1400" b="1">
                <a:solidFill>
                  <a:srgbClr val="FFFF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8489950" y="1989138"/>
            <a:ext cx="644525" cy="2232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6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rgbClr val="FFC000"/>
                </a:solidFill>
                <a:latin typeface="Times New Roman" pitchFamily="18" charset="0"/>
              </a:rPr>
              <a:t>Hangi tedavi seçenekleri/			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PDE-5 </a:t>
            </a:r>
            <a:r>
              <a:rPr lang="tr-TR" dirty="0" err="1" smtClean="0">
                <a:latin typeface="Times New Roman" pitchFamily="18" charset="0"/>
              </a:rPr>
              <a:t>inhibitor</a:t>
            </a:r>
            <a:r>
              <a:rPr lang="tr-TR" dirty="0" smtClean="0">
                <a:latin typeface="Times New Roman" pitchFamily="18" charset="0"/>
              </a:rPr>
              <a:t> günlük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PDE-5 </a:t>
            </a:r>
            <a:r>
              <a:rPr lang="tr-TR" dirty="0" err="1" smtClean="0">
                <a:latin typeface="Times New Roman" pitchFamily="18" charset="0"/>
              </a:rPr>
              <a:t>inhibitor</a:t>
            </a:r>
            <a:r>
              <a:rPr lang="tr-TR" dirty="0" smtClean="0">
                <a:latin typeface="Times New Roman" pitchFamily="18" charset="0"/>
              </a:rPr>
              <a:t> on </a:t>
            </a:r>
            <a:r>
              <a:rPr lang="tr-TR" dirty="0" err="1" smtClean="0">
                <a:latin typeface="Times New Roman" pitchFamily="18" charset="0"/>
              </a:rPr>
              <a:t>demand</a:t>
            </a:r>
            <a:r>
              <a:rPr lang="tr-TR" dirty="0" smtClean="0">
                <a:latin typeface="Times New Roman" pitchFamily="18" charset="0"/>
              </a:rPr>
              <a:t>+ </a:t>
            </a:r>
            <a:r>
              <a:rPr lang="tr-TR" dirty="0" err="1" smtClean="0">
                <a:latin typeface="Times New Roman" pitchFamily="18" charset="0"/>
              </a:rPr>
              <a:t>daily</a:t>
            </a:r>
            <a:endParaRPr lang="tr-TR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PDE-5 </a:t>
            </a:r>
            <a:r>
              <a:rPr lang="tr-TR" dirty="0" err="1" smtClean="0">
                <a:latin typeface="Times New Roman" pitchFamily="18" charset="0"/>
              </a:rPr>
              <a:t>inhibitor</a:t>
            </a:r>
            <a:r>
              <a:rPr lang="tr-TR" dirty="0" smtClean="0">
                <a:latin typeface="Times New Roman" pitchFamily="18" charset="0"/>
              </a:rPr>
              <a:t> on </a:t>
            </a:r>
            <a:r>
              <a:rPr lang="tr-TR" dirty="0" err="1" smtClean="0">
                <a:latin typeface="Times New Roman" pitchFamily="18" charset="0"/>
              </a:rPr>
              <a:t>demand</a:t>
            </a:r>
            <a:endParaRPr lang="tr-TR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ICI +PDE-5 </a:t>
            </a:r>
            <a:r>
              <a:rPr lang="tr-TR" dirty="0" err="1" smtClean="0">
                <a:latin typeface="Times New Roman" pitchFamily="18" charset="0"/>
              </a:rPr>
              <a:t>inhibitor</a:t>
            </a:r>
            <a:r>
              <a:rPr lang="tr-TR" dirty="0" smtClean="0">
                <a:latin typeface="Times New Roman" pitchFamily="18" charset="0"/>
              </a:rPr>
              <a:t> on </a:t>
            </a:r>
            <a:r>
              <a:rPr lang="tr-TR" dirty="0" err="1" smtClean="0">
                <a:latin typeface="Times New Roman" pitchFamily="18" charset="0"/>
              </a:rPr>
              <a:t>demand</a:t>
            </a:r>
            <a:endParaRPr lang="tr-TR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smtClean="0">
                <a:latin typeface="Times New Roman" pitchFamily="18" charset="0"/>
              </a:rPr>
              <a:t>PDE-5 </a:t>
            </a:r>
            <a:r>
              <a:rPr lang="tr-TR" dirty="0" err="1" smtClean="0">
                <a:latin typeface="Times New Roman" pitchFamily="18" charset="0"/>
              </a:rPr>
              <a:t>inhibitor</a:t>
            </a:r>
            <a:r>
              <a:rPr lang="tr-TR" dirty="0" smtClean="0">
                <a:latin typeface="Times New Roman" pitchFamily="18" charset="0"/>
              </a:rPr>
              <a:t> günlük+ ICI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dirty="0" err="1" smtClean="0">
                <a:latin typeface="Times New Roman" pitchFamily="18" charset="0"/>
              </a:rPr>
              <a:t>Penil</a:t>
            </a:r>
            <a:r>
              <a:rPr lang="tr-TR" dirty="0" smtClean="0">
                <a:latin typeface="Times New Roman" pitchFamily="18" charset="0"/>
              </a:rPr>
              <a:t> protez </a:t>
            </a:r>
            <a:r>
              <a:rPr lang="tr-TR" dirty="0" err="1" smtClean="0">
                <a:latin typeface="Times New Roman" pitchFamily="18" charset="0"/>
              </a:rPr>
              <a:t>implantasyon</a:t>
            </a:r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468312" y="4509120"/>
            <a:ext cx="8675687" cy="863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758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782</Words>
  <Application>Microsoft Macintosh PowerPoint</Application>
  <PresentationFormat>On-screen Show (4:3)</PresentationFormat>
  <Paragraphs>163</Paragraphs>
  <Slides>20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1_Office Theme</vt:lpstr>
      <vt:lpstr>2_Office Theme</vt:lpstr>
      <vt:lpstr>3_Office Theme</vt:lpstr>
      <vt:lpstr>4_Office Theme</vt:lpstr>
      <vt:lpstr>5_Office Theme</vt:lpstr>
      <vt:lpstr>Dere</vt:lpstr>
      <vt:lpstr>1_Dere</vt:lpstr>
      <vt:lpstr>2_Dere</vt:lpstr>
      <vt:lpstr>3_Dere</vt:lpstr>
      <vt:lpstr>4_Dere</vt:lpstr>
      <vt:lpstr>5_Dere</vt:lpstr>
      <vt:lpstr>6_Dere</vt:lpstr>
      <vt:lpstr>7_Dere</vt:lpstr>
      <vt:lpstr>Ofis Teması</vt:lpstr>
      <vt:lpstr>Olgu</vt:lpstr>
      <vt:lpstr>Olgu</vt:lpstr>
      <vt:lpstr>Hangi tedavi yöntemi ?</vt:lpstr>
      <vt:lpstr>PowerPoint Presentation</vt:lpstr>
      <vt:lpstr>Olgu</vt:lpstr>
      <vt:lpstr>PowerPoint Presentation</vt:lpstr>
      <vt:lpstr>ROBOTİK VS LAPAROSKOPİK RP</vt:lpstr>
      <vt:lpstr>PowerPoint Presentation</vt:lpstr>
      <vt:lpstr>Hangi tedavi seçenekleri/   </vt:lpstr>
      <vt:lpstr>Olgu</vt:lpstr>
      <vt:lpstr>Olgu </vt:lpstr>
      <vt:lpstr>PENİL REHABİLİTASYONDA ALGORİTİM</vt:lpstr>
      <vt:lpstr>PPİ</vt:lpstr>
      <vt:lpstr>RP SONRASI PPİ</vt:lpstr>
      <vt:lpstr>RP SONRASI PPİ</vt:lpstr>
      <vt:lpstr>Reservuar yerleştirme</vt:lpstr>
      <vt:lpstr>PowerPoint Presentation</vt:lpstr>
      <vt:lpstr>PowerPoint Presentation</vt:lpstr>
      <vt:lpstr>PowerPoint Presentation</vt:lpstr>
      <vt:lpstr>TEŞEKKÜR EDERİZ</vt:lpstr>
    </vt:vector>
  </TitlesOfParts>
  <Company>mnb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PPİ</dc:title>
  <dc:creator>murat dincer</dc:creator>
  <cp:lastModifiedBy>murat dincer</cp:lastModifiedBy>
  <cp:revision>18</cp:revision>
  <dcterms:created xsi:type="dcterms:W3CDTF">2015-04-12T13:45:57Z</dcterms:created>
  <dcterms:modified xsi:type="dcterms:W3CDTF">2015-04-15T15:49:30Z</dcterms:modified>
</cp:coreProperties>
</file>