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g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7" r:id="rId3"/>
    <p:sldMasterId id="2147483701" r:id="rId4"/>
    <p:sldMasterId id="2147483717" r:id="rId5"/>
    <p:sldMasterId id="2147483733" r:id="rId6"/>
    <p:sldMasterId id="2147483749" r:id="rId7"/>
    <p:sldMasterId id="2147483765" r:id="rId8"/>
  </p:sldMasterIdLst>
  <p:notesMasterIdLst>
    <p:notesMasterId r:id="rId34"/>
  </p:notesMasterIdLst>
  <p:sldIdLst>
    <p:sldId id="257" r:id="rId9"/>
    <p:sldId id="259" r:id="rId10"/>
    <p:sldId id="260" r:id="rId11"/>
    <p:sldId id="290" r:id="rId12"/>
    <p:sldId id="291" r:id="rId13"/>
    <p:sldId id="295" r:id="rId14"/>
    <p:sldId id="296" r:id="rId15"/>
    <p:sldId id="261" r:id="rId16"/>
    <p:sldId id="293" r:id="rId17"/>
    <p:sldId id="262" r:id="rId18"/>
    <p:sldId id="263" r:id="rId19"/>
    <p:sldId id="284" r:id="rId20"/>
    <p:sldId id="264" r:id="rId21"/>
    <p:sldId id="265" r:id="rId22"/>
    <p:sldId id="292" r:id="rId23"/>
    <p:sldId id="267" r:id="rId24"/>
    <p:sldId id="289" r:id="rId25"/>
    <p:sldId id="276" r:id="rId26"/>
    <p:sldId id="277" r:id="rId27"/>
    <p:sldId id="294" r:id="rId28"/>
    <p:sldId id="285" r:id="rId29"/>
    <p:sldId id="286" r:id="rId30"/>
    <p:sldId id="287" r:id="rId31"/>
    <p:sldId id="282" r:id="rId32"/>
    <p:sldId id="28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0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5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BAC12-4A13-244D-98E2-836207470803}" type="datetimeFigureOut">
              <a:rPr lang="en-US" smtClean="0"/>
              <a:t>15.04.15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26C22-7297-4B43-AC94-37FD196DD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14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0248F7-F618-4ECB-B0CD-72940B0CCC2D}" type="slidenum">
              <a:rPr lang="tr-TR" smtClean="0">
                <a:solidFill>
                  <a:prstClr val="black"/>
                </a:solidFill>
              </a:rPr>
              <a:pPr/>
              <a:t>3</a:t>
            </a:fld>
            <a:endParaRPr lang="tr-TR" smtClean="0">
              <a:solidFill>
                <a:prstClr val="black"/>
              </a:solidFill>
            </a:endParaRPr>
          </a:p>
        </p:txBody>
      </p:sp>
      <p:sp>
        <p:nvSpPr>
          <p:cNvPr id="93187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8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93189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6E82055-56A9-4C87-84A4-4F3733C42650}" type="slidenum">
              <a:rPr lang="tr-TR" sz="1200">
                <a:solidFill>
                  <a:prstClr val="black"/>
                </a:solidFill>
              </a:rPr>
              <a:pPr algn="r"/>
              <a:t>3</a:t>
            </a:fld>
            <a:endParaRPr lang="tr-TR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9011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C67DE2-99F2-41A6-8ABE-8FCA51A09BA8}" type="slidenum">
              <a:rPr lang="tr-TR" smtClean="0">
                <a:solidFill>
                  <a:prstClr val="black"/>
                </a:solidFill>
              </a:rPr>
              <a:pPr/>
              <a:t>4</a:t>
            </a:fld>
            <a:endParaRPr lang="tr-T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91140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DC4495-F6DB-480A-93D6-2D7037B766D0}" type="slidenum">
              <a:rPr lang="tr-TR" smtClean="0">
                <a:solidFill>
                  <a:prstClr val="black"/>
                </a:solidFill>
              </a:rPr>
              <a:pPr/>
              <a:t>5</a:t>
            </a:fld>
            <a:endParaRPr lang="tr-T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2 Not Yer Tutucusu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94212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E986E4-9F94-427F-AEC2-FCD373BDA708}" type="slidenum">
              <a:rPr lang="tr-TR" smtClean="0"/>
              <a:pPr/>
              <a:t>8</a:t>
            </a:fld>
            <a:endParaRPr lang="tr-T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T-</a:t>
            </a:r>
            <a:r>
              <a:rPr lang="tr-TR" dirty="0" err="1" smtClean="0"/>
              <a:t>shunt</a:t>
            </a:r>
            <a:r>
              <a:rPr lang="tr-TR" dirty="0" smtClean="0"/>
              <a:t> </a:t>
            </a:r>
            <a:r>
              <a:rPr lang="tr-TR" dirty="0" err="1" smtClean="0"/>
              <a:t>procedure’s</a:t>
            </a:r>
            <a:r>
              <a:rPr lang="tr-TR" baseline="0" dirty="0" smtClean="0"/>
              <a:t>  </a:t>
            </a:r>
            <a:r>
              <a:rPr lang="tr-TR" baseline="0" dirty="0" err="1" smtClean="0"/>
              <a:t>surface</a:t>
            </a:r>
            <a:r>
              <a:rPr lang="tr-TR" baseline="0" dirty="0" smtClean="0"/>
              <a:t> is 25 </a:t>
            </a:r>
            <a:r>
              <a:rPr lang="tr-TR" baseline="0" dirty="0" err="1" smtClean="0"/>
              <a:t>times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larger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than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the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Ebbehoj’s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and</a:t>
            </a:r>
            <a:r>
              <a:rPr lang="tr-TR" baseline="0" dirty="0" smtClean="0"/>
              <a:t> </a:t>
            </a:r>
            <a:endParaRPr lang="en-US" dirty="0" smtClean="0"/>
          </a:p>
          <a:p>
            <a:r>
              <a:rPr lang="tr-TR" baseline="0" dirty="0" smtClean="0"/>
              <a:t>50 </a:t>
            </a:r>
            <a:r>
              <a:rPr lang="tr-TR" baseline="0" dirty="0" err="1" smtClean="0"/>
              <a:t>times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larger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than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the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winter</a:t>
            </a:r>
            <a:r>
              <a:rPr lang="tr-TR" baseline="0" dirty="0" smtClean="0"/>
              <a:t> </a:t>
            </a:r>
            <a:r>
              <a:rPr lang="tr-TR" baseline="0" dirty="0" err="1" smtClean="0"/>
              <a:t>shunt’s</a:t>
            </a:r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476F8-1A24-47DE-8866-8F164ACC0E2E}" type="slidenum">
              <a:rPr lang="tr-TR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14</a:t>
            </a:fld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Tunneling</a:t>
            </a:r>
            <a:r>
              <a:rPr lang="tr-TR" dirty="0" smtClean="0"/>
              <a:t> </a:t>
            </a:r>
            <a:r>
              <a:rPr lang="tr-TR" dirty="0" err="1" smtClean="0"/>
              <a:t>shoud</a:t>
            </a:r>
            <a:r>
              <a:rPr lang="tr-TR" dirty="0" smtClean="0"/>
              <a:t> be </a:t>
            </a:r>
            <a:r>
              <a:rPr lang="tr-TR" dirty="0" err="1" smtClean="0"/>
              <a:t>performed</a:t>
            </a:r>
            <a:r>
              <a:rPr lang="tr-TR" baseline="0" dirty="0" smtClean="0"/>
              <a:t> in </a:t>
            </a:r>
            <a:r>
              <a:rPr lang="tr-TR" baseline="0" dirty="0" err="1" smtClean="0"/>
              <a:t>addition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to</a:t>
            </a:r>
            <a:r>
              <a:rPr lang="tr-TR" baseline="0" dirty="0" smtClean="0"/>
              <a:t> </a:t>
            </a:r>
            <a:r>
              <a:rPr lang="tr-TR" baseline="0" dirty="0" err="1" smtClean="0"/>
              <a:t>distal</a:t>
            </a:r>
            <a:r>
              <a:rPr lang="tr-TR" baseline="0" dirty="0" smtClean="0"/>
              <a:t> </a:t>
            </a:r>
            <a:r>
              <a:rPr lang="tr-TR" baseline="0" dirty="0" err="1" smtClean="0"/>
              <a:t>shuntsing</a:t>
            </a:r>
            <a:r>
              <a:rPr lang="tr-TR" baseline="0" dirty="0" smtClean="0"/>
              <a:t> in priapism </a:t>
            </a:r>
            <a:r>
              <a:rPr lang="tr-TR" baseline="0" dirty="0" err="1" smtClean="0"/>
              <a:t>episodes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longer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than</a:t>
            </a:r>
            <a:r>
              <a:rPr lang="tr-TR" baseline="0" dirty="0" smtClean="0"/>
              <a:t> 3 </a:t>
            </a:r>
            <a:r>
              <a:rPr lang="tr-TR" baseline="0" dirty="0" err="1" smtClean="0"/>
              <a:t>days</a:t>
            </a:r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476F8-1A24-47DE-8866-8F164ACC0E2E}" type="slidenum">
              <a:rPr lang="tr-TR" smtClean="0"/>
              <a:pPr>
                <a:defRPr/>
              </a:pPr>
              <a:t>16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73E742-3476-4021-85D5-EE8407ABEA3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1918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187C8-A59C-423A-89CD-709CD396C30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18019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362A6-C853-4A15-87E6-48D8BFFA6194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2197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2D83-4455-4754-8B82-946F5A2E78F2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61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8054C-BC25-4948-9E43-FE3936E76495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569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6D66E-ACEB-4AFD-B011-D3250A8749A1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739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42B38-6882-4DB9-9A5D-B1296A1AD56F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099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D2D28-7B6F-4563-9ABF-7329B97C7303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783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157B2-0BE9-405E-A80E-27DE72C82285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574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7620D-6CCA-4B8B-8050-77CF589E7AD1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842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B4A04-30EF-42CB-A95F-EA708012142F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441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062DD-0D93-4D5E-822C-CB32FED18025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6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ADDD0-B9FA-430A-B2BE-8B771445A8B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61387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5613" y="1598613"/>
            <a:ext cx="8226425" cy="4497387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1F3FF-831B-43F2-81E8-62D54EA33020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210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CF208-6A9B-46E5-8FEB-A49AE7B7F008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864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5613" y="273050"/>
            <a:ext cx="8226425" cy="582295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A24E8-1F79-4AC4-93A6-446AF33C1012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2123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Başlık, 4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sz="quarter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455613" y="1598613"/>
            <a:ext cx="4037012" cy="21717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55613" y="3922713"/>
            <a:ext cx="4037012" cy="21732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9627A-CE7B-4B69-899A-1B7853EE06C3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8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848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506538"/>
            <a:ext cx="7848600" cy="42783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989169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73E742-3476-4021-85D5-EE8407ABEA3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6349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1E6CD-8E01-4CF5-A990-DAA8C272792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40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6E672-69B0-4E41-B408-3C30A6B11893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4949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5A082-CA71-4C98-944C-7EF4FE08503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227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DE88EC-8293-4654-98C8-6751D9767915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9230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EFEF6-F0BF-48E4-AA75-57C35AF5BA89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227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5EC3-F99F-46BF-B403-2BCC38BD572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9307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1E6CD-8E01-4CF5-A990-DAA8C272792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0889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12EBD-86C1-4972-96BD-862123A421E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6278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D384A-2EB7-4B12-ABC6-F3187506CD4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0450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187C8-A59C-423A-89CD-709CD396C30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962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ADDD0-B9FA-430A-B2BE-8B771445A8B4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197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848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506538"/>
            <a:ext cx="7848600" cy="42783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7685444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CF208-6A9B-46E5-8FEB-A49AE7B7F008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5406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6491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323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966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6812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6E672-69B0-4E41-B408-3C30A6B11893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70044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6675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9451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892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42807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3475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9580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20796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EE941-65D3-4649-87A9-B619E9484593}" type="slidenum">
              <a:rPr lang="tr-T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6882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ECF789-A2C1-49CE-8B1B-13F6ED730B46}" type="slidenum">
              <a:rPr lang="tr-T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94778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518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r-TR"/>
              <a:t>Click to edit Master 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BFDBE-3835-4C0E-931D-E5FFB799D670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8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5A082-CA71-4C98-944C-7EF4FE08503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42890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362A6-C853-4A15-87E6-48D8BFFA6194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01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2D83-4455-4754-8B82-946F5A2E78F2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4183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8054C-BC25-4948-9E43-FE3936E76495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15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6D66E-ACEB-4AFD-B011-D3250A8749A1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19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42B38-6882-4DB9-9A5D-B1296A1AD56F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543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D2D28-7B6F-4563-9ABF-7329B97C7303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394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157B2-0BE9-405E-A80E-27DE72C82285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822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7620D-6CCA-4B8B-8050-77CF589E7AD1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396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B4A04-30EF-42CB-A95F-EA708012142F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653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062DD-0D93-4D5E-822C-CB32FED18025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03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DE88EC-8293-4654-98C8-6751D9767915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35467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5613" y="1598613"/>
            <a:ext cx="8226425" cy="4497387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1F3FF-831B-43F2-81E8-62D54EA33020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71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CF208-6A9B-46E5-8FEB-A49AE7B7F008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450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5613" y="273050"/>
            <a:ext cx="8226425" cy="582295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A24E8-1F79-4AC4-93A6-446AF33C1012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859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Başlık, 4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sz="quarter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455613" y="1598613"/>
            <a:ext cx="4037012" cy="21717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55613" y="3922713"/>
            <a:ext cx="4037012" cy="21732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9627A-CE7B-4B69-899A-1B7853EE06C3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60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518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r-TR"/>
              <a:t>Click to edit Master 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BFDBE-3835-4C0E-931D-E5FFB799D670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493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362A6-C853-4A15-87E6-48D8BFFA6194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186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2D83-4455-4754-8B82-946F5A2E78F2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62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8054C-BC25-4948-9E43-FE3936E76495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53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6D66E-ACEB-4AFD-B011-D3250A8749A1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263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42B38-6882-4DB9-9A5D-B1296A1AD56F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85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EFEF6-F0BF-48E4-AA75-57C35AF5BA89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33264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D2D28-7B6F-4563-9ABF-7329B97C7303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19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157B2-0BE9-405E-A80E-27DE72C82285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179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7620D-6CCA-4B8B-8050-77CF589E7AD1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39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B4A04-30EF-42CB-A95F-EA708012142F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4763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062DD-0D93-4D5E-822C-CB32FED18025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962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5613" y="1598613"/>
            <a:ext cx="8226425" cy="4497387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1F3FF-831B-43F2-81E8-62D54EA33020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150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CF208-6A9B-46E5-8FEB-A49AE7B7F008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463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5613" y="273050"/>
            <a:ext cx="8226425" cy="582295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A24E8-1F79-4AC4-93A6-446AF33C1012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15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Başlık, 4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sz="quarter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455613" y="1598613"/>
            <a:ext cx="4037012" cy="21717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55613" y="3922713"/>
            <a:ext cx="4037012" cy="21732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9627A-CE7B-4B69-899A-1B7853EE06C3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560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518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r-TR"/>
              <a:t>Click to edit Master 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BFDBE-3835-4C0E-931D-E5FFB799D670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02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5EC3-F99F-46BF-B403-2BCC38BD572E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36489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362A6-C853-4A15-87E6-48D8BFFA6194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303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2D83-4455-4754-8B82-946F5A2E78F2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487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8054C-BC25-4948-9E43-FE3936E76495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592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6D66E-ACEB-4AFD-B011-D3250A8749A1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537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42B38-6882-4DB9-9A5D-B1296A1AD56F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129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D2D28-7B6F-4563-9ABF-7329B97C7303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299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157B2-0BE9-405E-A80E-27DE72C82285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1534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7620D-6CCA-4B8B-8050-77CF589E7AD1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712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B4A04-30EF-42CB-A95F-EA708012142F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323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062DD-0D93-4D5E-822C-CB32FED18025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91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12EBD-86C1-4972-96BD-862123A421E7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93818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5613" y="1598613"/>
            <a:ext cx="8226425" cy="4497387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1F3FF-831B-43F2-81E8-62D54EA33020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057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CF208-6A9B-46E5-8FEB-A49AE7B7F008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198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5613" y="273050"/>
            <a:ext cx="8226425" cy="582295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A24E8-1F79-4AC4-93A6-446AF33C1012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336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Başlık, 4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sz="quarter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455613" y="1598613"/>
            <a:ext cx="4037012" cy="21717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55613" y="3922713"/>
            <a:ext cx="4037012" cy="21732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9627A-CE7B-4B69-899A-1B7853EE06C3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263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518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r-TR"/>
              <a:t>Click to edit Master 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BFDBE-3835-4C0E-931D-E5FFB799D670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3372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362A6-C853-4A15-87E6-48D8BFFA6194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613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2D83-4455-4754-8B82-946F5A2E78F2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110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8054C-BC25-4948-9E43-FE3936E76495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339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6D66E-ACEB-4AFD-B011-D3250A8749A1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687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42B38-6882-4DB9-9A5D-B1296A1AD56F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925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D384A-2EB7-4B12-ABC6-F3187506CD40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/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4346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D2D28-7B6F-4563-9ABF-7329B97C7303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72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157B2-0BE9-405E-A80E-27DE72C82285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041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7620D-6CCA-4B8B-8050-77CF589E7AD1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927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B4A04-30EF-42CB-A95F-EA708012142F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2442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062DD-0D93-4D5E-822C-CB32FED18025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893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5613" y="1598613"/>
            <a:ext cx="8226425" cy="4497387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1F3FF-831B-43F2-81E8-62D54EA33020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562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CF208-6A9B-46E5-8FEB-A49AE7B7F008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691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5613" y="273050"/>
            <a:ext cx="8226425" cy="582295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A24E8-1F79-4AC4-93A6-446AF33C1012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9934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Başlık, 4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sz="quarter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455613" y="1598613"/>
            <a:ext cx="4037012" cy="21717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55613" y="3922713"/>
            <a:ext cx="4037012" cy="21732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9627A-CE7B-4B69-899A-1B7853EE06C3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417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518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r-TR"/>
              <a:t>Click to edit Master 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BFDBE-3835-4C0E-931D-E5FFB799D670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16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8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9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9.xml"/><Relationship Id="rId2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BE81CDA-C901-4720-B25A-E73A7D059DCC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6132904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BE81CDA-C901-4720-B25A-E73A7D059DCC}" type="slidenum">
              <a:rPr lang="tr-TR">
                <a:solidFill>
                  <a:srgbClr val="FFFFFF"/>
                </a:solidFill>
                <a:latin typeface="Times New Roman"/>
                <a:cs typeface="Times New Roman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6000" b="1">
                  <a:solidFill>
                    <a:srgbClr val="E5E5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6000" b="1"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1231710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B7721-38DC-D341-8575-35DEDE5DB9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15.04.15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422A5-821E-5B49-9311-E9C1E69982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82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4099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3081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4101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2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5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2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3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4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5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6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7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8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9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0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1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3107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4127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28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29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0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1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2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3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4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5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6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7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8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9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0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1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108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4143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4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109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146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7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8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9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0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1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2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3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4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4155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7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8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9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60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61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62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D0434DA-38D9-484B-BEED-E26BFB06BAF3}" type="slidenum">
              <a:rPr lang="tr-TR">
                <a:solidFill>
                  <a:srgbClr val="FFFFFF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18545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4099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3081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4101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2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5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2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3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4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5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6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7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8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9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0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1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3107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4127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28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29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0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1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2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3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4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5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6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7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8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9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0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1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108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4143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4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109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146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7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8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9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0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1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2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3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4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4155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7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8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9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60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61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62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D0434DA-38D9-484B-BEED-E26BFB06BAF3}" type="slidenum">
              <a:rPr lang="tr-TR">
                <a:solidFill>
                  <a:srgbClr val="FFFFFF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71460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4099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3081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4101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2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5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2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3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4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5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6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7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8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9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0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1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3107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4127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28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29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0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1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2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3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4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5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6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7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8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9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0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1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108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4143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4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109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146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7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8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9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0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1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2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3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4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4155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7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8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9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60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61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62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D0434DA-38D9-484B-BEED-E26BFB06BAF3}" type="slidenum">
              <a:rPr lang="tr-TR">
                <a:solidFill>
                  <a:srgbClr val="FFFFFF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9858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4099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3081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4101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2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5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2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3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4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5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6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7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8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9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0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1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3107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4127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28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29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0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1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2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3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4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5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6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7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8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9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0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1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108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4143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4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109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146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7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8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9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0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1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2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3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4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4155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7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8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9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60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61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62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D0434DA-38D9-484B-BEED-E26BFB06BAF3}" type="slidenum">
              <a:rPr lang="tr-TR">
                <a:solidFill>
                  <a:srgbClr val="FFFFFF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27220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4099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3081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4101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2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5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1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2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3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4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5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6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7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8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9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0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1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4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25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3107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4127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28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29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0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1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2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3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4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5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6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7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8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39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0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1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108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4143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4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109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146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7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8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49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0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1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2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3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4154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4155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6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7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8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59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60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61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62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D0434DA-38D9-484B-BEED-E26BFB06BAF3}" type="slidenum">
              <a:rPr lang="tr-TR">
                <a:solidFill>
                  <a:srgbClr val="FFFFFF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6097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7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mtClean="0">
                <a:solidFill>
                  <a:srgbClr val="FFC000"/>
                </a:solidFill>
              </a:rPr>
              <a:t>Olgu</a:t>
            </a:r>
            <a:endParaRPr lang="tr-TR" dirty="0" smtClean="0">
              <a:solidFill>
                <a:srgbClr val="FFC00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107503" y="1844824"/>
            <a:ext cx="7866271" cy="5000636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3200" dirty="0" smtClean="0">
                <a:latin typeface="+mj-lt"/>
              </a:rPr>
              <a:t>60 yaşında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3200" dirty="0" smtClean="0">
                <a:latin typeface="+mj-lt"/>
              </a:rPr>
              <a:t>72  saat  </a:t>
            </a:r>
            <a:r>
              <a:rPr lang="tr-TR" sz="3200" dirty="0" err="1" smtClean="0">
                <a:latin typeface="+mj-lt"/>
              </a:rPr>
              <a:t>priapizm</a:t>
            </a:r>
            <a:endParaRPr lang="tr-TR" sz="3200" dirty="0" smtClean="0">
              <a:latin typeface="+mj-lt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3200" dirty="0" smtClean="0">
                <a:latin typeface="+mj-lt"/>
              </a:rPr>
              <a:t>ED hikayesi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3200" dirty="0" smtClean="0">
                <a:latin typeface="+mj-lt"/>
              </a:rPr>
              <a:t>IIEF:16, orta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3200" dirty="0" smtClean="0">
                <a:latin typeface="+mj-lt"/>
              </a:rPr>
              <a:t>İlaç kullanım öyküsü yok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3200" dirty="0" smtClean="0">
                <a:latin typeface="+mj-lt"/>
              </a:rPr>
              <a:t>Yandaş hastalık yok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tr-TR" dirty="0" smtClean="0">
              <a:latin typeface="+mj-lt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tr-TR" sz="3200" dirty="0" smtClean="0">
                <a:latin typeface="+mj-lt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770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tr-TR" sz="4000" dirty="0" smtClean="0">
                <a:solidFill>
                  <a:srgbClr val="FFC000"/>
                </a:solidFill>
              </a:rPr>
              <a:t>Alpha </a:t>
            </a:r>
            <a:r>
              <a:rPr lang="tr-TR" sz="4000" dirty="0" err="1" smtClean="0">
                <a:solidFill>
                  <a:srgbClr val="FFC000"/>
                </a:solidFill>
              </a:rPr>
              <a:t>Adrenerjik+Aspiration</a:t>
            </a:r>
            <a:r>
              <a:rPr lang="tr-TR" sz="4000" dirty="0" smtClean="0">
                <a:solidFill>
                  <a:srgbClr val="FFC000"/>
                </a:solidFill>
              </a:rPr>
              <a:t> Tedavisi</a:t>
            </a:r>
            <a:br>
              <a:rPr lang="tr-TR" sz="4000" dirty="0" smtClean="0">
                <a:solidFill>
                  <a:srgbClr val="FFC000"/>
                </a:solidFill>
              </a:rPr>
            </a:br>
            <a:endParaRPr lang="en-US" sz="40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adrenalin+aspirasyon</a:t>
            </a:r>
            <a:r>
              <a:rPr lang="tr-TR" dirty="0" smtClean="0"/>
              <a:t> </a:t>
            </a:r>
          </a:p>
          <a:p>
            <a:pPr>
              <a:buNone/>
            </a:pPr>
            <a:r>
              <a:rPr lang="tr-TR" dirty="0" smtClean="0"/>
              <a:t>		başarısız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4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200" dirty="0" smtClean="0">
                <a:solidFill>
                  <a:srgbClr val="FFC000"/>
                </a:solidFill>
              </a:rPr>
              <a:t>2. Basamak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472" y="1571612"/>
            <a:ext cx="8253442" cy="4525962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err="1" smtClean="0"/>
              <a:t>Distal</a:t>
            </a:r>
            <a:r>
              <a:rPr lang="tr-TR" dirty="0" smtClean="0"/>
              <a:t> </a:t>
            </a:r>
            <a:r>
              <a:rPr lang="tr-TR" dirty="0" err="1" smtClean="0"/>
              <a:t>shunt</a:t>
            </a:r>
            <a:endParaRPr lang="tr-TR" dirty="0" smtClean="0"/>
          </a:p>
          <a:p>
            <a:pPr eaLnBrk="1" hangingPunct="1">
              <a:defRPr/>
            </a:pPr>
            <a:endParaRPr lang="tr-TR" dirty="0" smtClean="0"/>
          </a:p>
          <a:p>
            <a:pPr eaLnBrk="1" hangingPunct="1">
              <a:defRPr/>
            </a:pPr>
            <a:r>
              <a:rPr lang="tr-TR" dirty="0" err="1" smtClean="0"/>
              <a:t>Proximal</a:t>
            </a:r>
            <a:r>
              <a:rPr lang="tr-TR" dirty="0" smtClean="0"/>
              <a:t> </a:t>
            </a:r>
            <a:r>
              <a:rPr lang="tr-TR" dirty="0" err="1" smtClean="0"/>
              <a:t>shunt</a:t>
            </a:r>
            <a:endParaRPr lang="tr-TR" dirty="0" smtClean="0"/>
          </a:p>
          <a:p>
            <a:pPr eaLnBrk="1" hangingPunct="1">
              <a:buFont typeface="Wingdings 2" pitchFamily="18" charset="2"/>
              <a:buNone/>
              <a:defRPr/>
            </a:pPr>
            <a:endParaRPr lang="tr-TR" dirty="0" smtClean="0"/>
          </a:p>
          <a:p>
            <a:pPr eaLnBrk="1" hangingPunct="1">
              <a:defRPr/>
            </a:pPr>
            <a:r>
              <a:rPr lang="tr-TR" dirty="0" smtClean="0"/>
              <a:t> penis protezi </a:t>
            </a:r>
          </a:p>
        </p:txBody>
      </p:sp>
      <p:sp>
        <p:nvSpPr>
          <p:cNvPr id="6" name="5 Çerçeve"/>
          <p:cNvSpPr/>
          <p:nvPr/>
        </p:nvSpPr>
        <p:spPr>
          <a:xfrm>
            <a:off x="857224" y="1571612"/>
            <a:ext cx="7740352" cy="576064"/>
          </a:xfrm>
          <a:prstGeom prst="fram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9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C000"/>
                </a:solidFill>
              </a:rPr>
              <a:t>Priapizm</a:t>
            </a:r>
            <a:r>
              <a:rPr lang="tr-TR" dirty="0" smtClean="0">
                <a:solidFill>
                  <a:srgbClr val="FFC000"/>
                </a:solidFill>
              </a:rPr>
              <a:t> </a:t>
            </a:r>
            <a:r>
              <a:rPr lang="tr-TR" dirty="0">
                <a:solidFill>
                  <a:srgbClr val="FFC000"/>
                </a:solidFill>
              </a:rPr>
              <a:t>süresi-ED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654728"/>
              </p:ext>
            </p:extLst>
          </p:nvPr>
        </p:nvGraphicFramePr>
        <p:xfrm>
          <a:off x="457200" y="1600200"/>
          <a:ext cx="82296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&lt;4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saat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ED(-)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&gt;48 saat 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%100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 shunt </a:t>
                      </a:r>
                      <a:r>
                        <a:rPr lang="en-US" sz="2000" dirty="0" err="1" smtClean="0"/>
                        <a:t>sonrası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&lt;24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saat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%10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&gt;36 </a:t>
                      </a:r>
                      <a:r>
                        <a:rPr lang="en-US" sz="2000" dirty="0" err="1" smtClean="0"/>
                        <a:t>saat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%100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&gt;72 </a:t>
                      </a:r>
                      <a:r>
                        <a:rPr lang="en-US" sz="2000" dirty="0" err="1" smtClean="0"/>
                        <a:t>saat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%50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T shunt  </a:t>
                      </a:r>
                      <a:r>
                        <a:rPr lang="en-US" sz="2000" dirty="0" err="1" smtClean="0"/>
                        <a:t>sonrası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79294" y="4444663"/>
            <a:ext cx="89647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600" dirty="0" err="1">
                <a:solidFill>
                  <a:srgbClr val="FFFF00"/>
                </a:solidFill>
              </a:rPr>
              <a:t>Zacharakis</a:t>
            </a:r>
            <a:r>
              <a:rPr lang="tr-TR" sz="1600" dirty="0">
                <a:solidFill>
                  <a:srgbClr val="FFFF00"/>
                </a:solidFill>
              </a:rPr>
              <a:t> E et al, J </a:t>
            </a:r>
            <a:r>
              <a:rPr lang="tr-TR" sz="1600" dirty="0" err="1">
                <a:solidFill>
                  <a:srgbClr val="FFFF00"/>
                </a:solidFill>
              </a:rPr>
              <a:t>Urol</a:t>
            </a:r>
            <a:r>
              <a:rPr lang="tr-TR" sz="1600" dirty="0">
                <a:solidFill>
                  <a:srgbClr val="FFFF00"/>
                </a:solidFill>
              </a:rPr>
              <a:t>. 2013 Jul 24 </a:t>
            </a:r>
            <a:endParaRPr lang="tr-TR" sz="1600" dirty="0" smtClean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00"/>
                </a:solidFill>
              </a:rPr>
              <a:t>Broderick </a:t>
            </a:r>
            <a:r>
              <a:rPr lang="en-US" sz="1600" dirty="0">
                <a:solidFill>
                  <a:srgbClr val="FFFF00"/>
                </a:solidFill>
              </a:rPr>
              <a:t>GA, </a:t>
            </a:r>
            <a:r>
              <a:rPr lang="en-US" sz="1600" dirty="0" err="1">
                <a:solidFill>
                  <a:srgbClr val="FFFF00"/>
                </a:solidFill>
              </a:rPr>
              <a:t>Kadioglu</a:t>
            </a:r>
            <a:r>
              <a:rPr lang="en-US" sz="1600" dirty="0">
                <a:solidFill>
                  <a:srgbClr val="FFFF00"/>
                </a:solidFill>
              </a:rPr>
              <a:t> A, </a:t>
            </a:r>
            <a:r>
              <a:rPr lang="en-US" sz="1600" dirty="0" err="1">
                <a:solidFill>
                  <a:srgbClr val="FFFF00"/>
                </a:solidFill>
              </a:rPr>
              <a:t>Bivalacqua</a:t>
            </a:r>
            <a:r>
              <a:rPr lang="en-US" sz="1600" dirty="0">
                <a:solidFill>
                  <a:srgbClr val="FFFF00"/>
                </a:solidFill>
              </a:rPr>
              <a:t> TJ,</a:t>
            </a:r>
            <a:r>
              <a:rPr lang="tr-TR" sz="1600" dirty="0">
                <a:solidFill>
                  <a:srgbClr val="FFFF00"/>
                </a:solidFill>
              </a:rPr>
              <a:t> </a:t>
            </a:r>
            <a:r>
              <a:rPr lang="en-US" sz="1600" dirty="0" err="1">
                <a:solidFill>
                  <a:srgbClr val="FFFF00"/>
                </a:solidFill>
              </a:rPr>
              <a:t>Ghanem</a:t>
            </a:r>
            <a:r>
              <a:rPr lang="en-US" sz="1600" dirty="0">
                <a:solidFill>
                  <a:srgbClr val="FFFF00"/>
                </a:solidFill>
              </a:rPr>
              <a:t> H, </a:t>
            </a:r>
            <a:r>
              <a:rPr lang="en-US" sz="1600" dirty="0" err="1">
                <a:solidFill>
                  <a:srgbClr val="FFFF00"/>
                </a:solidFill>
              </a:rPr>
              <a:t>Nehra</a:t>
            </a:r>
            <a:r>
              <a:rPr lang="en-US" sz="1600" dirty="0">
                <a:solidFill>
                  <a:srgbClr val="FFFF00"/>
                </a:solidFill>
              </a:rPr>
              <a:t> A, and </a:t>
            </a:r>
            <a:r>
              <a:rPr lang="en-US" sz="1600" dirty="0" err="1">
                <a:solidFill>
                  <a:srgbClr val="FFFF00"/>
                </a:solidFill>
              </a:rPr>
              <a:t>Shamloul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rgbClr val="FFFF00"/>
                </a:solidFill>
              </a:rPr>
              <a:t>R.</a:t>
            </a:r>
            <a:endParaRPr lang="tr-TR" sz="1600" dirty="0" smtClean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Priapism</a:t>
            </a:r>
            <a:r>
              <a:rPr lang="en-US" sz="1600" dirty="0">
                <a:solidFill>
                  <a:srgbClr val="FFFF00"/>
                </a:solidFill>
              </a:rPr>
              <a:t>: Pathogenesis, epidemiology and management</a:t>
            </a:r>
            <a:r>
              <a:rPr lang="tr-TR" sz="1600" dirty="0">
                <a:solidFill>
                  <a:srgbClr val="FFFF00"/>
                </a:solidFill>
              </a:rPr>
              <a:t> </a:t>
            </a:r>
            <a:r>
              <a:rPr lang="tr-TR" sz="1600" dirty="0" smtClean="0">
                <a:solidFill>
                  <a:srgbClr val="FFFF00"/>
                </a:solidFill>
              </a:rPr>
              <a:t>- </a:t>
            </a:r>
            <a:r>
              <a:rPr lang="en-US" sz="1600" dirty="0">
                <a:solidFill>
                  <a:srgbClr val="FFFF00"/>
                </a:solidFill>
              </a:rPr>
              <a:t>J Sex Med2010;7:476–500</a:t>
            </a:r>
            <a:endParaRPr lang="tr-TR" sz="1600" dirty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tr-TR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rgbClr val="FFFF00"/>
                </a:solidFill>
              </a:rPr>
              <a:t>Bennett N, </a:t>
            </a:r>
            <a:r>
              <a:rPr lang="en-US" sz="1600" dirty="0" err="1">
                <a:solidFill>
                  <a:srgbClr val="FFFF00"/>
                </a:solidFill>
              </a:rPr>
              <a:t>Mulhall</a:t>
            </a:r>
            <a:r>
              <a:rPr lang="en-US" sz="1600" dirty="0">
                <a:solidFill>
                  <a:srgbClr val="FFFF00"/>
                </a:solidFill>
              </a:rPr>
              <a:t> J Sex Med 2008;5:1244–50</a:t>
            </a:r>
            <a:r>
              <a:rPr lang="en-US" sz="1600" dirty="0" smtClean="0">
                <a:solidFill>
                  <a:srgbClr val="FFFF0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FFFF00"/>
                </a:solidFill>
              </a:rPr>
              <a:t>Brant WO, Garcia MM, Bella AJ, Chi </a:t>
            </a:r>
            <a:r>
              <a:rPr lang="fr-FR" sz="1600" dirty="0" smtClean="0">
                <a:solidFill>
                  <a:srgbClr val="FFFF00"/>
                </a:solidFill>
              </a:rPr>
              <a:t>T, Lue TF. </a:t>
            </a:r>
            <a:r>
              <a:rPr lang="fr-FR" sz="1600" dirty="0" err="1">
                <a:solidFill>
                  <a:srgbClr val="FFFF00"/>
                </a:solidFill>
              </a:rPr>
              <a:t>T-shaped</a:t>
            </a:r>
            <a:r>
              <a:rPr lang="fr-FR" sz="1600" dirty="0">
                <a:solidFill>
                  <a:srgbClr val="FFFF00"/>
                </a:solidFill>
              </a:rPr>
              <a:t> shunt and </a:t>
            </a:r>
            <a:r>
              <a:rPr lang="fr-FR" sz="1600" dirty="0" err="1">
                <a:solidFill>
                  <a:srgbClr val="FFFF00"/>
                </a:solidFill>
              </a:rPr>
              <a:t>intracavernous</a:t>
            </a:r>
            <a:r>
              <a:rPr lang="fr-FR" sz="1600" dirty="0">
                <a:solidFill>
                  <a:srgbClr val="FFFF00"/>
                </a:solidFill>
              </a:rPr>
              <a:t> tunneling for </a:t>
            </a:r>
            <a:r>
              <a:rPr lang="fr-FR" sz="1600" dirty="0" err="1">
                <a:solidFill>
                  <a:srgbClr val="FFFF00"/>
                </a:solidFill>
              </a:rPr>
              <a:t>prolonged</a:t>
            </a:r>
            <a:r>
              <a:rPr lang="fr-FR" sz="1600" dirty="0">
                <a:solidFill>
                  <a:srgbClr val="FFFF00"/>
                </a:solidFill>
              </a:rPr>
              <a:t> </a:t>
            </a:r>
            <a:r>
              <a:rPr lang="fr-FR" sz="1600" dirty="0" err="1">
                <a:solidFill>
                  <a:srgbClr val="FFFF00"/>
                </a:solidFill>
              </a:rPr>
              <a:t>ischemic</a:t>
            </a:r>
            <a:r>
              <a:rPr lang="fr-FR" sz="1600" dirty="0">
                <a:solidFill>
                  <a:srgbClr val="FFFF00"/>
                </a:solidFill>
              </a:rPr>
              <a:t> </a:t>
            </a:r>
            <a:r>
              <a:rPr lang="fr-FR" sz="1600" dirty="0" err="1" smtClean="0">
                <a:solidFill>
                  <a:srgbClr val="FFFF00"/>
                </a:solidFill>
              </a:rPr>
              <a:t>priapism</a:t>
            </a:r>
            <a:r>
              <a:rPr lang="fr-FR" sz="1600" dirty="0" smtClean="0">
                <a:solidFill>
                  <a:srgbClr val="FFFF00"/>
                </a:solidFill>
              </a:rPr>
              <a:t>.-J </a:t>
            </a:r>
            <a:r>
              <a:rPr lang="fr-FR" sz="1600" dirty="0" err="1">
                <a:solidFill>
                  <a:srgbClr val="FFFF00"/>
                </a:solidFill>
              </a:rPr>
              <a:t>Urol</a:t>
            </a:r>
            <a:r>
              <a:rPr lang="fr-FR" sz="1600" dirty="0">
                <a:solidFill>
                  <a:srgbClr val="FFFF00"/>
                </a:solidFill>
              </a:rPr>
              <a:t>. 2009 Apr;181(4):1699-705. </a:t>
            </a:r>
          </a:p>
        </p:txBody>
      </p:sp>
    </p:spTree>
    <p:extLst>
      <p:ext uri="{BB962C8B-B14F-4D97-AF65-F5344CB8AC3E}">
        <p14:creationId xmlns:p14="http://schemas.microsoft.com/office/powerpoint/2010/main" val="181560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dirty="0" err="1" smtClean="0">
                <a:solidFill>
                  <a:srgbClr val="FFC000"/>
                </a:solidFill>
              </a:rPr>
              <a:t>Distal</a:t>
            </a:r>
            <a:r>
              <a:rPr lang="tr-TR" dirty="0" smtClean="0">
                <a:solidFill>
                  <a:srgbClr val="FFC000"/>
                </a:solidFill>
              </a:rPr>
              <a:t> </a:t>
            </a:r>
            <a:r>
              <a:rPr lang="tr-TR" dirty="0" err="1" smtClean="0">
                <a:solidFill>
                  <a:srgbClr val="FFC000"/>
                </a:solidFill>
              </a:rPr>
              <a:t>Shunts</a:t>
            </a:r>
            <a:endParaRPr lang="tr-TR" dirty="0" smtClean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dirty="0" smtClean="0">
                <a:solidFill>
                  <a:srgbClr val="FFC000"/>
                </a:solidFill>
              </a:rPr>
              <a:t> </a:t>
            </a:r>
            <a:r>
              <a:rPr lang="tr-TR" dirty="0" err="1" smtClean="0">
                <a:solidFill>
                  <a:srgbClr val="FFC000"/>
                </a:solidFill>
              </a:rPr>
              <a:t>Perkütan</a:t>
            </a:r>
            <a:r>
              <a:rPr lang="tr-TR" dirty="0" smtClean="0">
                <a:solidFill>
                  <a:srgbClr val="FFC000"/>
                </a:solidFill>
              </a:rPr>
              <a:t>:</a:t>
            </a:r>
          </a:p>
          <a:p>
            <a:pPr algn="ctr" eaLnBrk="1" hangingPunct="1">
              <a:buFont typeface="Wingdings" pitchFamily="2" charset="2"/>
              <a:buChar char="Ø"/>
              <a:defRPr/>
            </a:pPr>
            <a:r>
              <a:rPr lang="tr-TR" dirty="0" smtClean="0"/>
              <a:t> </a:t>
            </a:r>
            <a:r>
              <a:rPr lang="tr-TR" dirty="0" err="1" smtClean="0"/>
              <a:t>Winter</a:t>
            </a:r>
            <a:endParaRPr lang="tr-TR" dirty="0" smtClean="0"/>
          </a:p>
          <a:p>
            <a:pPr algn="ctr" eaLnBrk="1" hangingPunct="1">
              <a:buFont typeface="Wingdings" pitchFamily="2" charset="2"/>
              <a:buChar char="Ø"/>
              <a:defRPr/>
            </a:pPr>
            <a:r>
              <a:rPr lang="tr-TR" dirty="0" err="1" smtClean="0"/>
              <a:t>Ebbehoj</a:t>
            </a:r>
            <a:endParaRPr lang="tr-TR" dirty="0" smtClean="0"/>
          </a:p>
          <a:p>
            <a:pPr algn="ctr" eaLnBrk="1" hangingPunct="1">
              <a:buFont typeface="Wingdings" pitchFamily="2" charset="2"/>
              <a:buChar char="Ø"/>
              <a:defRPr/>
            </a:pP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T-</a:t>
            </a:r>
            <a:r>
              <a:rPr lang="tr-T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shunt</a:t>
            </a: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 </a:t>
            </a:r>
            <a:r>
              <a:rPr lang="tr-T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tunnelling</a:t>
            </a:r>
            <a:endParaRPr lang="tr-T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tr-TR" dirty="0" smtClean="0"/>
              <a:t>     </a:t>
            </a:r>
            <a:r>
              <a:rPr lang="tr-TR" dirty="0">
                <a:solidFill>
                  <a:srgbClr val="FFC000"/>
                </a:solidFill>
              </a:rPr>
              <a:t>A</a:t>
            </a:r>
            <a:r>
              <a:rPr lang="tr-TR" dirty="0" smtClean="0">
                <a:solidFill>
                  <a:srgbClr val="FFC000"/>
                </a:solidFill>
              </a:rPr>
              <a:t>çık:</a:t>
            </a:r>
          </a:p>
          <a:p>
            <a:pPr algn="ctr" eaLnBrk="1" hangingPunct="1">
              <a:buFont typeface="Wingdings" pitchFamily="2" charset="2"/>
              <a:buChar char="Ø"/>
              <a:defRPr/>
            </a:pPr>
            <a:r>
              <a:rPr lang="tr-TR" dirty="0" smtClean="0"/>
              <a:t>Al-</a:t>
            </a:r>
            <a:r>
              <a:rPr lang="tr-TR" dirty="0" err="1" smtClean="0"/>
              <a:t>Ghorab</a:t>
            </a:r>
            <a:endParaRPr lang="tr-TR" dirty="0" smtClean="0"/>
          </a:p>
          <a:p>
            <a:pPr algn="ctr" eaLnBrk="1" hangingPunct="1">
              <a:buFont typeface="Wingdings" pitchFamily="2" charset="2"/>
              <a:buChar char="Ø"/>
              <a:defRPr/>
            </a:pPr>
            <a:r>
              <a:rPr lang="tr-TR" dirty="0" err="1" smtClean="0"/>
              <a:t>Burnett</a:t>
            </a:r>
            <a:r>
              <a:rPr lang="tr-TR" dirty="0" smtClean="0"/>
              <a:t> </a:t>
            </a:r>
            <a:r>
              <a:rPr lang="tr-TR" dirty="0" err="1" smtClean="0"/>
              <a:t>Snake</a:t>
            </a:r>
            <a:r>
              <a:rPr lang="tr-TR" dirty="0" smtClean="0"/>
              <a:t> </a:t>
            </a:r>
            <a:r>
              <a:rPr lang="tr-TR" dirty="0" err="1" smtClean="0"/>
              <a:t>Shunt</a:t>
            </a: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6019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0"/>
            <a:ext cx="66314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http://t2.gstatic.com/images?q=tbn:ANd9GcQgvroYjTI9CYSf3LgE-YQww0ggbKnSV_TtnbZNRqeCqBoiz3E2-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0330" y="2492896"/>
            <a:ext cx="1962150" cy="1524001"/>
          </a:xfrm>
          <a:prstGeom prst="rect">
            <a:avLst/>
          </a:prstGeom>
          <a:noFill/>
        </p:spPr>
      </p:pic>
      <p:pic>
        <p:nvPicPr>
          <p:cNvPr id="56324" name="Picture 4" descr="http://t3.gstatic.com/images?q=tbn:ANd9GcQm3qSYJlozi-GHz-zaOsrEi1pr5VH1J-23YW99X0cwiMTsoR-dB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4437111"/>
            <a:ext cx="1656184" cy="1656185"/>
          </a:xfrm>
          <a:prstGeom prst="rect">
            <a:avLst/>
          </a:prstGeom>
          <a:noFill/>
        </p:spPr>
      </p:pic>
      <p:sp>
        <p:nvSpPr>
          <p:cNvPr id="7" name="6 Metin kutusu"/>
          <p:cNvSpPr txBox="1"/>
          <p:nvPr/>
        </p:nvSpPr>
        <p:spPr>
          <a:xfrm>
            <a:off x="7020272" y="638132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7092280" y="630932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FFFF"/>
                </a:solidFill>
                <a:latin typeface="Times New Roman"/>
                <a:cs typeface="Times New Roman"/>
              </a:rPr>
              <a:t>50 mm</a:t>
            </a:r>
            <a:r>
              <a:rPr lang="tr-TR" baseline="30000" dirty="0">
                <a:solidFill>
                  <a:srgbClr val="FFFFFF"/>
                </a:solidFill>
                <a:latin typeface="Times New Roman"/>
                <a:cs typeface="Times New Roman"/>
              </a:rPr>
              <a:t>2 </a:t>
            </a:r>
            <a:r>
              <a:rPr lang="tr-TR" dirty="0">
                <a:solidFill>
                  <a:srgbClr val="FFFFFF"/>
                </a:solidFill>
                <a:latin typeface="Times New Roman"/>
                <a:cs typeface="Times New Roman"/>
              </a:rPr>
              <a:t> / </a:t>
            </a:r>
            <a:r>
              <a:rPr lang="tr-TR" dirty="0" err="1">
                <a:solidFill>
                  <a:srgbClr val="FFFFFF"/>
                </a:solidFill>
                <a:latin typeface="Times New Roman"/>
                <a:cs typeface="Times New Roman"/>
              </a:rPr>
              <a:t>incision</a:t>
            </a:r>
            <a:endParaRPr lang="tr-TR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7020272" y="399577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FFFF"/>
                </a:solidFill>
                <a:latin typeface="Times New Roman"/>
                <a:cs typeface="Times New Roman"/>
              </a:rPr>
              <a:t>2.4 mm</a:t>
            </a:r>
            <a:r>
              <a:rPr lang="tr-TR" baseline="30000" dirty="0">
                <a:solidFill>
                  <a:srgbClr val="FFFFFF"/>
                </a:solidFill>
                <a:latin typeface="Times New Roman"/>
                <a:cs typeface="Times New Roman"/>
              </a:rPr>
              <a:t>2 </a:t>
            </a:r>
            <a:r>
              <a:rPr lang="tr-TR" dirty="0">
                <a:solidFill>
                  <a:srgbClr val="FFFFFF"/>
                </a:solidFill>
                <a:latin typeface="Times New Roman"/>
                <a:cs typeface="Times New Roman"/>
              </a:rPr>
              <a:t> /</a:t>
            </a:r>
            <a:r>
              <a:rPr lang="tr-TR" dirty="0" err="1">
                <a:solidFill>
                  <a:srgbClr val="FFFFFF"/>
                </a:solidFill>
                <a:latin typeface="Times New Roman"/>
                <a:cs typeface="Times New Roman"/>
              </a:rPr>
              <a:t>incision</a:t>
            </a:r>
            <a:endParaRPr lang="tr-TR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56326" name="Picture 6" descr="http://t0.gstatic.com/images?q=tbn:ANd9GcQMiHqZS3VyoZARG12bamqeXKf8FAMrX6VehxjmT6fHkNyiNZ8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27272"/>
            <a:ext cx="2362200" cy="1933576"/>
          </a:xfrm>
          <a:prstGeom prst="rect">
            <a:avLst/>
          </a:prstGeom>
          <a:noFill/>
        </p:spPr>
      </p:pic>
      <p:sp>
        <p:nvSpPr>
          <p:cNvPr id="11" name="10 Metin kutusu"/>
          <p:cNvSpPr txBox="1"/>
          <p:nvPr/>
        </p:nvSpPr>
        <p:spPr>
          <a:xfrm>
            <a:off x="6948264" y="21235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FFFF"/>
                </a:solidFill>
                <a:latin typeface="Times New Roman"/>
                <a:cs typeface="Times New Roman"/>
              </a:rPr>
              <a:t>1 mm</a:t>
            </a:r>
            <a:r>
              <a:rPr lang="tr-TR" baseline="30000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lang="tr-TR" dirty="0">
                <a:solidFill>
                  <a:srgbClr val="FFFFFF"/>
                </a:solidFill>
                <a:latin typeface="Times New Roman"/>
                <a:cs typeface="Times New Roman"/>
              </a:rPr>
              <a:t> / </a:t>
            </a:r>
            <a:r>
              <a:rPr lang="tr-TR" dirty="0" err="1">
                <a:solidFill>
                  <a:srgbClr val="FFFFFF"/>
                </a:solidFill>
                <a:latin typeface="Times New Roman"/>
                <a:cs typeface="Times New Roman"/>
              </a:rPr>
              <a:t>puncture</a:t>
            </a:r>
            <a:endParaRPr lang="tr-TR" baseline="30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" name="9 Patlama 1"/>
          <p:cNvSpPr/>
          <p:nvPr/>
        </p:nvSpPr>
        <p:spPr>
          <a:xfrm>
            <a:off x="8028384" y="332656"/>
            <a:ext cx="1259632" cy="1440160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lang="tr-TR" sz="2400" dirty="0">
                <a:solidFill>
                  <a:srgbClr val="FFFF00"/>
                </a:solidFill>
                <a:latin typeface="Times New Roman"/>
                <a:cs typeface="Times New Roman"/>
              </a:rPr>
              <a:t>50</a:t>
            </a:r>
            <a:endParaRPr lang="en-US"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11 Patlama 1"/>
          <p:cNvSpPr/>
          <p:nvPr/>
        </p:nvSpPr>
        <p:spPr>
          <a:xfrm>
            <a:off x="8100392" y="2564904"/>
            <a:ext cx="1043608" cy="1512168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rgbClr val="FFFF00"/>
                </a:solidFill>
                <a:latin typeface="Times New Roman"/>
                <a:cs typeface="Times New Roman"/>
              </a:rPr>
              <a:t>x25</a:t>
            </a:r>
            <a:endParaRPr lang="en-US" sz="16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77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CF0B2"/>
                </a:solidFill>
              </a:rPr>
              <a:t>İskemik</a:t>
            </a:r>
            <a:r>
              <a:rPr lang="tr-TR" dirty="0" smtClean="0">
                <a:solidFill>
                  <a:srgbClr val="FCF0B2"/>
                </a:solidFill>
              </a:rPr>
              <a:t> </a:t>
            </a:r>
            <a:r>
              <a:rPr lang="tr-TR" dirty="0" err="1" smtClean="0">
                <a:solidFill>
                  <a:srgbClr val="FCF0B2"/>
                </a:solidFill>
              </a:rPr>
              <a:t>priapizmde</a:t>
            </a:r>
            <a:r>
              <a:rPr lang="tr-TR" dirty="0" smtClean="0">
                <a:solidFill>
                  <a:srgbClr val="FCF0B2"/>
                </a:solidFill>
              </a:rPr>
              <a:t> T </a:t>
            </a:r>
            <a:r>
              <a:rPr lang="tr-TR" dirty="0" err="1" smtClean="0">
                <a:solidFill>
                  <a:srgbClr val="FCF0B2"/>
                </a:solidFill>
              </a:rPr>
              <a:t>Şant</a:t>
            </a:r>
            <a:endParaRPr lang="en-US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5613" y="1598611"/>
          <a:ext cx="8226428" cy="327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607"/>
                <a:gridCol w="2056607"/>
                <a:gridCol w="2056607"/>
                <a:gridCol w="2056607"/>
              </a:tblGrid>
              <a:tr h="817637">
                <a:tc>
                  <a:txBody>
                    <a:bodyPr/>
                    <a:lstStyle/>
                    <a:p>
                      <a:r>
                        <a:rPr lang="tr-TR" dirty="0" smtClean="0"/>
                        <a:t>Hasta</a:t>
                      </a:r>
                      <a:r>
                        <a:rPr lang="tr-TR" baseline="0" dirty="0" smtClean="0"/>
                        <a:t> sayısı</a:t>
                      </a:r>
                      <a:endParaRPr lang="tr-TR" dirty="0" smtClean="0"/>
                    </a:p>
                    <a:p>
                      <a:r>
                        <a:rPr lang="tr-TR" dirty="0" smtClean="0"/>
                        <a:t>(n=13)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Ereksiyon</a:t>
                      </a:r>
                      <a:r>
                        <a:rPr lang="tr-TR" dirty="0" smtClean="0"/>
                        <a:t> </a:t>
                      </a:r>
                      <a:r>
                        <a:rPr lang="tr-TR" dirty="0" err="1" smtClean="0"/>
                        <a:t>süersi</a:t>
                      </a:r>
                      <a:r>
                        <a:rPr lang="tr-TR" baseline="0" dirty="0" smtClean="0"/>
                        <a:t> (</a:t>
                      </a:r>
                      <a:r>
                        <a:rPr lang="tr-TR" baseline="0" dirty="0" err="1" smtClean="0"/>
                        <a:t>hours</a:t>
                      </a:r>
                      <a:r>
                        <a:rPr lang="tr-TR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Rezolusyon</a:t>
                      </a:r>
                      <a:r>
                        <a:rPr lang="tr-TR" dirty="0" smtClean="0"/>
                        <a:t> (%)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Erektil</a:t>
                      </a:r>
                      <a:r>
                        <a:rPr lang="tr-TR" dirty="0" smtClean="0"/>
                        <a:t> fonksiyon korunması</a:t>
                      </a:r>
                      <a:endParaRPr lang="en-US" dirty="0"/>
                    </a:p>
                  </a:txBody>
                  <a:tcPr/>
                </a:tc>
              </a:tr>
              <a:tr h="817637">
                <a:tc>
                  <a:txBody>
                    <a:bodyPr/>
                    <a:lstStyle/>
                    <a:p>
                      <a:r>
                        <a:rPr lang="tr-TR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0-36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100</a:t>
                      </a:r>
                      <a:endParaRPr lang="en-US" dirty="0"/>
                    </a:p>
                  </a:txBody>
                  <a:tcPr/>
                </a:tc>
              </a:tr>
              <a:tr h="817637">
                <a:tc>
                  <a:txBody>
                    <a:bodyPr/>
                    <a:lstStyle/>
                    <a:p>
                      <a:r>
                        <a:rPr lang="tr-TR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36-72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75</a:t>
                      </a:r>
                      <a:endParaRPr lang="en-US" dirty="0"/>
                    </a:p>
                  </a:txBody>
                  <a:tcPr/>
                </a:tc>
              </a:tr>
              <a:tr h="817637">
                <a:tc>
                  <a:txBody>
                    <a:bodyPr/>
                    <a:lstStyle/>
                    <a:p>
                      <a:r>
                        <a:rPr lang="tr-TR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&gt;72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Metin kutusu"/>
          <p:cNvSpPr txBox="1">
            <a:spLocks noChangeArrowheads="1"/>
          </p:cNvSpPr>
          <p:nvPr/>
        </p:nvSpPr>
        <p:spPr bwMode="auto">
          <a:xfrm>
            <a:off x="3779912" y="6286500"/>
            <a:ext cx="5027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r-TR">
                <a:solidFill>
                  <a:srgbClr val="FFFFFF"/>
                </a:solidFill>
                <a:latin typeface="Arial" charset="0"/>
              </a:rPr>
              <a:t>Brant WO, Lue TF, J Urol, 2009: 181:1699-705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60105" y="1719967"/>
            <a:ext cx="3240087" cy="3293209"/>
          </a:xfrm>
          <a:prstGeom prst="rect">
            <a:avLst/>
          </a:prstGeom>
          <a:solidFill>
            <a:srgbClr val="FFFF99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tr-TR" sz="3200" b="1" i="1" u="sng" dirty="0" smtClean="0">
                <a:solidFill>
                  <a:srgbClr val="800000"/>
                </a:solidFill>
                <a:latin typeface="Arial" charset="0"/>
              </a:rPr>
              <a:t>Etkinlik</a:t>
            </a:r>
            <a:endParaRPr lang="tr-TR" sz="3200" b="1" i="1" u="sng" dirty="0">
              <a:solidFill>
                <a:srgbClr val="800000"/>
              </a:solidFill>
              <a:latin typeface="Arial" charset="0"/>
            </a:endParaRPr>
          </a:p>
          <a:p>
            <a:pPr algn="ctr" defTabSz="9144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tr-TR" sz="3200" b="1" dirty="0" err="1">
                <a:solidFill>
                  <a:srgbClr val="800000"/>
                </a:solidFill>
                <a:latin typeface="Arial" charset="0"/>
              </a:rPr>
              <a:t>Winter</a:t>
            </a:r>
            <a:r>
              <a:rPr lang="tr-TR" sz="3200" b="1" dirty="0">
                <a:solidFill>
                  <a:srgbClr val="800000"/>
                </a:solidFill>
                <a:latin typeface="Arial" charset="0"/>
              </a:rPr>
              <a:t>: 66%</a:t>
            </a:r>
          </a:p>
          <a:p>
            <a:pPr algn="ctr" defTabSz="9144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tr-TR" sz="3200" b="1" dirty="0" err="1">
                <a:solidFill>
                  <a:srgbClr val="800000"/>
                </a:solidFill>
                <a:latin typeface="Arial" charset="0"/>
              </a:rPr>
              <a:t>Ebbehoj</a:t>
            </a:r>
            <a:r>
              <a:rPr lang="tr-TR" sz="3200" b="1" dirty="0">
                <a:solidFill>
                  <a:srgbClr val="800000"/>
                </a:solidFill>
                <a:latin typeface="Arial" charset="0"/>
              </a:rPr>
              <a:t>: 73%</a:t>
            </a:r>
          </a:p>
          <a:p>
            <a:pPr algn="ctr" defTabSz="9144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tr-TR" sz="3200" b="1" dirty="0">
                <a:solidFill>
                  <a:srgbClr val="800000"/>
                </a:solidFill>
                <a:latin typeface="Arial" charset="0"/>
              </a:rPr>
              <a:t>Al-</a:t>
            </a:r>
            <a:r>
              <a:rPr lang="tr-TR" sz="3200" b="1" dirty="0" err="1">
                <a:solidFill>
                  <a:srgbClr val="800000"/>
                </a:solidFill>
                <a:latin typeface="Arial" charset="0"/>
              </a:rPr>
              <a:t>Ghorab</a:t>
            </a:r>
            <a:r>
              <a:rPr lang="tr-TR" sz="3200" b="1" dirty="0">
                <a:solidFill>
                  <a:srgbClr val="800000"/>
                </a:solidFill>
                <a:latin typeface="Arial" charset="0"/>
              </a:rPr>
              <a:t>: 74</a:t>
            </a:r>
            <a:r>
              <a:rPr lang="tr-TR" sz="3200" b="1" dirty="0" smtClean="0">
                <a:solidFill>
                  <a:srgbClr val="800000"/>
                </a:solidFill>
                <a:latin typeface="Arial" charset="0"/>
              </a:rPr>
              <a:t>%</a:t>
            </a:r>
          </a:p>
          <a:p>
            <a:pPr algn="ctr" defTabSz="9144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tr-TR" sz="3200" b="1" dirty="0" smtClean="0">
                <a:solidFill>
                  <a:srgbClr val="800000"/>
                </a:solidFill>
                <a:latin typeface="Arial" charset="0"/>
              </a:rPr>
              <a:t>T-</a:t>
            </a:r>
            <a:r>
              <a:rPr lang="tr-TR" sz="3200" b="1" dirty="0" err="1" smtClean="0">
                <a:solidFill>
                  <a:srgbClr val="800000"/>
                </a:solidFill>
                <a:latin typeface="Arial" charset="0"/>
              </a:rPr>
              <a:t>shunt</a:t>
            </a:r>
            <a:r>
              <a:rPr lang="tr-TR" sz="3200" b="1" dirty="0" smtClean="0">
                <a:solidFill>
                  <a:srgbClr val="800000"/>
                </a:solidFill>
                <a:latin typeface="Arial" charset="0"/>
              </a:rPr>
              <a:t>: 92%</a:t>
            </a:r>
            <a:endParaRPr lang="tr-TR" sz="3200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467544" y="5157192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FFFFFF"/>
                </a:solidFill>
                <a:latin typeface="Arial" charset="0"/>
              </a:rPr>
              <a:t>Toplam </a:t>
            </a:r>
            <a:r>
              <a:rPr lang="tr-TR" sz="2400" dirty="0" err="1" smtClean="0">
                <a:solidFill>
                  <a:srgbClr val="FFFFFF"/>
                </a:solidFill>
                <a:latin typeface="Arial" charset="0"/>
              </a:rPr>
              <a:t>rezolüsyon</a:t>
            </a:r>
            <a:r>
              <a:rPr lang="tr-TR" sz="2400" dirty="0" smtClean="0">
                <a:solidFill>
                  <a:srgbClr val="FFFFFF"/>
                </a:solidFill>
                <a:latin typeface="Arial" charset="0"/>
              </a:rPr>
              <a:t> oranı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</a:rPr>
              <a:t>: </a:t>
            </a:r>
            <a:r>
              <a:rPr lang="tr-TR" sz="2400" dirty="0" smtClean="0">
                <a:solidFill>
                  <a:srgbClr val="FFFFFF"/>
                </a:solidFill>
                <a:latin typeface="Arial" charset="0"/>
              </a:rPr>
              <a:t>		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</a:rPr>
              <a:t>	</a:t>
            </a:r>
            <a:r>
              <a:rPr lang="tr-TR" sz="2400" dirty="0" smtClean="0">
                <a:solidFill>
                  <a:srgbClr val="FFFFFF"/>
                </a:solidFill>
                <a:latin typeface="Arial" charset="0"/>
              </a:rPr>
              <a:t>	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%92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FFFFFF"/>
                </a:solidFill>
                <a:latin typeface="Arial" charset="0"/>
              </a:rPr>
              <a:t>Toplam </a:t>
            </a:r>
            <a:r>
              <a:rPr lang="tr-TR" sz="2400" dirty="0" err="1" smtClean="0">
                <a:solidFill>
                  <a:srgbClr val="FFFFFF"/>
                </a:solidFill>
                <a:latin typeface="Arial" charset="0"/>
              </a:rPr>
              <a:t>erektil</a:t>
            </a:r>
            <a:r>
              <a:rPr lang="tr-TR" sz="2400" dirty="0" smtClean="0">
                <a:solidFill>
                  <a:srgbClr val="FFFFFF"/>
                </a:solidFill>
                <a:latin typeface="Arial" charset="0"/>
              </a:rPr>
              <a:t> fonksiyonun korunma oranı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</a:rPr>
              <a:t>: 	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%70</a:t>
            </a:r>
            <a:endParaRPr lang="en-US" sz="24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153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-18256"/>
            <a:ext cx="8226425" cy="1143000"/>
          </a:xfrm>
        </p:spPr>
        <p:txBody>
          <a:bodyPr/>
          <a:lstStyle/>
          <a:p>
            <a:r>
              <a:rPr lang="tr-TR" dirty="0" err="1" smtClean="0">
                <a:solidFill>
                  <a:srgbClr val="FFC000"/>
                </a:solidFill>
              </a:rPr>
              <a:t>Tunneling</a:t>
            </a:r>
            <a:r>
              <a:rPr lang="tr-TR" dirty="0" smtClean="0">
                <a:solidFill>
                  <a:srgbClr val="FFC000"/>
                </a:solidFill>
              </a:rPr>
              <a:t>, ne </a:t>
            </a:r>
            <a:r>
              <a:rPr lang="tr-TR" dirty="0" err="1" smtClean="0">
                <a:solidFill>
                  <a:srgbClr val="FFC000"/>
                </a:solidFill>
              </a:rPr>
              <a:t>zaman?,ne</a:t>
            </a:r>
            <a:r>
              <a:rPr lang="tr-TR" dirty="0" smtClean="0">
                <a:solidFill>
                  <a:srgbClr val="FFC000"/>
                </a:solidFill>
              </a:rPr>
              <a:t> kullanalım?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5613" y="980728"/>
            <a:ext cx="8226425" cy="4497387"/>
          </a:xfrm>
        </p:spPr>
        <p:txBody>
          <a:bodyPr/>
          <a:lstStyle/>
          <a:p>
            <a:r>
              <a:rPr lang="tr-TR" dirty="0" smtClean="0"/>
              <a:t>20 Fr  </a:t>
            </a:r>
            <a:r>
              <a:rPr lang="tr-TR" dirty="0" err="1" smtClean="0"/>
              <a:t>dilatator</a:t>
            </a:r>
            <a:r>
              <a:rPr lang="tr-TR" dirty="0" smtClean="0"/>
              <a:t>  ve 7/8 </a:t>
            </a:r>
            <a:r>
              <a:rPr lang="tr-TR" dirty="0" err="1" smtClean="0"/>
              <a:t>Hegar</a:t>
            </a:r>
            <a:r>
              <a:rPr lang="tr-TR" dirty="0" smtClean="0"/>
              <a:t> </a:t>
            </a:r>
            <a:r>
              <a:rPr lang="tr-TR" dirty="0" err="1" smtClean="0"/>
              <a:t>dilatator</a:t>
            </a:r>
            <a:r>
              <a:rPr lang="tr-TR" dirty="0" smtClean="0"/>
              <a:t> </a:t>
            </a:r>
          </a:p>
          <a:p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009775"/>
            <a:ext cx="52959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Metin kutusu"/>
          <p:cNvSpPr txBox="1"/>
          <p:nvPr/>
        </p:nvSpPr>
        <p:spPr>
          <a:xfrm>
            <a:off x="0" y="5085184"/>
            <a:ext cx="1907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FFC000"/>
                </a:solidFill>
              </a:rPr>
              <a:t>JR </a:t>
            </a:r>
            <a:r>
              <a:rPr lang="tr-TR" dirty="0" err="1" smtClean="0">
                <a:solidFill>
                  <a:srgbClr val="FFC000"/>
                </a:solidFill>
              </a:rPr>
              <a:t>Kovac</a:t>
            </a:r>
            <a:r>
              <a:rPr lang="tr-TR" dirty="0" smtClean="0">
                <a:solidFill>
                  <a:srgbClr val="FFC000"/>
                </a:solidFill>
              </a:rPr>
              <a:t>, SK </a:t>
            </a:r>
            <a:r>
              <a:rPr lang="tr-TR" dirty="0" err="1" smtClean="0">
                <a:solidFill>
                  <a:srgbClr val="FFC000"/>
                </a:solidFill>
              </a:rPr>
              <a:t>Mak</a:t>
            </a:r>
            <a:r>
              <a:rPr lang="tr-TR" dirty="0" smtClean="0">
                <a:solidFill>
                  <a:srgbClr val="FFC000"/>
                </a:solidFill>
              </a:rPr>
              <a:t>, MM </a:t>
            </a:r>
            <a:r>
              <a:rPr lang="tr-TR" dirty="0" err="1" smtClean="0">
                <a:solidFill>
                  <a:srgbClr val="FFC000"/>
                </a:solidFill>
              </a:rPr>
              <a:t>Garcia</a:t>
            </a:r>
            <a:r>
              <a:rPr lang="tr-TR" dirty="0" smtClean="0">
                <a:solidFill>
                  <a:srgbClr val="FFC000"/>
                </a:solidFill>
              </a:rPr>
              <a:t>, TF </a:t>
            </a:r>
            <a:r>
              <a:rPr lang="tr-TR" dirty="0" err="1" smtClean="0">
                <a:solidFill>
                  <a:srgbClr val="FFC000"/>
                </a:solidFill>
              </a:rPr>
              <a:t>Lue</a:t>
            </a:r>
            <a:r>
              <a:rPr lang="tr-TR" dirty="0" smtClean="0">
                <a:solidFill>
                  <a:srgbClr val="FFC000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Asian Journal of Andrology (2013) 15, 20–26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94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-şant mpeg1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83" y="84667"/>
            <a:ext cx="9069917" cy="6688665"/>
          </a:xfrm>
        </p:spPr>
      </p:pic>
    </p:spTree>
    <p:extLst>
      <p:ext uri="{BB962C8B-B14F-4D97-AF65-F5344CB8AC3E}">
        <p14:creationId xmlns:p14="http://schemas.microsoft.com/office/powerpoint/2010/main" val="1793317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C000"/>
                </a:solidFill>
              </a:rPr>
              <a:t>Takip</a:t>
            </a:r>
            <a:r>
              <a:rPr lang="tr-TR" dirty="0" smtClean="0">
                <a:solidFill>
                  <a:srgbClr val="FFC000"/>
                </a:solidFill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251520" y="1700808"/>
            <a:ext cx="44291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sz="28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Postop</a:t>
            </a:r>
            <a:r>
              <a:rPr lang="tr-TR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6. ay</a:t>
            </a:r>
          </a:p>
          <a:p>
            <a:pPr>
              <a:buFont typeface="Arial" pitchFamily="34" charset="0"/>
              <a:buChar char="•"/>
            </a:pPr>
            <a:r>
              <a:rPr lang="tr-TR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Ağır ED (IIEF 6)</a:t>
            </a:r>
          </a:p>
          <a:p>
            <a:pPr>
              <a:buFont typeface="Arial" pitchFamily="34" charset="0"/>
              <a:buChar char="•"/>
            </a:pPr>
            <a:r>
              <a:rPr lang="tr-TR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PDE-5i  yanıtsız</a:t>
            </a:r>
          </a:p>
          <a:p>
            <a:pPr>
              <a:buFont typeface="Arial" pitchFamily="34" charset="0"/>
              <a:buChar char="•"/>
            </a:pPr>
            <a:r>
              <a:rPr lang="tr-TR" sz="28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Penil</a:t>
            </a:r>
            <a:r>
              <a:rPr lang="tr-TR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Protez önerildi</a:t>
            </a:r>
          </a:p>
          <a:p>
            <a:pPr>
              <a:buFont typeface="Arial" pitchFamily="34" charset="0"/>
              <a:buChar char="•"/>
            </a:pPr>
            <a:endParaRPr lang="tr-TR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endParaRPr lang="tr-TR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endParaRPr lang="tr-TR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tr-TR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4981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C000"/>
                </a:solidFill>
              </a:rPr>
              <a:t>Ne zaman PPI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4400" dirty="0" smtClean="0"/>
              <a:t>Erken PPI</a:t>
            </a:r>
          </a:p>
          <a:p>
            <a:r>
              <a:rPr lang="tr-TR" sz="4400" dirty="0" smtClean="0"/>
              <a:t>Geç  PPI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5023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dirty="0" smtClean="0">
                <a:solidFill>
                  <a:srgbClr val="FFC000"/>
                </a:solidFill>
              </a:rPr>
              <a:t>Olgu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844824"/>
            <a:ext cx="4355976" cy="5000636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3200" dirty="0" smtClean="0">
                <a:latin typeface="+mj-lt"/>
              </a:rPr>
              <a:t>ICI </a:t>
            </a:r>
            <a:r>
              <a:rPr lang="tr-TR" sz="3200" dirty="0" smtClean="0">
                <a:latin typeface="+mj-lt"/>
              </a:rPr>
              <a:t> </a:t>
            </a:r>
            <a:r>
              <a:rPr lang="tr-TR" sz="3200" dirty="0" err="1" smtClean="0">
                <a:latin typeface="+mj-lt"/>
              </a:rPr>
              <a:t>enj</a:t>
            </a:r>
            <a:r>
              <a:rPr lang="tr-TR" sz="3200" dirty="0" smtClean="0">
                <a:latin typeface="+mj-lt"/>
              </a:rPr>
              <a:t>. sonrası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3200" dirty="0" smtClean="0">
              <a:latin typeface="+mj-lt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3200" dirty="0" smtClean="0">
                <a:latin typeface="+mj-lt"/>
              </a:rPr>
              <a:t>Fizik </a:t>
            </a:r>
            <a:r>
              <a:rPr lang="tr-TR" sz="3200" dirty="0" smtClean="0">
                <a:latin typeface="+mj-lt"/>
              </a:rPr>
              <a:t>muayene</a:t>
            </a:r>
            <a:r>
              <a:rPr lang="tr-TR" sz="3200" dirty="0" smtClean="0">
                <a:latin typeface="+mj-lt"/>
              </a:rPr>
              <a:t>:</a:t>
            </a:r>
          </a:p>
          <a:p>
            <a:pPr marL="400050" lvl="2" indent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tr-TR" sz="3200" dirty="0" err="1" smtClean="0">
                <a:latin typeface="+mj-lt"/>
              </a:rPr>
              <a:t>Full</a:t>
            </a:r>
            <a:r>
              <a:rPr lang="tr-TR" sz="3200" dirty="0" smtClean="0">
                <a:latin typeface="+mj-lt"/>
              </a:rPr>
              <a:t> </a:t>
            </a:r>
            <a:r>
              <a:rPr lang="tr-TR" sz="3200" dirty="0" err="1" smtClean="0">
                <a:latin typeface="+mj-lt"/>
              </a:rPr>
              <a:t>rijid</a:t>
            </a:r>
            <a:r>
              <a:rPr lang="tr-TR" sz="3200" dirty="0" smtClean="0">
                <a:latin typeface="+mj-lt"/>
              </a:rPr>
              <a:t> </a:t>
            </a:r>
            <a:r>
              <a:rPr lang="tr-TR" sz="3200" dirty="0" err="1" smtClean="0">
                <a:latin typeface="+mj-lt"/>
              </a:rPr>
              <a:t>ereksiyon</a:t>
            </a:r>
            <a:endParaRPr lang="tr-TR" sz="3200" dirty="0" smtClean="0">
              <a:latin typeface="+mj-lt"/>
            </a:endParaRPr>
          </a:p>
          <a:p>
            <a:pPr marL="400050" lvl="2" indent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tr-TR" sz="3200" dirty="0" smtClean="0">
                <a:latin typeface="+mj-lt"/>
              </a:rPr>
              <a:t>Ağrı+</a:t>
            </a:r>
          </a:p>
          <a:p>
            <a:pPr marL="400050" lvl="2" indent="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tr-TR" sz="3200" dirty="0" smtClean="0">
                <a:latin typeface="+mj-lt"/>
              </a:rPr>
              <a:t>Ek tetkik?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3200" dirty="0" smtClean="0">
              <a:latin typeface="+mj-lt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32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31375" y="533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9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MRI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n=38 ,196 saat (30-300)</a:t>
            </a:r>
          </a:p>
          <a:p>
            <a:r>
              <a:rPr lang="tr-TR" dirty="0" smtClean="0"/>
              <a:t>n=23 MR+BX</a:t>
            </a:r>
          </a:p>
          <a:p>
            <a:r>
              <a:rPr lang="tr-TR" dirty="0" smtClean="0"/>
              <a:t>n=15 MR + takip, </a:t>
            </a:r>
          </a:p>
          <a:p>
            <a:r>
              <a:rPr lang="tr-TR" dirty="0" smtClean="0"/>
              <a:t>%100 patolojik korelasyon</a:t>
            </a:r>
          </a:p>
          <a:p>
            <a:endParaRPr lang="en-US" dirty="0"/>
          </a:p>
        </p:txBody>
      </p:sp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390" y="4391025"/>
            <a:ext cx="23050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323528" y="5157192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r-TR" dirty="0" err="1" smtClean="0">
                <a:solidFill>
                  <a:srgbClr val="FFFFFF"/>
                </a:solidFill>
                <a:latin typeface="Arial" charset="0"/>
              </a:rPr>
              <a:t>Ralph</a:t>
            </a:r>
            <a:r>
              <a:rPr lang="tr-TR" dirty="0" smtClean="0">
                <a:solidFill>
                  <a:srgbClr val="FFFFFF"/>
                </a:solidFill>
                <a:latin typeface="Arial" charset="0"/>
              </a:rPr>
              <a:t> DJ, </a:t>
            </a:r>
            <a:r>
              <a:rPr lang="tr-TR" dirty="0" err="1" smtClean="0">
                <a:solidFill>
                  <a:srgbClr val="FFFFFF"/>
                </a:solidFill>
                <a:latin typeface="Arial" charset="0"/>
              </a:rPr>
              <a:t>Borley</a:t>
            </a:r>
            <a:r>
              <a:rPr lang="tr-TR" dirty="0" smtClean="0">
                <a:solidFill>
                  <a:srgbClr val="FFFFFF"/>
                </a:solidFill>
                <a:latin typeface="Arial" charset="0"/>
              </a:rPr>
              <a:t> NC, </a:t>
            </a:r>
            <a:r>
              <a:rPr lang="tr-TR" dirty="0" err="1" smtClean="0">
                <a:solidFill>
                  <a:srgbClr val="FFFFFF"/>
                </a:solidFill>
                <a:latin typeface="Arial" charset="0"/>
              </a:rPr>
              <a:t>Allen</a:t>
            </a:r>
            <a:r>
              <a:rPr lang="tr-TR" dirty="0" smtClean="0">
                <a:solidFill>
                  <a:srgbClr val="FFFFFF"/>
                </a:solidFill>
                <a:latin typeface="Arial" charset="0"/>
              </a:rPr>
              <a:t> C et al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.</a:t>
            </a:r>
            <a:endParaRPr lang="tr-TR" dirty="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r-TR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BJU Int. 2010 Apr 29. [</a:t>
            </a:r>
            <a:r>
              <a:rPr lang="en-US" dirty="0" err="1" smtClean="0">
                <a:solidFill>
                  <a:srgbClr val="FFFFFF"/>
                </a:solidFill>
                <a:latin typeface="Arial" charset="0"/>
              </a:rPr>
              <a:t>Epub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ahead of print].</a:t>
            </a:r>
            <a:r>
              <a:rPr lang="tr-TR" dirty="0" smtClean="0">
                <a:solidFill>
                  <a:srgbClr val="FFFFFF"/>
                </a:solidFill>
                <a:latin typeface="Arial" charset="0"/>
              </a:rPr>
              <a:t>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628800"/>
            <a:ext cx="23526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3513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C000"/>
                </a:solidFill>
              </a:rPr>
              <a:t/>
            </a:r>
            <a:br>
              <a:rPr lang="tr-TR" dirty="0" smtClean="0">
                <a:solidFill>
                  <a:srgbClr val="FFC000"/>
                </a:solidFill>
              </a:rPr>
            </a:br>
            <a:r>
              <a:rPr lang="tr-TR" dirty="0" smtClean="0">
                <a:solidFill>
                  <a:srgbClr val="FFC000"/>
                </a:solidFill>
              </a:rPr>
              <a:t>Erken dönem PPİ </a:t>
            </a:r>
            <a:br>
              <a:rPr lang="tr-TR" dirty="0" smtClean="0">
                <a:solidFill>
                  <a:srgbClr val="FFC000"/>
                </a:solidFill>
              </a:rPr>
            </a:br>
            <a:endParaRPr lang="tr-TR" dirty="0">
              <a:solidFill>
                <a:srgbClr val="FFC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r-TR" sz="2800" dirty="0" smtClean="0">
                <a:solidFill>
                  <a:srgbClr val="FFFFFF"/>
                </a:solidFill>
              </a:rPr>
              <a:t>Komplikasyon oranı düşük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r-TR" sz="2800" dirty="0" smtClean="0">
                <a:solidFill>
                  <a:srgbClr val="FFFFFF"/>
                </a:solidFill>
              </a:rPr>
              <a:t>Hasta memnuniyeti yüksek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r-TR" sz="2800" dirty="0" err="1" smtClean="0">
                <a:solidFill>
                  <a:srgbClr val="FFFFFF"/>
                </a:solidFill>
              </a:rPr>
              <a:t>Penil</a:t>
            </a:r>
            <a:r>
              <a:rPr lang="tr-TR" sz="2800" dirty="0" smtClean="0">
                <a:solidFill>
                  <a:srgbClr val="FFFFFF"/>
                </a:solidFill>
              </a:rPr>
              <a:t> kısalma görülmez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r-TR" sz="2800" dirty="0" smtClean="0">
                <a:solidFill>
                  <a:srgbClr val="FFFFFF"/>
                </a:solidFill>
              </a:rPr>
              <a:t>Teknik olarak daha kolay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r-TR" sz="2800" dirty="0" smtClean="0">
                <a:solidFill>
                  <a:srgbClr val="FFFFFF"/>
                </a:solidFill>
              </a:rPr>
              <a:t>Geç dönemde </a:t>
            </a:r>
            <a:r>
              <a:rPr lang="tr-TR" sz="2800" dirty="0" err="1" smtClean="0">
                <a:solidFill>
                  <a:srgbClr val="FFFFFF"/>
                </a:solidFill>
              </a:rPr>
              <a:t>fibrozis</a:t>
            </a:r>
            <a:r>
              <a:rPr lang="tr-TR" sz="2800" dirty="0" smtClean="0">
                <a:solidFill>
                  <a:srgbClr val="FFFFFF"/>
                </a:solidFill>
                <a:cs typeface="Arial" charset="0"/>
              </a:rPr>
              <a:t>↑→yüksek </a:t>
            </a:r>
            <a:r>
              <a:rPr lang="tr-TR" sz="2800" dirty="0" err="1" smtClean="0">
                <a:solidFill>
                  <a:srgbClr val="FFFFFF"/>
                </a:solidFill>
                <a:cs typeface="Arial" charset="0"/>
              </a:rPr>
              <a:t>infeksiyon</a:t>
            </a:r>
            <a:r>
              <a:rPr lang="tr-TR" sz="2800" dirty="0" smtClean="0">
                <a:solidFill>
                  <a:srgbClr val="FFFFFF"/>
                </a:solidFill>
                <a:cs typeface="Arial" charset="0"/>
              </a:rPr>
              <a:t> riski, peniste belirgin kısalma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tr-TR" sz="2800" dirty="0" smtClean="0">
              <a:solidFill>
                <a:srgbClr val="FFFFFF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tr-TR" sz="2800" dirty="0" smtClean="0">
              <a:solidFill>
                <a:srgbClr val="FFFFFF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tr-TR" sz="2800" dirty="0" smtClean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endParaRPr lang="tr-TR" sz="28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604924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>
                <a:solidFill>
                  <a:srgbClr val="FFFF00"/>
                </a:solidFill>
              </a:rPr>
              <a:t>Salonia</a:t>
            </a:r>
            <a:r>
              <a:rPr lang="en-US" sz="1400" dirty="0">
                <a:solidFill>
                  <a:srgbClr val="FFFF00"/>
                </a:solidFill>
              </a:rPr>
              <a:t> A, et al. European Association of Urology Guidelines on Priapism. </a:t>
            </a:r>
            <a:r>
              <a:rPr lang="en-US" sz="1400" dirty="0" smtClean="0">
                <a:solidFill>
                  <a:srgbClr val="FFFF00"/>
                </a:solidFill>
              </a:rPr>
              <a:t>-2014 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9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512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Priapizm</a:t>
            </a:r>
            <a:r>
              <a:rPr lang="en-US" dirty="0" smtClean="0">
                <a:solidFill>
                  <a:srgbClr val="FFFF00"/>
                </a:solidFill>
              </a:rPr>
              <a:t> –</a:t>
            </a:r>
            <a:r>
              <a:rPr lang="en-US" dirty="0" err="1" smtClean="0">
                <a:solidFill>
                  <a:srgbClr val="FFFF00"/>
                </a:solidFill>
              </a:rPr>
              <a:t>Penil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Protez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8555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N:95 </a:t>
            </a:r>
            <a:r>
              <a:rPr lang="en-US" sz="2800" dirty="0" err="1" smtClean="0">
                <a:solidFill>
                  <a:schemeClr val="bg1"/>
                </a:solidFill>
              </a:rPr>
              <a:t>pts</a:t>
            </a:r>
            <a:r>
              <a:rPr lang="en-US" sz="2800" dirty="0" smtClean="0">
                <a:solidFill>
                  <a:schemeClr val="bg1"/>
                </a:solidFill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</a:rPr>
              <a:t>iskemik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priapizm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N: 68 </a:t>
            </a:r>
            <a:r>
              <a:rPr lang="en-US" sz="2800" dirty="0" err="1" smtClean="0">
                <a:solidFill>
                  <a:schemeClr val="bg1"/>
                </a:solidFill>
              </a:rPr>
              <a:t>erken</a:t>
            </a:r>
            <a:r>
              <a:rPr lang="en-US" sz="2800" dirty="0" smtClean="0">
                <a:solidFill>
                  <a:schemeClr val="bg1"/>
                </a:solidFill>
              </a:rPr>
              <a:t> IPP( median time&lt; 5 </a:t>
            </a:r>
            <a:r>
              <a:rPr lang="en-US" sz="2800" dirty="0" err="1" smtClean="0">
                <a:solidFill>
                  <a:schemeClr val="bg1"/>
                </a:solidFill>
              </a:rPr>
              <a:t>gün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N: 27 </a:t>
            </a:r>
            <a:r>
              <a:rPr lang="en-US" sz="2800" dirty="0" err="1" smtClean="0">
                <a:solidFill>
                  <a:schemeClr val="bg1"/>
                </a:solidFill>
              </a:rPr>
              <a:t>geç</a:t>
            </a:r>
            <a:r>
              <a:rPr lang="en-US" sz="2800" dirty="0" smtClean="0">
                <a:solidFill>
                  <a:schemeClr val="bg1"/>
                </a:solidFill>
              </a:rPr>
              <a:t> IPP( median time 5 ay)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74" y="2704352"/>
            <a:ext cx="8166100" cy="133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43030" y="6486736"/>
            <a:ext cx="4024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solidFill>
                  <a:srgbClr val="FFFF00"/>
                </a:solidFill>
                <a:latin typeface="Calibri"/>
              </a:rPr>
              <a:t>Zacharacis</a:t>
            </a:r>
            <a:r>
              <a:rPr lang="cs-CZ" dirty="0" smtClean="0">
                <a:solidFill>
                  <a:srgbClr val="FFFF00"/>
                </a:solidFill>
                <a:latin typeface="Calibri"/>
              </a:rPr>
              <a:t> E-BJU </a:t>
            </a:r>
            <a:r>
              <a:rPr lang="cs-CZ" dirty="0" err="1">
                <a:solidFill>
                  <a:srgbClr val="FFFF00"/>
                </a:solidFill>
                <a:latin typeface="Calibri"/>
              </a:rPr>
              <a:t>Int</a:t>
            </a:r>
            <a:r>
              <a:rPr lang="cs-CZ" dirty="0">
                <a:solidFill>
                  <a:srgbClr val="FFFF00"/>
                </a:solidFill>
                <a:latin typeface="Calibri"/>
              </a:rPr>
              <a:t> 2014; 114: 576–581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673" y="4117585"/>
            <a:ext cx="90297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Geç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döndem:Korporal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fibrozis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infeksiyon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ve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eroziyon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oranları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artar</a:t>
            </a:r>
            <a:endParaRPr lang="en-US" sz="2400" dirty="0" smtClean="0">
              <a:solidFill>
                <a:prstClr val="white"/>
              </a:solidFill>
              <a:latin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Erken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dönem:Hasta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memnuniyeti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artar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revisyon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ve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penis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kısalma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azalır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</a:t>
            </a: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689" y="5232754"/>
            <a:ext cx="6668111" cy="123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381000"/>
            <a:ext cx="8153400" cy="609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43030" y="6402593"/>
            <a:ext cx="4024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solidFill>
                  <a:srgbClr val="FFFF00"/>
                </a:solidFill>
              </a:rPr>
              <a:t>Zacharacis</a:t>
            </a:r>
            <a:r>
              <a:rPr lang="cs-CZ" dirty="0" smtClean="0">
                <a:solidFill>
                  <a:srgbClr val="FFFF00"/>
                </a:solidFill>
              </a:rPr>
              <a:t> E-BJU </a:t>
            </a:r>
            <a:r>
              <a:rPr lang="cs-CZ" dirty="0" err="1">
                <a:solidFill>
                  <a:srgbClr val="FFFF00"/>
                </a:solidFill>
              </a:rPr>
              <a:t>Int</a:t>
            </a:r>
            <a:r>
              <a:rPr lang="cs-CZ" dirty="0">
                <a:solidFill>
                  <a:srgbClr val="FFFF00"/>
                </a:solidFill>
              </a:rPr>
              <a:t> 2014; 114: 576–581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2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b="0" dirty="0" smtClean="0">
                <a:solidFill>
                  <a:schemeClr val="hlink"/>
                </a:solidFill>
                <a:effectLst/>
                <a:latin typeface="Times New Roman" pitchFamily="18" charset="0"/>
              </a:rPr>
              <a:t>Sonuç:</a:t>
            </a:r>
            <a:endParaRPr lang="tr-TR" sz="3200" b="0" dirty="0">
              <a:solidFill>
                <a:schemeClr val="hlink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1556792"/>
            <a:ext cx="4788024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Char char="n"/>
              <a:defRPr/>
            </a:pPr>
            <a:endParaRPr lang="tr-TR" sz="28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23528" y="1672356"/>
            <a:ext cx="6515824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defRPr/>
            </a:pPr>
            <a:r>
              <a:rPr lang="tr-TR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günlük </a:t>
            </a:r>
            <a:r>
              <a:rPr lang="tr-TR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priapizm</a:t>
            </a:r>
            <a:r>
              <a:rPr lang="tr-TR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sonrası T-</a:t>
            </a:r>
            <a:r>
              <a:rPr lang="tr-TR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şant</a:t>
            </a:r>
            <a:r>
              <a:rPr lang="tr-TR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yapılan hastaların %50’sinden fazlasında </a:t>
            </a:r>
            <a:r>
              <a:rPr lang="tr-TR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ereksiyon</a:t>
            </a:r>
            <a:r>
              <a:rPr lang="tr-TR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korunmaktadır</a:t>
            </a:r>
          </a:p>
          <a:p>
            <a:pPr algn="just">
              <a:lnSpc>
                <a:spcPct val="150000"/>
              </a:lnSpc>
              <a:defRPr/>
            </a:pPr>
            <a:r>
              <a:rPr lang="tr-TR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 saatten uzun süren </a:t>
            </a:r>
            <a:r>
              <a:rPr lang="tr-TR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priapizmde</a:t>
            </a:r>
            <a:r>
              <a:rPr lang="tr-TR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hemen </a:t>
            </a:r>
            <a:r>
              <a:rPr lang="tr-TR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penil</a:t>
            </a:r>
            <a:r>
              <a:rPr lang="tr-TR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protezin </a:t>
            </a:r>
            <a:r>
              <a:rPr lang="tr-TR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implantasyonu</a:t>
            </a:r>
            <a:r>
              <a:rPr lang="tr-TR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değerlendirilebilir</a:t>
            </a:r>
          </a:p>
          <a:p>
            <a:pPr algn="just">
              <a:lnSpc>
                <a:spcPct val="150000"/>
              </a:lnSpc>
              <a:defRPr/>
            </a:pPr>
            <a:endParaRPr lang="tr-TR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559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b="0" dirty="0" smtClean="0">
                <a:solidFill>
                  <a:schemeClr val="hlink"/>
                </a:solidFill>
                <a:effectLst/>
                <a:latin typeface="Times New Roman" pitchFamily="18" charset="0"/>
              </a:rPr>
              <a:t>Sonuç :</a:t>
            </a:r>
            <a:endParaRPr lang="tr-TR" sz="3200" b="0" dirty="0">
              <a:solidFill>
                <a:schemeClr val="hlink"/>
              </a:solidFill>
              <a:effectLst/>
              <a:latin typeface="Times New Roman" pitchFamily="18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052736"/>
            <a:ext cx="4038600" cy="4525962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tr-TR" sz="2000" dirty="0"/>
          </a:p>
          <a:p>
            <a:pPr>
              <a:lnSpc>
                <a:spcPct val="90000"/>
              </a:lnSpc>
            </a:pPr>
            <a:endParaRPr lang="tr-TR" sz="2000" dirty="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1556792"/>
            <a:ext cx="4788024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Char char="n"/>
              <a:defRPr/>
            </a:pPr>
            <a:endParaRPr lang="tr-TR" sz="28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878861" y="1628800"/>
            <a:ext cx="5746284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defRPr/>
            </a:pPr>
            <a:r>
              <a:rPr lang="tr-TR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Uzun </a:t>
            </a:r>
            <a:r>
              <a:rPr lang="tr-TR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priapizm</a:t>
            </a:r>
            <a:r>
              <a:rPr lang="tr-TR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epizodlarından</a:t>
            </a:r>
            <a:r>
              <a:rPr lang="tr-TR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sonra (&gt;24-48 saat) oluşan yüksek ED oranları sebebiyle,  </a:t>
            </a:r>
            <a:r>
              <a:rPr lang="tr-TR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iskemik</a:t>
            </a:r>
            <a:r>
              <a:rPr lang="tr-TR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priapizm</a:t>
            </a:r>
            <a:r>
              <a:rPr lang="tr-TR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için ideal cerrahi yaklaşım hala araştırılmaktadır</a:t>
            </a:r>
            <a:endParaRPr lang="tr-TR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8685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6035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tr-TR" sz="3200" dirty="0" smtClean="0">
                <a:solidFill>
                  <a:srgbClr val="FFC000"/>
                </a:solidFill>
              </a:rPr>
              <a:t>Kan </a:t>
            </a:r>
            <a:r>
              <a:rPr lang="tr-TR" sz="3200" dirty="0" smtClean="0">
                <a:solidFill>
                  <a:srgbClr val="FFC000"/>
                </a:solidFill>
              </a:rPr>
              <a:t> Gaz Değeri</a:t>
            </a:r>
            <a:endParaRPr lang="tr-TR" sz="3200" dirty="0" smtClean="0">
              <a:solidFill>
                <a:srgbClr val="FFC000"/>
              </a:solidFill>
            </a:endParaRP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428625" y="2189163"/>
            <a:ext cx="5364163" cy="4525962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Clr>
                <a:srgbClr val="FFFF00"/>
              </a:buClr>
              <a:defRPr/>
            </a:pPr>
            <a:r>
              <a:rPr lang="tr-TR" sz="2400" b="1" dirty="0" smtClean="0"/>
              <a:t>P</a:t>
            </a:r>
            <a:r>
              <a:rPr lang="tr-TR" sz="2400" b="1" baseline="-25000" dirty="0" smtClean="0"/>
              <a:t>O2</a:t>
            </a:r>
            <a:r>
              <a:rPr lang="tr-TR" sz="2400" b="1" dirty="0" smtClean="0"/>
              <a:t> = 25</a:t>
            </a:r>
          </a:p>
          <a:p>
            <a:pPr eaLnBrk="1" hangingPunct="1">
              <a:lnSpc>
                <a:spcPct val="130000"/>
              </a:lnSpc>
              <a:buClr>
                <a:srgbClr val="FFFF00"/>
              </a:buClr>
              <a:defRPr/>
            </a:pPr>
            <a:r>
              <a:rPr lang="tr-TR" sz="2400" b="1" dirty="0" smtClean="0"/>
              <a:t>P</a:t>
            </a:r>
            <a:r>
              <a:rPr lang="tr-TR" sz="2400" b="1" baseline="-25000" dirty="0" smtClean="0"/>
              <a:t>co2</a:t>
            </a:r>
            <a:r>
              <a:rPr lang="tr-TR" sz="2400" b="1" dirty="0" smtClean="0"/>
              <a:t> = 65</a:t>
            </a:r>
          </a:p>
          <a:p>
            <a:pPr eaLnBrk="1" hangingPunct="1">
              <a:lnSpc>
                <a:spcPct val="130000"/>
              </a:lnSpc>
              <a:buClr>
                <a:srgbClr val="FFFF00"/>
              </a:buClr>
              <a:defRPr/>
            </a:pPr>
            <a:r>
              <a:rPr lang="tr-TR" sz="2400" b="1" dirty="0" err="1" smtClean="0"/>
              <a:t>pH</a:t>
            </a:r>
            <a:r>
              <a:rPr lang="tr-TR" sz="2400" b="1" dirty="0" smtClean="0"/>
              <a:t>= 7.25</a:t>
            </a:r>
          </a:p>
          <a:p>
            <a:pPr eaLnBrk="1" hangingPunct="1">
              <a:lnSpc>
                <a:spcPct val="130000"/>
              </a:lnSpc>
              <a:defRPr/>
            </a:pPr>
            <a:endParaRPr lang="tr-TR" sz="2800" b="1" dirty="0" smtClean="0"/>
          </a:p>
        </p:txBody>
      </p:sp>
      <p:graphicFrame>
        <p:nvGraphicFramePr>
          <p:cNvPr id="13316" name="Group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209049557"/>
              </p:ext>
            </p:extLst>
          </p:nvPr>
        </p:nvGraphicFramePr>
        <p:xfrm>
          <a:off x="3929063" y="2133600"/>
          <a:ext cx="4643437" cy="3004504"/>
        </p:xfrm>
        <a:graphic>
          <a:graphicData uri="http://schemas.openxmlformats.org/drawingml/2006/table">
            <a:tbl>
              <a:tblPr/>
              <a:tblGrid>
                <a:gridCol w="1749425"/>
                <a:gridCol w="971550"/>
                <a:gridCol w="968375"/>
                <a:gridCol w="954087"/>
              </a:tblGrid>
              <a:tr h="769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P</a:t>
                      </a:r>
                      <a:r>
                        <a:rPr kumimoji="0" lang="tr-TR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O2</a:t>
                      </a:r>
                      <a:endParaRPr kumimoji="0" lang="tr-T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P</a:t>
                      </a:r>
                      <a:r>
                        <a:rPr kumimoji="0" lang="tr-TR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co2</a:t>
                      </a:r>
                      <a:endParaRPr kumimoji="0" lang="tr-T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 pH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4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Iskemic</a:t>
                      </a: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priapism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&lt;30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&gt;60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&lt;7.25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Normal </a:t>
                      </a:r>
                      <a:r>
                        <a:rPr kumimoji="0" 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arterial</a:t>
                      </a: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&gt;90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&lt;40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7.40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Normal </a:t>
                      </a:r>
                      <a:r>
                        <a:rPr kumimoji="0" lang="tr-T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venous</a:t>
                      </a: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7.35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75" name="Text Box 31"/>
          <p:cNvSpPr txBox="1">
            <a:spLocks noChangeArrowheads="1"/>
          </p:cNvSpPr>
          <p:nvPr/>
        </p:nvSpPr>
        <p:spPr bwMode="auto">
          <a:xfrm>
            <a:off x="4286250" y="5229225"/>
            <a:ext cx="47148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r-TR" dirty="0" err="1">
                <a:solidFill>
                  <a:srgbClr val="FFFFFF"/>
                </a:solidFill>
              </a:rPr>
              <a:t>If</a:t>
            </a:r>
            <a:r>
              <a:rPr lang="tr-TR" dirty="0">
                <a:solidFill>
                  <a:srgbClr val="FFFFFF"/>
                </a:solidFill>
              </a:rPr>
              <a:t> P</a:t>
            </a:r>
            <a:r>
              <a:rPr lang="tr-TR" baseline="-25000" dirty="0">
                <a:solidFill>
                  <a:srgbClr val="FFFFFF"/>
                </a:solidFill>
              </a:rPr>
              <a:t>O2</a:t>
            </a:r>
            <a:r>
              <a:rPr lang="tr-TR" dirty="0">
                <a:solidFill>
                  <a:srgbClr val="FFFFFF"/>
                </a:solidFill>
              </a:rPr>
              <a:t> &gt;70 </a:t>
            </a:r>
            <a:r>
              <a:rPr lang="tr-TR" dirty="0" err="1">
                <a:solidFill>
                  <a:srgbClr val="FFFFFF"/>
                </a:solidFill>
              </a:rPr>
              <a:t>mmHg</a:t>
            </a:r>
            <a:r>
              <a:rPr lang="tr-TR" dirty="0">
                <a:solidFill>
                  <a:srgbClr val="FFFFFF"/>
                </a:solidFill>
              </a:rPr>
              <a:t>, </a:t>
            </a:r>
            <a:r>
              <a:rPr lang="tr-TR" dirty="0" err="1">
                <a:solidFill>
                  <a:srgbClr val="FFFFFF"/>
                </a:solidFill>
              </a:rPr>
              <a:t>high</a:t>
            </a:r>
            <a:r>
              <a:rPr lang="tr-TR" dirty="0">
                <a:solidFill>
                  <a:srgbClr val="FFFFFF"/>
                </a:solidFill>
              </a:rPr>
              <a:t> </a:t>
            </a:r>
            <a:r>
              <a:rPr lang="tr-TR" dirty="0" err="1">
                <a:solidFill>
                  <a:srgbClr val="FFFFFF"/>
                </a:solidFill>
              </a:rPr>
              <a:t>flow</a:t>
            </a:r>
            <a:r>
              <a:rPr lang="tr-TR" dirty="0">
                <a:solidFill>
                  <a:srgbClr val="FFFFFF"/>
                </a:solidFill>
              </a:rPr>
              <a:t> </a:t>
            </a:r>
            <a:r>
              <a:rPr lang="tr-TR" dirty="0" err="1">
                <a:solidFill>
                  <a:srgbClr val="FFFFFF"/>
                </a:solidFill>
              </a:rPr>
              <a:t>priapism</a:t>
            </a:r>
            <a:endParaRPr lang="tr-TR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tr-TR" dirty="0" err="1">
                <a:solidFill>
                  <a:srgbClr val="FFFFFF"/>
                </a:solidFill>
              </a:rPr>
              <a:t>If</a:t>
            </a:r>
            <a:r>
              <a:rPr lang="tr-TR" dirty="0">
                <a:solidFill>
                  <a:srgbClr val="FFFFFF"/>
                </a:solidFill>
              </a:rPr>
              <a:t> P</a:t>
            </a:r>
            <a:r>
              <a:rPr lang="tr-TR" baseline="-25000" dirty="0">
                <a:solidFill>
                  <a:srgbClr val="FFFFFF"/>
                </a:solidFill>
              </a:rPr>
              <a:t>O2</a:t>
            </a:r>
            <a:r>
              <a:rPr lang="tr-TR" dirty="0">
                <a:solidFill>
                  <a:srgbClr val="FFFFFF"/>
                </a:solidFill>
              </a:rPr>
              <a:t> &lt;40 </a:t>
            </a:r>
            <a:r>
              <a:rPr lang="tr-TR" dirty="0" err="1">
                <a:solidFill>
                  <a:srgbClr val="FFFFFF"/>
                </a:solidFill>
              </a:rPr>
              <a:t>mmHg</a:t>
            </a:r>
            <a:r>
              <a:rPr lang="tr-TR" dirty="0">
                <a:solidFill>
                  <a:srgbClr val="FFFFFF"/>
                </a:solidFill>
              </a:rPr>
              <a:t>, </a:t>
            </a:r>
            <a:r>
              <a:rPr lang="tr-TR" dirty="0" err="1">
                <a:solidFill>
                  <a:srgbClr val="FFFFFF"/>
                </a:solidFill>
              </a:rPr>
              <a:t>ischemic</a:t>
            </a:r>
            <a:r>
              <a:rPr lang="tr-TR" dirty="0">
                <a:solidFill>
                  <a:srgbClr val="FFFFFF"/>
                </a:solidFill>
              </a:rPr>
              <a:t> </a:t>
            </a:r>
            <a:r>
              <a:rPr lang="tr-TR" dirty="0" err="1">
                <a:solidFill>
                  <a:srgbClr val="FFFFFF"/>
                </a:solidFill>
              </a:rPr>
              <a:t>priapism</a:t>
            </a:r>
            <a:r>
              <a:rPr lang="tr-TR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30000"/>
              </a:lnSpc>
              <a:defRPr/>
            </a:pPr>
            <a:r>
              <a:rPr lang="tr-TR" dirty="0">
                <a:solidFill>
                  <a:srgbClr val="FFFFFF"/>
                </a:solidFill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1571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6425" cy="11430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err="1" smtClean="0"/>
              <a:t>Priapizm</a:t>
            </a:r>
            <a:r>
              <a:rPr lang="tr-TR" dirty="0" smtClean="0"/>
              <a:t> Tipi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598613"/>
            <a:ext cx="7921625" cy="4497387"/>
          </a:xfrm>
        </p:spPr>
        <p:txBody>
          <a:bodyPr/>
          <a:lstStyle/>
          <a:p>
            <a:pPr eaLnBrk="1" hangingPunct="1">
              <a:lnSpc>
                <a:spcPct val="190000"/>
              </a:lnSpc>
              <a:defRPr/>
            </a:pPr>
            <a:r>
              <a:rPr lang="tr-TR" dirty="0" err="1" smtClean="0"/>
              <a:t>İskemik</a:t>
            </a:r>
            <a:r>
              <a:rPr lang="tr-TR" dirty="0" smtClean="0"/>
              <a:t> (</a:t>
            </a:r>
            <a:r>
              <a:rPr lang="tr-TR" dirty="0" err="1" smtClean="0"/>
              <a:t>veno</a:t>
            </a:r>
            <a:r>
              <a:rPr lang="tr-TR" dirty="0" smtClean="0"/>
              <a:t>-</a:t>
            </a:r>
            <a:r>
              <a:rPr lang="tr-TR" dirty="0" err="1" smtClean="0"/>
              <a:t>okluzive</a:t>
            </a:r>
            <a:r>
              <a:rPr lang="tr-TR" dirty="0" smtClean="0"/>
              <a:t>, düşük akım, İP)</a:t>
            </a:r>
          </a:p>
          <a:p>
            <a:pPr eaLnBrk="1" hangingPunct="1">
              <a:lnSpc>
                <a:spcPct val="190000"/>
              </a:lnSpc>
              <a:defRPr/>
            </a:pPr>
            <a:r>
              <a:rPr lang="tr-TR" dirty="0" err="1" smtClean="0"/>
              <a:t>Non</a:t>
            </a:r>
            <a:r>
              <a:rPr lang="tr-TR" dirty="0" smtClean="0"/>
              <a:t>-</a:t>
            </a:r>
            <a:r>
              <a:rPr lang="tr-TR" dirty="0" err="1" smtClean="0"/>
              <a:t>iskemik</a:t>
            </a:r>
            <a:r>
              <a:rPr lang="tr-TR" dirty="0" smtClean="0"/>
              <a:t> (</a:t>
            </a:r>
            <a:r>
              <a:rPr lang="tr-TR" dirty="0" err="1" smtClean="0"/>
              <a:t>arteryal</a:t>
            </a:r>
            <a:r>
              <a:rPr lang="tr-TR" dirty="0" smtClean="0"/>
              <a:t>, yüksek akım, NIP)</a:t>
            </a:r>
          </a:p>
          <a:p>
            <a:pPr eaLnBrk="1" hangingPunct="1">
              <a:lnSpc>
                <a:spcPct val="190000"/>
              </a:lnSpc>
              <a:defRPr/>
            </a:pPr>
            <a:r>
              <a:rPr lang="tr-TR" dirty="0" smtClean="0"/>
              <a:t>Tekrarlayan </a:t>
            </a:r>
            <a:r>
              <a:rPr lang="tr-TR" dirty="0" err="1" smtClean="0"/>
              <a:t>priapizm</a:t>
            </a:r>
            <a:r>
              <a:rPr lang="tr-TR" dirty="0" smtClean="0"/>
              <a:t> (aralıklı, SP)</a:t>
            </a:r>
          </a:p>
        </p:txBody>
      </p:sp>
    </p:spTree>
    <p:extLst>
      <p:ext uri="{BB962C8B-B14F-4D97-AF65-F5344CB8AC3E}">
        <p14:creationId xmlns:p14="http://schemas.microsoft.com/office/powerpoint/2010/main" val="309850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6425" cy="11430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err="1" smtClean="0"/>
              <a:t>İskemik</a:t>
            </a:r>
            <a:r>
              <a:rPr lang="tr-TR" dirty="0" smtClean="0"/>
              <a:t> </a:t>
            </a:r>
            <a:r>
              <a:rPr lang="tr-TR" dirty="0" err="1" smtClean="0"/>
              <a:t>Priapizm</a:t>
            </a:r>
            <a:endParaRPr lang="tr-TR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84313"/>
            <a:ext cx="8226425" cy="449738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tr-TR" sz="2800" dirty="0" err="1" smtClean="0">
                <a:cs typeface="Arial" charset="0"/>
              </a:rPr>
              <a:t>Kompartman</a:t>
            </a:r>
            <a:r>
              <a:rPr lang="tr-TR" sz="2800" dirty="0" smtClean="0">
                <a:cs typeface="Arial" charset="0"/>
              </a:rPr>
              <a:t> sendromu, </a:t>
            </a:r>
            <a:r>
              <a:rPr lang="tr-TR" sz="2800" dirty="0" err="1" smtClean="0">
                <a:cs typeface="Arial" charset="0"/>
              </a:rPr>
              <a:t>arteryal</a:t>
            </a:r>
            <a:r>
              <a:rPr lang="tr-TR" sz="2800" dirty="0" smtClean="0">
                <a:cs typeface="Arial" charset="0"/>
              </a:rPr>
              <a:t> akım yoktur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tr-TR" sz="2800" dirty="0" smtClean="0">
                <a:cs typeface="Arial" charset="0"/>
              </a:rPr>
              <a:t>Ağrı eşlik eder, </a:t>
            </a:r>
            <a:r>
              <a:rPr lang="tr-TR" sz="2800" dirty="0" err="1" smtClean="0">
                <a:cs typeface="Arial" charset="0"/>
              </a:rPr>
              <a:t>rijid</a:t>
            </a:r>
            <a:r>
              <a:rPr lang="tr-TR" sz="2800" dirty="0" smtClean="0">
                <a:cs typeface="Arial" charset="0"/>
              </a:rPr>
              <a:t> </a:t>
            </a:r>
            <a:r>
              <a:rPr lang="tr-TR" sz="2800" dirty="0" err="1" smtClean="0">
                <a:cs typeface="Arial" charset="0"/>
              </a:rPr>
              <a:t>ereksiyon</a:t>
            </a:r>
            <a:endParaRPr lang="tr-TR" sz="2800" dirty="0" smtClean="0">
              <a:cs typeface="Arial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tr-TR" sz="2800" dirty="0" err="1" smtClean="0">
                <a:cs typeface="Arial" charset="0"/>
              </a:rPr>
              <a:t>Hipoksik</a:t>
            </a:r>
            <a:r>
              <a:rPr lang="tr-TR" sz="2800" dirty="0" smtClean="0">
                <a:cs typeface="Arial" charset="0"/>
              </a:rPr>
              <a:t>, </a:t>
            </a:r>
            <a:r>
              <a:rPr lang="tr-TR" sz="2800" dirty="0" err="1" smtClean="0">
                <a:cs typeface="Arial" charset="0"/>
              </a:rPr>
              <a:t>hiperkarbik</a:t>
            </a:r>
            <a:r>
              <a:rPr lang="tr-TR" sz="2800" dirty="0" smtClean="0">
                <a:cs typeface="Arial" charset="0"/>
              </a:rPr>
              <a:t>, </a:t>
            </a:r>
            <a:r>
              <a:rPr lang="tr-TR" sz="2800" dirty="0" err="1" smtClean="0">
                <a:cs typeface="Arial" charset="0"/>
              </a:rPr>
              <a:t>asidotik</a:t>
            </a:r>
            <a:r>
              <a:rPr lang="tr-TR" sz="2800" dirty="0" smtClean="0">
                <a:cs typeface="Arial" charset="0"/>
              </a:rPr>
              <a:t> kan gazı değerler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tr-TR" sz="2800" dirty="0" smtClean="0">
                <a:cs typeface="Arial" charset="0"/>
              </a:rPr>
              <a:t>48-72 saatten sonra nekroz → ED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tr-TR" sz="2800" dirty="0" smtClean="0">
                <a:solidFill>
                  <a:srgbClr val="FFFF99"/>
                </a:solidFill>
                <a:cs typeface="Arial" charset="0"/>
              </a:rPr>
              <a:t>Bu tip </a:t>
            </a:r>
            <a:r>
              <a:rPr lang="tr-TR" sz="2800" dirty="0" err="1" smtClean="0">
                <a:solidFill>
                  <a:srgbClr val="FFFF99"/>
                </a:solidFill>
                <a:cs typeface="Arial" charset="0"/>
              </a:rPr>
              <a:t>priapizm</a:t>
            </a:r>
            <a:r>
              <a:rPr lang="tr-TR" sz="2800" dirty="0" smtClean="0">
                <a:solidFill>
                  <a:srgbClr val="FFFF99"/>
                </a:solidFill>
                <a:cs typeface="Arial" charset="0"/>
              </a:rPr>
              <a:t> acildir</a:t>
            </a:r>
            <a:endParaRPr lang="en-US" sz="2800" dirty="0" smtClean="0"/>
          </a:p>
          <a:p>
            <a:pPr eaLnBrk="1" hangingPunct="1">
              <a:lnSpc>
                <a:spcPct val="150000"/>
              </a:lnSpc>
              <a:defRPr/>
            </a:pPr>
            <a:endParaRPr lang="tr-TR" sz="2800" dirty="0" smtClean="0">
              <a:cs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67544" y="5959152"/>
            <a:ext cx="82478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r-TR" sz="1400" b="1" dirty="0" smtClean="0">
                <a:solidFill>
                  <a:srgbClr val="FFFFFF"/>
                </a:solidFill>
                <a:latin typeface="Arial" charset="0"/>
              </a:rPr>
              <a:t>  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Broderick GA, </a:t>
            </a:r>
            <a:r>
              <a:rPr lang="en-US" sz="1400" b="1" dirty="0" err="1" smtClean="0">
                <a:solidFill>
                  <a:srgbClr val="FFFFFF"/>
                </a:solidFill>
                <a:latin typeface="Arial" charset="0"/>
              </a:rPr>
              <a:t>Kadioglu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 A, </a:t>
            </a:r>
            <a:r>
              <a:rPr lang="en-US" sz="1400" b="1" dirty="0" err="1" smtClean="0">
                <a:solidFill>
                  <a:srgbClr val="FFFFFF"/>
                </a:solidFill>
                <a:latin typeface="Arial" charset="0"/>
              </a:rPr>
              <a:t>Bivalacqua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 TJ,</a:t>
            </a:r>
            <a:r>
              <a:rPr lang="tr-TR" sz="14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400" b="1" dirty="0" err="1" smtClean="0">
                <a:solidFill>
                  <a:srgbClr val="FFFFFF"/>
                </a:solidFill>
                <a:latin typeface="Arial" charset="0"/>
              </a:rPr>
              <a:t>Ghanem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 H, </a:t>
            </a:r>
            <a:r>
              <a:rPr lang="en-US" sz="1400" b="1" dirty="0" err="1" smtClean="0">
                <a:solidFill>
                  <a:srgbClr val="FFFFFF"/>
                </a:solidFill>
                <a:latin typeface="Arial" charset="0"/>
              </a:rPr>
              <a:t>Nehra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 A, and </a:t>
            </a:r>
            <a:r>
              <a:rPr lang="en-US" sz="1400" b="1" dirty="0" err="1" smtClean="0">
                <a:solidFill>
                  <a:srgbClr val="FFFFFF"/>
                </a:solidFill>
                <a:latin typeface="Arial" charset="0"/>
              </a:rPr>
              <a:t>Shamloul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 R.</a:t>
            </a:r>
            <a:endParaRPr lang="tr-TR" sz="1400" b="1" dirty="0" smtClean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r-TR" sz="14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400" b="1" dirty="0" err="1" smtClean="0">
                <a:solidFill>
                  <a:srgbClr val="FFFFFF"/>
                </a:solidFill>
                <a:latin typeface="Arial" charset="0"/>
              </a:rPr>
              <a:t>priapizm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: Pathogenesis, epidemiology and management</a:t>
            </a:r>
            <a:r>
              <a:rPr lang="tr-TR" sz="1400" b="1" dirty="0" smtClean="0">
                <a:solidFill>
                  <a:srgbClr val="FFFFFF"/>
                </a:solidFill>
                <a:latin typeface="Arial" charset="0"/>
              </a:rPr>
              <a:t>      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J Sex Med2010;7:476–500.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70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priapizm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antipsikotik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Antipsikotik</a:t>
            </a:r>
            <a:r>
              <a:rPr lang="en-US" dirty="0" smtClean="0"/>
              <a:t> </a:t>
            </a:r>
            <a:r>
              <a:rPr lang="en-US" dirty="0" err="1" smtClean="0"/>
              <a:t>kullanımına</a:t>
            </a:r>
            <a:r>
              <a:rPr lang="en-US" dirty="0" smtClean="0"/>
              <a:t> </a:t>
            </a:r>
            <a:r>
              <a:rPr lang="en-US" dirty="0" err="1" smtClean="0"/>
              <a:t>bağIı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priapism </a:t>
            </a:r>
            <a:r>
              <a:rPr lang="en-US" dirty="0" err="1" smtClean="0"/>
              <a:t>oranı</a:t>
            </a:r>
            <a:r>
              <a:rPr lang="en-US" dirty="0" smtClean="0"/>
              <a:t>  </a:t>
            </a:r>
            <a:r>
              <a:rPr lang="en-US" dirty="0"/>
              <a:t>15% and 26% .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Ketiapin</a:t>
            </a:r>
            <a:r>
              <a:rPr lang="en-US" dirty="0" smtClean="0"/>
              <a:t> , </a:t>
            </a:r>
            <a:r>
              <a:rPr lang="en-US" dirty="0" err="1" smtClean="0"/>
              <a:t>klorpromazine</a:t>
            </a:r>
            <a:r>
              <a:rPr lang="en-US" dirty="0"/>
              <a:t>, </a:t>
            </a:r>
            <a:r>
              <a:rPr lang="en-US" dirty="0" err="1" smtClean="0"/>
              <a:t>risperidon</a:t>
            </a:r>
            <a:r>
              <a:rPr lang="en-US" dirty="0" smtClean="0"/>
              <a:t>, </a:t>
            </a:r>
            <a:r>
              <a:rPr lang="en-US" dirty="0" err="1" smtClean="0"/>
              <a:t>ziprasidone</a:t>
            </a:r>
            <a:r>
              <a:rPr lang="en-US" dirty="0" smtClean="0"/>
              <a:t> , </a:t>
            </a:r>
            <a:r>
              <a:rPr lang="en-US" dirty="0" err="1" smtClean="0"/>
              <a:t>loxapin</a:t>
            </a:r>
            <a:r>
              <a:rPr lang="en-US" dirty="0" smtClean="0"/>
              <a:t>, </a:t>
            </a:r>
            <a:r>
              <a:rPr lang="en-US" dirty="0"/>
              <a:t>haloperidol, </a:t>
            </a:r>
            <a:r>
              <a:rPr lang="en-US" dirty="0" err="1" smtClean="0"/>
              <a:t>aripiprazole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842994" y="6234284"/>
            <a:ext cx="2956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Sharma and Fleisher,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74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Tedavi</a:t>
            </a:r>
            <a:r>
              <a:rPr lang="en-US" dirty="0" smtClean="0"/>
              <a:t>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62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 smtClean="0"/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8104" t="11247" r="22549" b="10632"/>
          <a:stretch>
            <a:fillRect/>
          </a:stretch>
        </p:blipFill>
        <p:spPr>
          <a:xfrm>
            <a:off x="1500188" y="428625"/>
            <a:ext cx="6429375" cy="6072188"/>
          </a:xfrm>
        </p:spPr>
      </p:pic>
    </p:spTree>
    <p:extLst>
      <p:ext uri="{BB962C8B-B14F-4D97-AF65-F5344CB8AC3E}">
        <p14:creationId xmlns:p14="http://schemas.microsoft.com/office/powerpoint/2010/main" val="4265512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5613" y="44624"/>
            <a:ext cx="8226425" cy="1143000"/>
          </a:xfrm>
        </p:spPr>
        <p:txBody>
          <a:bodyPr/>
          <a:lstStyle/>
          <a:p>
            <a:pPr>
              <a:defRPr/>
            </a:pPr>
            <a:r>
              <a:rPr lang="tr-TR" sz="3200" dirty="0" smtClean="0"/>
              <a:t>Medikal Tedavi</a:t>
            </a:r>
            <a:endParaRPr lang="en-US" sz="3200" dirty="0"/>
          </a:p>
        </p:txBody>
      </p:sp>
      <p:sp>
        <p:nvSpPr>
          <p:cNvPr id="39939" name="2 İçerik Yer Tutucusu"/>
          <p:cNvSpPr>
            <a:spLocks noGrp="1"/>
          </p:cNvSpPr>
          <p:nvPr>
            <p:ph idx="1"/>
          </p:nvPr>
        </p:nvSpPr>
        <p:spPr>
          <a:xfrm>
            <a:off x="455613" y="1091853"/>
            <a:ext cx="8226425" cy="44973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tr-TR" sz="2800" dirty="0" smtClean="0"/>
              <a:t> </a:t>
            </a:r>
            <a:r>
              <a:rPr lang="tr-TR" sz="2800" dirty="0" err="1" smtClean="0"/>
              <a:t>CC’un</a:t>
            </a:r>
            <a:r>
              <a:rPr lang="tr-TR" sz="2800" dirty="0" smtClean="0"/>
              <a:t> </a:t>
            </a:r>
            <a:r>
              <a:rPr lang="tr-TR" sz="2800" dirty="0" err="1" smtClean="0"/>
              <a:t>aspirasyon</a:t>
            </a:r>
            <a:r>
              <a:rPr lang="tr-TR" sz="2800" dirty="0" smtClean="0"/>
              <a:t> ile </a:t>
            </a:r>
            <a:r>
              <a:rPr lang="tr-TR" sz="2800" dirty="0" err="1" smtClean="0"/>
              <a:t>dekompresyonu</a:t>
            </a:r>
            <a:endParaRPr lang="tr-TR" sz="2600" dirty="0" smtClean="0">
              <a:effectLst/>
            </a:endParaRPr>
          </a:p>
          <a:p>
            <a:pPr marL="914400" lvl="1" indent="-457200">
              <a:spcBef>
                <a:spcPct val="50000"/>
              </a:spcBef>
              <a:buFont typeface="+mj-lt"/>
              <a:buAutoNum type="arabicPeriod"/>
            </a:pPr>
            <a:r>
              <a:rPr lang="tr-TR" sz="2200" dirty="0" err="1" smtClean="0">
                <a:effectLst/>
              </a:rPr>
              <a:t>İrrigasyonsuz</a:t>
            </a:r>
            <a:r>
              <a:rPr lang="tr-TR" sz="2200" dirty="0" smtClean="0">
                <a:effectLst/>
              </a:rPr>
              <a:t> </a:t>
            </a:r>
            <a:r>
              <a:rPr lang="tr-TR" sz="2200" dirty="0" err="1" smtClean="0">
                <a:effectLst/>
              </a:rPr>
              <a:t>aspirasyonun</a:t>
            </a:r>
            <a:r>
              <a:rPr lang="tr-TR" sz="2200" dirty="0" smtClean="0">
                <a:effectLst/>
              </a:rPr>
              <a:t> başarısı </a:t>
            </a:r>
            <a:r>
              <a:rPr lang="tr-TR" sz="2200" dirty="0" smtClean="0">
                <a:effectLst/>
                <a:sym typeface="Symbol" pitchFamily="18" charset="2"/>
              </a:rPr>
              <a:t>= </a:t>
            </a:r>
            <a:r>
              <a:rPr lang="tr-TR" sz="2200" dirty="0" smtClean="0">
                <a:solidFill>
                  <a:srgbClr val="FFFF00"/>
                </a:solidFill>
                <a:effectLst/>
                <a:sym typeface="Symbol" pitchFamily="18" charset="2"/>
              </a:rPr>
              <a:t>36</a:t>
            </a:r>
            <a:r>
              <a:rPr lang="tr-TR" sz="2200" dirty="0" smtClean="0">
                <a:effectLst/>
                <a:sym typeface="Symbol" pitchFamily="18" charset="2"/>
              </a:rPr>
              <a:t>%</a:t>
            </a:r>
            <a:r>
              <a:rPr lang="tr-TR" sz="2200" baseline="30000" dirty="0" smtClean="0">
                <a:effectLst/>
                <a:sym typeface="Symbol" pitchFamily="18" charset="2"/>
              </a:rPr>
              <a:t>(1)</a:t>
            </a:r>
            <a:endParaRPr lang="tr-TR" sz="2200" dirty="0" smtClean="0">
              <a:effectLst/>
              <a:sym typeface="Symbol" pitchFamily="18" charset="2"/>
            </a:endParaRPr>
          </a:p>
          <a:p>
            <a:pPr marL="914400" lvl="1" indent="-457200">
              <a:spcBef>
                <a:spcPct val="50000"/>
              </a:spcBef>
              <a:buFont typeface="+mj-lt"/>
              <a:buAutoNum type="arabicPeriod"/>
            </a:pPr>
            <a:r>
              <a:rPr lang="tr-TR" sz="2200" dirty="0" err="1" smtClean="0">
                <a:effectLst/>
                <a:sym typeface="Symbol" pitchFamily="18" charset="2"/>
              </a:rPr>
              <a:t>İrragasyon</a:t>
            </a:r>
            <a:r>
              <a:rPr lang="tr-TR" sz="2200" dirty="0" smtClean="0">
                <a:effectLst/>
                <a:sym typeface="Symbol" pitchFamily="18" charset="2"/>
              </a:rPr>
              <a:t> ve </a:t>
            </a:r>
            <a:r>
              <a:rPr lang="tr-TR" sz="2200" dirty="0" err="1" smtClean="0">
                <a:effectLst/>
                <a:sym typeface="Symbol" pitchFamily="18" charset="2"/>
              </a:rPr>
              <a:t>aspirasyonun</a:t>
            </a:r>
            <a:r>
              <a:rPr lang="tr-TR" sz="2200" dirty="0" smtClean="0">
                <a:effectLst/>
                <a:sym typeface="Symbol" pitchFamily="18" charset="2"/>
              </a:rPr>
              <a:t> başarısı = </a:t>
            </a:r>
            <a:r>
              <a:rPr lang="tr-TR" sz="2200" dirty="0" smtClean="0">
                <a:solidFill>
                  <a:srgbClr val="FFFF00"/>
                </a:solidFill>
                <a:effectLst/>
                <a:sym typeface="Symbol" pitchFamily="18" charset="2"/>
              </a:rPr>
              <a:t>66</a:t>
            </a:r>
            <a:r>
              <a:rPr lang="tr-TR" sz="2200" dirty="0" smtClean="0">
                <a:effectLst/>
                <a:sym typeface="Symbol" pitchFamily="18" charset="2"/>
              </a:rPr>
              <a:t> %</a:t>
            </a:r>
            <a:r>
              <a:rPr lang="tr-TR" sz="2200" baseline="30000" dirty="0" smtClean="0">
                <a:effectLst/>
                <a:sym typeface="Symbol" pitchFamily="18" charset="2"/>
              </a:rPr>
              <a:t>(2)</a:t>
            </a:r>
          </a:p>
          <a:p>
            <a:pPr marL="514350" indent="-514350">
              <a:buFont typeface="+mj-lt"/>
              <a:buAutoNum type="arabicPeriod"/>
            </a:pPr>
            <a:endParaRPr lang="tr-TR" sz="2800" dirty="0" smtClean="0">
              <a:solidFill>
                <a:srgbClr val="FFFF00"/>
              </a:solidFill>
              <a:cs typeface="Arial" charset="0"/>
              <a:sym typeface="Symbol" pitchFamily="18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800" dirty="0" err="1" smtClean="0">
                <a:solidFill>
                  <a:srgbClr val="FFFF00"/>
                </a:solidFill>
                <a:cs typeface="Arial" charset="0"/>
                <a:sym typeface="Symbol" pitchFamily="18" charset="2"/>
              </a:rPr>
              <a:t>Aspirasyon</a:t>
            </a:r>
            <a:r>
              <a:rPr lang="tr-TR" sz="2800" dirty="0" smtClean="0">
                <a:solidFill>
                  <a:srgbClr val="FFFF00"/>
                </a:solidFill>
                <a:cs typeface="Arial" charset="0"/>
                <a:sym typeface="Symbol" pitchFamily="18" charset="2"/>
              </a:rPr>
              <a:t> + </a:t>
            </a:r>
            <a:r>
              <a:rPr lang="tr-TR" sz="2800" dirty="0" err="1" smtClean="0">
                <a:solidFill>
                  <a:srgbClr val="FFFF00"/>
                </a:solidFill>
                <a:cs typeface="Arial" charset="0"/>
                <a:sym typeface="Symbol" pitchFamily="18" charset="2"/>
              </a:rPr>
              <a:t>fenilefrin</a:t>
            </a:r>
            <a:r>
              <a:rPr lang="tr-TR" sz="2800" dirty="0" smtClean="0">
                <a:solidFill>
                  <a:srgbClr val="FFFF00"/>
                </a:solidFill>
                <a:cs typeface="Arial" charset="0"/>
                <a:sym typeface="Symbol" pitchFamily="18" charset="2"/>
              </a:rPr>
              <a:t> enjeksiyonu</a:t>
            </a:r>
            <a:r>
              <a:rPr lang="tr-TR" sz="2800" dirty="0" smtClean="0"/>
              <a:t> medikal tedavide altın standarttır</a:t>
            </a:r>
          </a:p>
          <a:p>
            <a:pPr marL="1314450" lvl="2" indent="-514350">
              <a:buFont typeface="+mj-lt"/>
              <a:buAutoNum type="arabicPeriod"/>
            </a:pPr>
            <a:r>
              <a:rPr lang="tr-TR" sz="2000" dirty="0" smtClean="0"/>
              <a:t>Her 3-5 </a:t>
            </a:r>
            <a:r>
              <a:rPr lang="tr-TR" sz="2000" dirty="0" err="1" smtClean="0"/>
              <a:t>dk</a:t>
            </a:r>
            <a:r>
              <a:rPr lang="tr-TR" sz="2000" dirty="0" smtClean="0"/>
              <a:t>.1 </a:t>
            </a:r>
            <a:r>
              <a:rPr lang="tr-TR" sz="2000" dirty="0" err="1" smtClean="0"/>
              <a:t>cc</a:t>
            </a:r>
            <a:r>
              <a:rPr lang="tr-TR" sz="2000" dirty="0" smtClean="0"/>
              <a:t>  enjekte et (200 </a:t>
            </a:r>
            <a:r>
              <a:rPr lang="tr-TR" sz="2000" dirty="0" err="1" smtClean="0"/>
              <a:t>mcg</a:t>
            </a:r>
            <a:r>
              <a:rPr lang="tr-TR" sz="2000" dirty="0" smtClean="0"/>
              <a:t>) </a:t>
            </a:r>
          </a:p>
          <a:p>
            <a:pPr marL="1314450" lvl="2" indent="-514350">
              <a:buFont typeface="+mj-lt"/>
              <a:buAutoNum type="arabicPeriod"/>
            </a:pPr>
            <a:r>
              <a:rPr lang="tr-TR" sz="2000" dirty="0" err="1" smtClean="0"/>
              <a:t>Fenilefrin</a:t>
            </a:r>
            <a:r>
              <a:rPr lang="tr-TR" sz="2000" dirty="0" smtClean="0"/>
              <a:t> maksimum dozu 1 mg</a:t>
            </a:r>
          </a:p>
          <a:p>
            <a:pPr marL="1314450" lvl="2" indent="-514350">
              <a:buFont typeface="+mj-lt"/>
              <a:buAutoNum type="arabicPeriod"/>
            </a:pPr>
            <a:r>
              <a:rPr lang="tr-TR" sz="2000" dirty="0" smtClean="0">
                <a:cs typeface="Arial" charset="0"/>
                <a:sym typeface="Symbol" pitchFamily="18" charset="2"/>
              </a:rPr>
              <a:t>Düzenli kan basıncı ve nabız ölçülmelidir (1 hastada </a:t>
            </a:r>
            <a:r>
              <a:rPr lang="tr-TR" sz="2000" dirty="0" err="1" smtClean="0">
                <a:cs typeface="Arial" charset="0"/>
                <a:sym typeface="Symbol" pitchFamily="18" charset="2"/>
              </a:rPr>
              <a:t>subarakaknoid</a:t>
            </a:r>
            <a:r>
              <a:rPr lang="tr-TR" sz="2000" dirty="0" smtClean="0">
                <a:cs typeface="Arial" charset="0"/>
                <a:sym typeface="Symbol" pitchFamily="18" charset="2"/>
              </a:rPr>
              <a:t> kanama görülmüştür</a:t>
            </a:r>
            <a:endParaRPr lang="tr-TR" sz="2800" dirty="0" smtClean="0"/>
          </a:p>
          <a:p>
            <a:endParaRPr lang="tr-TR" sz="2600" baseline="30000" dirty="0" smtClean="0">
              <a:effectLst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tr-TR" sz="2600" dirty="0" smtClean="0">
              <a:effectLst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en-US" sz="1800" baseline="30000" dirty="0" smtClean="0">
              <a:effectLst/>
              <a:sym typeface="Symbol" pitchFamily="18" charset="2"/>
            </a:endParaRPr>
          </a:p>
        </p:txBody>
      </p:sp>
      <p:sp>
        <p:nvSpPr>
          <p:cNvPr id="39941" name="4 Metin kutusu"/>
          <p:cNvSpPr txBox="1">
            <a:spLocks noChangeArrowheads="1"/>
          </p:cNvSpPr>
          <p:nvPr/>
        </p:nvSpPr>
        <p:spPr bwMode="auto">
          <a:xfrm>
            <a:off x="3908399" y="6072206"/>
            <a:ext cx="707231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r-TR" sz="1600" dirty="0">
                <a:solidFill>
                  <a:srgbClr val="FFFFFF"/>
                </a:solidFill>
                <a:latin typeface="Arial" charset="0"/>
              </a:rPr>
              <a:t>1-</a:t>
            </a:r>
            <a:r>
              <a:rPr lang="tr-TR" sz="1600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tr-TR" sz="1600" dirty="0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AUA </a:t>
            </a:r>
            <a:r>
              <a:rPr lang="tr-TR" sz="1600" dirty="0" err="1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Guidelines</a:t>
            </a:r>
            <a:r>
              <a:rPr lang="tr-TR" sz="1600" dirty="0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on </a:t>
            </a:r>
            <a:r>
              <a:rPr lang="tr-TR" sz="1600" dirty="0" err="1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priapizm</a:t>
            </a:r>
            <a:r>
              <a:rPr lang="tr-TR" sz="1600" dirty="0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2003</a:t>
            </a:r>
            <a:endParaRPr lang="tr-TR" sz="1600" dirty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tr-TR" sz="1600" dirty="0">
                <a:solidFill>
                  <a:srgbClr val="FFFFFF"/>
                </a:solidFill>
                <a:latin typeface="Arial" charset="0"/>
              </a:rPr>
              <a:t>2- </a:t>
            </a:r>
            <a:r>
              <a:rPr lang="tr-TR" sz="1600" dirty="0" err="1">
                <a:solidFill>
                  <a:srgbClr val="FFFFFF"/>
                </a:solidFill>
                <a:latin typeface="Arial" charset="0"/>
              </a:rPr>
              <a:t>Ateyah</a:t>
            </a:r>
            <a:r>
              <a:rPr lang="tr-TR" sz="1600" dirty="0">
                <a:solidFill>
                  <a:srgbClr val="FFFFFF"/>
                </a:solidFill>
                <a:latin typeface="Arial" charset="0"/>
              </a:rPr>
              <a:t> A </a:t>
            </a:r>
            <a:r>
              <a:rPr lang="tr-TR" sz="1600" i="1" dirty="0">
                <a:solidFill>
                  <a:srgbClr val="FFFFFF"/>
                </a:solidFill>
                <a:latin typeface="Arial" charset="0"/>
              </a:rPr>
              <a:t>et.al </a:t>
            </a:r>
            <a:r>
              <a:rPr lang="sv-SE" sz="1600" dirty="0">
                <a:solidFill>
                  <a:srgbClr val="FFFFFF"/>
                </a:solidFill>
                <a:latin typeface="Arial" charset="0"/>
              </a:rPr>
              <a:t>J Sex Med 2005; 2: </a:t>
            </a:r>
            <a:r>
              <a:rPr lang="sv-SE" sz="1600" dirty="0" smtClean="0">
                <a:solidFill>
                  <a:srgbClr val="FFFFFF"/>
                </a:solidFill>
                <a:latin typeface="Arial" charset="0"/>
              </a:rPr>
              <a:t>248–253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sz="1600" dirty="0" smtClean="0">
                <a:solidFill>
                  <a:srgbClr val="FFFFFF"/>
                </a:solidFill>
                <a:latin typeface="Arial" charset="0"/>
              </a:rPr>
              <a:t>3-</a:t>
            </a:r>
            <a:r>
              <a:rPr lang="en-US" sz="1600" b="1" dirty="0" err="1" smtClean="0">
                <a:solidFill>
                  <a:srgbClr val="FFFFFF"/>
                </a:solidFill>
                <a:latin typeface="Arial" charset="0"/>
              </a:rPr>
              <a:t>priapizm</a:t>
            </a:r>
            <a:r>
              <a:rPr lang="en-US" sz="1600" b="1" dirty="0" smtClean="0">
                <a:solidFill>
                  <a:srgbClr val="FFFFFF"/>
                </a:solidFill>
                <a:latin typeface="Arial" charset="0"/>
              </a:rPr>
              <a:t> Recommendations, committee 15, 2010</a:t>
            </a:r>
            <a:endParaRPr lang="sv-SE" sz="1600" dirty="0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i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27584" y="2204864"/>
            <a:ext cx="7848600" cy="3046988"/>
          </a:xfrm>
          <a:prstGeom prst="rect">
            <a:avLst/>
          </a:prstGeom>
          <a:solidFill>
            <a:srgbClr val="FFFF99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tr-TR" sz="2800" b="1" i="1" u="sng" dirty="0" err="1" smtClean="0">
                <a:solidFill>
                  <a:srgbClr val="800000"/>
                </a:solidFill>
                <a:latin typeface="Arial" charset="0"/>
              </a:rPr>
              <a:t>Priapizm</a:t>
            </a:r>
            <a:r>
              <a:rPr lang="tr-TR" sz="2800" b="1" i="1" u="sng" dirty="0" smtClean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tr-TR" sz="2800" b="1" i="1" u="sng" dirty="0" err="1" smtClean="0">
                <a:solidFill>
                  <a:srgbClr val="800000"/>
                </a:solidFill>
                <a:latin typeface="Arial" charset="0"/>
              </a:rPr>
              <a:t>Rezolusyon</a:t>
            </a:r>
            <a:r>
              <a:rPr lang="tr-TR" sz="2800" b="1" i="1" u="sng" dirty="0" smtClean="0">
                <a:solidFill>
                  <a:srgbClr val="800000"/>
                </a:solidFill>
                <a:latin typeface="Arial" charset="0"/>
              </a:rPr>
              <a:t> Oranı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tr-TR" sz="2800" dirty="0" err="1" smtClean="0">
                <a:solidFill>
                  <a:srgbClr val="000000"/>
                </a:solidFill>
                <a:latin typeface="Arial" charset="0"/>
              </a:rPr>
              <a:t>Aspirasyonu</a:t>
            </a:r>
            <a:r>
              <a:rPr lang="tr-TR" sz="2800" dirty="0" smtClean="0">
                <a:solidFill>
                  <a:srgbClr val="000000"/>
                </a:solidFill>
                <a:latin typeface="Arial" charset="0"/>
              </a:rPr>
              <a:t> takip eden </a:t>
            </a:r>
            <a:r>
              <a:rPr lang="tr-TR" sz="2800" dirty="0" err="1" smtClean="0">
                <a:solidFill>
                  <a:srgbClr val="000000"/>
                </a:solidFill>
                <a:latin typeface="Arial" charset="0"/>
              </a:rPr>
              <a:t>sempatomimetik</a:t>
            </a:r>
            <a:r>
              <a:rPr lang="tr-TR" sz="2800" dirty="0" smtClean="0">
                <a:solidFill>
                  <a:srgbClr val="000000"/>
                </a:solidFill>
                <a:latin typeface="Arial" charset="0"/>
              </a:rPr>
              <a:t> ilaçların </a:t>
            </a:r>
            <a:r>
              <a:rPr lang="tr-TR" sz="2800" dirty="0" err="1" smtClean="0">
                <a:solidFill>
                  <a:srgbClr val="000000"/>
                </a:solidFill>
                <a:latin typeface="Arial" charset="0"/>
              </a:rPr>
              <a:t>intrakavernöz</a:t>
            </a:r>
            <a:r>
              <a:rPr lang="tr-TR" sz="2800" dirty="0" smtClean="0">
                <a:solidFill>
                  <a:srgbClr val="000000"/>
                </a:solidFill>
                <a:latin typeface="Arial" charset="0"/>
              </a:rPr>
              <a:t> enjeksiyonu </a:t>
            </a:r>
            <a:r>
              <a:rPr lang="tr-TR" sz="2800" dirty="0" err="1" smtClean="0">
                <a:solidFill>
                  <a:srgbClr val="000000"/>
                </a:solidFill>
                <a:latin typeface="Arial" charset="0"/>
              </a:rPr>
              <a:t>iskemik</a:t>
            </a:r>
            <a:r>
              <a:rPr lang="tr-TR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Arial" charset="0"/>
              </a:rPr>
              <a:t>priapizmin</a:t>
            </a:r>
            <a:r>
              <a:rPr lang="tr-TR" sz="2800" dirty="0" smtClean="0">
                <a:solidFill>
                  <a:srgbClr val="000000"/>
                </a:solidFill>
                <a:latin typeface="Arial" charset="0"/>
              </a:rPr>
              <a:t> standart tedavisidir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tr-TR" sz="4400" b="1" dirty="0" err="1" smtClean="0">
                <a:solidFill>
                  <a:srgbClr val="800000"/>
                </a:solidFill>
                <a:latin typeface="Arial" charset="0"/>
                <a:sym typeface="Symbol" pitchFamily="18" charset="2"/>
              </a:rPr>
              <a:t>Fenilefrin</a:t>
            </a:r>
            <a:r>
              <a:rPr lang="tr-TR" sz="4400" b="1" dirty="0" smtClean="0">
                <a:solidFill>
                  <a:srgbClr val="800000"/>
                </a:solidFill>
                <a:latin typeface="Arial" charset="0"/>
                <a:sym typeface="Symbol" pitchFamily="18" charset="2"/>
              </a:rPr>
              <a:t> 43-81%</a:t>
            </a:r>
            <a:endParaRPr lang="tr-TR" sz="4400" b="1" dirty="0">
              <a:solidFill>
                <a:srgbClr val="800000"/>
              </a:solidFill>
              <a:latin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03107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Dere">
  <a:themeElements>
    <a:clrScheme name="Dere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Der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re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re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re">
  <a:themeElements>
    <a:clrScheme name="Dere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Der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6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re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re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re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Fading Grid">
  <a:themeElements>
    <a:clrScheme name="Fading Grid 1">
      <a:dk1>
        <a:srgbClr val="7E0000"/>
      </a:dk1>
      <a:lt1>
        <a:srgbClr val="FFFFFF"/>
      </a:lt1>
      <a:dk2>
        <a:srgbClr val="800000"/>
      </a:dk2>
      <a:lt2>
        <a:srgbClr val="FCF0B2"/>
      </a:lt2>
      <a:accent1>
        <a:srgbClr val="C5543D"/>
      </a:accent1>
      <a:accent2>
        <a:srgbClr val="660000"/>
      </a:accent2>
      <a:accent3>
        <a:srgbClr val="C0AAAA"/>
      </a:accent3>
      <a:accent4>
        <a:srgbClr val="DADADA"/>
      </a:accent4>
      <a:accent5>
        <a:srgbClr val="DFB3AF"/>
      </a:accent5>
      <a:accent6>
        <a:srgbClr val="5C0000"/>
      </a:accent6>
      <a:hlink>
        <a:srgbClr val="FFFF00"/>
      </a:hlink>
      <a:folHlink>
        <a:srgbClr val="FF9900"/>
      </a:folHlink>
    </a:clrScheme>
    <a:fontScheme name="Fading Gri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ezinti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Fading Grid">
  <a:themeElements>
    <a:clrScheme name="Fading Grid 1">
      <a:dk1>
        <a:srgbClr val="7E0000"/>
      </a:dk1>
      <a:lt1>
        <a:srgbClr val="FFFFFF"/>
      </a:lt1>
      <a:dk2>
        <a:srgbClr val="800000"/>
      </a:dk2>
      <a:lt2>
        <a:srgbClr val="FCF0B2"/>
      </a:lt2>
      <a:accent1>
        <a:srgbClr val="C5543D"/>
      </a:accent1>
      <a:accent2>
        <a:srgbClr val="660000"/>
      </a:accent2>
      <a:accent3>
        <a:srgbClr val="C0AAAA"/>
      </a:accent3>
      <a:accent4>
        <a:srgbClr val="DADADA"/>
      </a:accent4>
      <a:accent5>
        <a:srgbClr val="DFB3AF"/>
      </a:accent5>
      <a:accent6>
        <a:srgbClr val="5C0000"/>
      </a:accent6>
      <a:hlink>
        <a:srgbClr val="FFFF00"/>
      </a:hlink>
      <a:folHlink>
        <a:srgbClr val="FF9900"/>
      </a:folHlink>
    </a:clrScheme>
    <a:fontScheme name="Fading Gri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ezinti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Fading Grid">
  <a:themeElements>
    <a:clrScheme name="Fading Grid 1">
      <a:dk1>
        <a:srgbClr val="7E0000"/>
      </a:dk1>
      <a:lt1>
        <a:srgbClr val="FFFFFF"/>
      </a:lt1>
      <a:dk2>
        <a:srgbClr val="800000"/>
      </a:dk2>
      <a:lt2>
        <a:srgbClr val="FCF0B2"/>
      </a:lt2>
      <a:accent1>
        <a:srgbClr val="C5543D"/>
      </a:accent1>
      <a:accent2>
        <a:srgbClr val="660000"/>
      </a:accent2>
      <a:accent3>
        <a:srgbClr val="C0AAAA"/>
      </a:accent3>
      <a:accent4>
        <a:srgbClr val="DADADA"/>
      </a:accent4>
      <a:accent5>
        <a:srgbClr val="DFB3AF"/>
      </a:accent5>
      <a:accent6>
        <a:srgbClr val="5C0000"/>
      </a:accent6>
      <a:hlink>
        <a:srgbClr val="FFFF00"/>
      </a:hlink>
      <a:folHlink>
        <a:srgbClr val="FF9900"/>
      </a:folHlink>
    </a:clrScheme>
    <a:fontScheme name="Fading Gri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ezinti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Fading Grid">
  <a:themeElements>
    <a:clrScheme name="Fading Grid 1">
      <a:dk1>
        <a:srgbClr val="7E0000"/>
      </a:dk1>
      <a:lt1>
        <a:srgbClr val="FFFFFF"/>
      </a:lt1>
      <a:dk2>
        <a:srgbClr val="800000"/>
      </a:dk2>
      <a:lt2>
        <a:srgbClr val="FCF0B2"/>
      </a:lt2>
      <a:accent1>
        <a:srgbClr val="C5543D"/>
      </a:accent1>
      <a:accent2>
        <a:srgbClr val="660000"/>
      </a:accent2>
      <a:accent3>
        <a:srgbClr val="C0AAAA"/>
      </a:accent3>
      <a:accent4>
        <a:srgbClr val="DADADA"/>
      </a:accent4>
      <a:accent5>
        <a:srgbClr val="DFB3AF"/>
      </a:accent5>
      <a:accent6>
        <a:srgbClr val="5C0000"/>
      </a:accent6>
      <a:hlink>
        <a:srgbClr val="FFFF00"/>
      </a:hlink>
      <a:folHlink>
        <a:srgbClr val="FF9900"/>
      </a:folHlink>
    </a:clrScheme>
    <a:fontScheme name="Fading Gri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ezinti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Fading Grid">
  <a:themeElements>
    <a:clrScheme name="Fading Grid 1">
      <a:dk1>
        <a:srgbClr val="7E0000"/>
      </a:dk1>
      <a:lt1>
        <a:srgbClr val="FFFFFF"/>
      </a:lt1>
      <a:dk2>
        <a:srgbClr val="800000"/>
      </a:dk2>
      <a:lt2>
        <a:srgbClr val="FCF0B2"/>
      </a:lt2>
      <a:accent1>
        <a:srgbClr val="C5543D"/>
      </a:accent1>
      <a:accent2>
        <a:srgbClr val="660000"/>
      </a:accent2>
      <a:accent3>
        <a:srgbClr val="C0AAAA"/>
      </a:accent3>
      <a:accent4>
        <a:srgbClr val="DADADA"/>
      </a:accent4>
      <a:accent5>
        <a:srgbClr val="DFB3AF"/>
      </a:accent5>
      <a:accent6>
        <a:srgbClr val="5C0000"/>
      </a:accent6>
      <a:hlink>
        <a:srgbClr val="FFFF00"/>
      </a:hlink>
      <a:folHlink>
        <a:srgbClr val="FF9900"/>
      </a:folHlink>
    </a:clrScheme>
    <a:fontScheme name="Fading Gri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ezinti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853</Words>
  <Application>Microsoft Macintosh PowerPoint</Application>
  <PresentationFormat>On-screen Show (4:3)</PresentationFormat>
  <Paragraphs>193</Paragraphs>
  <Slides>25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1_Dere</vt:lpstr>
      <vt:lpstr>2_Dere</vt:lpstr>
      <vt:lpstr>Office Theme</vt:lpstr>
      <vt:lpstr>Fading Grid</vt:lpstr>
      <vt:lpstr>1_Fading Grid</vt:lpstr>
      <vt:lpstr>2_Fading Grid</vt:lpstr>
      <vt:lpstr>3_Fading Grid</vt:lpstr>
      <vt:lpstr>4_Fading Grid</vt:lpstr>
      <vt:lpstr>Olgu</vt:lpstr>
      <vt:lpstr>Olgu </vt:lpstr>
      <vt:lpstr>Kan  Gaz Değeri</vt:lpstr>
      <vt:lpstr>Priapizm Tipi </vt:lpstr>
      <vt:lpstr>İskemik Priapizm</vt:lpstr>
      <vt:lpstr> priapizm ve antipsikotik</vt:lpstr>
      <vt:lpstr>PowerPoint Presentation</vt:lpstr>
      <vt:lpstr>PowerPoint Presentation</vt:lpstr>
      <vt:lpstr>Medikal Tedavi</vt:lpstr>
      <vt:lpstr>Alpha Adrenerjik+Aspiration Tedavisi </vt:lpstr>
      <vt:lpstr>2. Basamak ?</vt:lpstr>
      <vt:lpstr>Priapizm süresi-ED</vt:lpstr>
      <vt:lpstr>Distal Shunts</vt:lpstr>
      <vt:lpstr>PowerPoint Presentation</vt:lpstr>
      <vt:lpstr>İskemik priapizmde T Şant</vt:lpstr>
      <vt:lpstr>Tunneling, ne zaman?,ne kullanalım?</vt:lpstr>
      <vt:lpstr>PowerPoint Presentation</vt:lpstr>
      <vt:lpstr>Takip </vt:lpstr>
      <vt:lpstr>Ne zaman PPI</vt:lpstr>
      <vt:lpstr>MRI</vt:lpstr>
      <vt:lpstr> Erken dönem PPİ  </vt:lpstr>
      <vt:lpstr>Priapizm –Penil Protez</vt:lpstr>
      <vt:lpstr>PowerPoint Presentation</vt:lpstr>
      <vt:lpstr>Sonuç:</vt:lpstr>
      <vt:lpstr>Sonuç :</vt:lpstr>
    </vt:vector>
  </TitlesOfParts>
  <Company>mnb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murat dincer</dc:creator>
  <cp:lastModifiedBy>murat dincer</cp:lastModifiedBy>
  <cp:revision>26</cp:revision>
  <dcterms:created xsi:type="dcterms:W3CDTF">2015-04-08T06:10:04Z</dcterms:created>
  <dcterms:modified xsi:type="dcterms:W3CDTF">2015-04-15T14:27:00Z</dcterms:modified>
</cp:coreProperties>
</file>