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29" r:id="rId2"/>
    <p:sldId id="678" r:id="rId3"/>
    <p:sldId id="681" r:id="rId4"/>
    <p:sldId id="694" r:id="rId5"/>
    <p:sldId id="683" r:id="rId6"/>
    <p:sldId id="682" r:id="rId7"/>
    <p:sldId id="691" r:id="rId8"/>
    <p:sldId id="601" r:id="rId9"/>
    <p:sldId id="671" r:id="rId10"/>
    <p:sldId id="672" r:id="rId11"/>
    <p:sldId id="674" r:id="rId12"/>
    <p:sldId id="690" r:id="rId13"/>
    <p:sldId id="675" r:id="rId14"/>
    <p:sldId id="676" r:id="rId15"/>
    <p:sldId id="677" r:id="rId16"/>
    <p:sldId id="685" r:id="rId17"/>
    <p:sldId id="686" r:id="rId18"/>
    <p:sldId id="695" r:id="rId19"/>
    <p:sldId id="692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  <a:srgbClr val="292929"/>
    <a:srgbClr val="336699"/>
    <a:srgbClr val="003366"/>
    <a:srgbClr val="FFCCCC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2980-0CBB-453D-9714-EFD309456C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3E6F-4EF8-4742-B14A-AF84510765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95B3-E435-441D-AD4D-B945E4615F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BC23-31EC-4897-A181-F778C51F1D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A9E20-476E-4F01-9DF1-FED3A5D9D7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844E2-54DC-4F17-8E04-9F00A8FDAD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3CDC-5FE2-4860-AEB1-D595F8E99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E1DF-D4B2-4EEA-9D40-EB7E192A10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C99B-C963-4E14-B07F-4901961901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7576-5FA9-42E5-89D5-0D1E9EF2AE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18EB-0F61-4A6F-BECE-F4EB9EF74B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d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51D035-B93E-439A-851A-11C33B68DD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  <p:sndAc>
      <p:stSnd>
        <p:snd r:embed="rId13" name="typ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D4D4D"/>
            </a:gs>
            <a:gs pos="100000">
              <a:srgbClr val="B2B2B2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2053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3429000" y="4500563"/>
            <a:ext cx="50403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600" b="1">
                <a:solidFill>
                  <a:srgbClr val="333333"/>
                </a:solidFill>
                <a:latin typeface="Arial Black" pitchFamily="34" charset="0"/>
              </a:rPr>
              <a:t>Prof. Dr. Recep BÜYÜKALPELLİ</a:t>
            </a:r>
          </a:p>
          <a:p>
            <a:pPr algn="r"/>
            <a:r>
              <a:rPr lang="tr-TR" sz="1400">
                <a:solidFill>
                  <a:srgbClr val="333333"/>
                </a:solidFill>
                <a:latin typeface="Arial Black" pitchFamily="34" charset="0"/>
              </a:rPr>
              <a:t>Ondokuz Mayıs Üniversitesi</a:t>
            </a:r>
          </a:p>
          <a:p>
            <a:pPr algn="r"/>
            <a:r>
              <a:rPr lang="tr-TR" sz="1400">
                <a:solidFill>
                  <a:srgbClr val="333333"/>
                </a:solidFill>
                <a:latin typeface="Arial Black" pitchFamily="34" charset="0"/>
              </a:rPr>
              <a:t>Tıp Fakültesi</a:t>
            </a:r>
          </a:p>
          <a:p>
            <a:pPr algn="r"/>
            <a:r>
              <a:rPr lang="tr-TR" sz="1400">
                <a:solidFill>
                  <a:srgbClr val="333333"/>
                </a:solidFill>
                <a:latin typeface="Arial Black" pitchFamily="34" charset="0"/>
              </a:rPr>
              <a:t>Üroloji Anabilim Dalı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928688" y="2071688"/>
            <a:ext cx="72866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Prostat kanseri ne zaman</a:t>
            </a:r>
          </a:p>
          <a:p>
            <a:pPr>
              <a:defRPr/>
            </a:pPr>
            <a:r>
              <a:rPr lang="tr-T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gerçekten kanserdir?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00125" y="500063"/>
            <a:ext cx="48879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solidFill>
                  <a:schemeClr val="bg1"/>
                </a:solidFill>
                <a:latin typeface="Arial Black" pitchFamily="34" charset="0"/>
                <a:ea typeface="Microsoft JhengHei" pitchFamily="34" charset="-120"/>
                <a:cs typeface="Aharoni" pitchFamily="2" charset="-79"/>
              </a:rPr>
              <a:t>Türk Üroloji Derneği</a:t>
            </a:r>
          </a:p>
          <a:p>
            <a:r>
              <a:rPr lang="tr-TR" sz="2000" b="1">
                <a:solidFill>
                  <a:schemeClr val="bg1"/>
                </a:solidFill>
                <a:latin typeface="Arial Black" pitchFamily="34" charset="0"/>
                <a:ea typeface="Microsoft JhengHei" pitchFamily="34" charset="-120"/>
                <a:cs typeface="Aharoni" pitchFamily="2" charset="-79"/>
              </a:rPr>
              <a:t>Batı Karadeniz Şubesi</a:t>
            </a:r>
          </a:p>
          <a:p>
            <a:r>
              <a:rPr lang="tr-TR" b="1">
                <a:solidFill>
                  <a:schemeClr val="bg1"/>
                </a:solidFill>
                <a:latin typeface="Arial Black" pitchFamily="34" charset="0"/>
                <a:ea typeface="Microsoft JhengHei" pitchFamily="34" charset="-120"/>
                <a:cs typeface="Aharoni" pitchFamily="2" charset="-79"/>
              </a:rPr>
              <a:t>17 Eylül 2015-Samsun</a:t>
            </a:r>
          </a:p>
        </p:txBody>
      </p:sp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N Eng J Med 2012;367:203</a:t>
            </a:r>
          </a:p>
        </p:txBody>
      </p:sp>
      <p:sp>
        <p:nvSpPr>
          <p:cNvPr id="11272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Ortalama 10 yıllık takip süresince RP yapılanların % 5.8 i, </a:t>
            </a:r>
          </a:p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gözlem uygulananların % 8.4 ü </a:t>
            </a:r>
            <a:r>
              <a:rPr lang="tr-TR" b="1">
                <a:cs typeface="Arial" charset="0"/>
              </a:rPr>
              <a:t>herhangibir nedenle</a:t>
            </a:r>
            <a:r>
              <a:rPr lang="tr-TR" b="1">
                <a:solidFill>
                  <a:srgbClr val="5F5F5F"/>
                </a:solidFill>
                <a:cs typeface="Arial" charset="0"/>
              </a:rPr>
              <a:t> </a:t>
            </a:r>
          </a:p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yaşamlarını yitirmişlerdir..</a:t>
            </a: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805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357438"/>
            <a:ext cx="57102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N Eng J Med 2012;367:203</a:t>
            </a: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805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0100" y="2428875"/>
            <a:ext cx="548798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Ortalama 10 yıllık takip süresince RP yapılanların % 47 si, </a:t>
            </a:r>
          </a:p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gözlem uygulananların % 49.9 u </a:t>
            </a:r>
            <a:r>
              <a:rPr lang="tr-TR" b="1">
                <a:cs typeface="Arial" charset="0"/>
              </a:rPr>
              <a:t>prostat kanserine </a:t>
            </a:r>
            <a:r>
              <a:rPr lang="tr-TR" b="1">
                <a:solidFill>
                  <a:srgbClr val="5F5F5F"/>
                </a:solidFill>
                <a:cs typeface="Arial" charset="0"/>
              </a:rPr>
              <a:t>bağlı </a:t>
            </a:r>
          </a:p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yaşamlarını yitirmişlerdir..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2786063" y="71437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N Eng J Med 2012;367:203</a:t>
            </a:r>
          </a:p>
        </p:txBody>
      </p:sp>
      <p:sp>
        <p:nvSpPr>
          <p:cNvPr id="13320" name="10 Metin kutusu"/>
          <p:cNvSpPr txBox="1">
            <a:spLocks noChangeArrowheads="1"/>
          </p:cNvSpPr>
          <p:nvPr/>
        </p:nvSpPr>
        <p:spPr bwMode="auto">
          <a:xfrm>
            <a:off x="357188" y="1071563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cs typeface="Arial" charset="0"/>
              </a:rPr>
              <a:t>Herhangibir nedenle </a:t>
            </a:r>
            <a:r>
              <a:rPr lang="tr-TR" b="1">
                <a:solidFill>
                  <a:srgbClr val="5F5F5F"/>
                </a:solidFill>
                <a:cs typeface="Arial" charset="0"/>
              </a:rPr>
              <a:t>ölümde RP ve gözlem seçeneklerini öne çıkaran parametreler.</a:t>
            </a: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805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4"/>
          <a:srcRect b="73116"/>
          <a:stretch>
            <a:fillRect/>
          </a:stretch>
        </p:blipFill>
        <p:spPr bwMode="auto">
          <a:xfrm>
            <a:off x="214313" y="2071688"/>
            <a:ext cx="8731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/>
          <p:cNvPicPr>
            <a:picLocks noChangeAspect="1" noChangeArrowheads="1"/>
          </p:cNvPicPr>
          <p:nvPr/>
        </p:nvPicPr>
        <p:blipFill>
          <a:blip r:embed="rId4"/>
          <a:srcRect t="56329"/>
          <a:stretch>
            <a:fillRect/>
          </a:stretch>
        </p:blipFill>
        <p:spPr bwMode="auto">
          <a:xfrm>
            <a:off x="214313" y="3571875"/>
            <a:ext cx="87312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805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/>
          <a:srcRect b="74365"/>
          <a:stretch>
            <a:fillRect/>
          </a:stretch>
        </p:blipFill>
        <p:spPr bwMode="auto">
          <a:xfrm>
            <a:off x="214313" y="2071688"/>
            <a:ext cx="86788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2786063" y="71437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N Eng J Med 2012;367:203</a:t>
            </a:r>
          </a:p>
        </p:txBody>
      </p:sp>
      <p:sp>
        <p:nvSpPr>
          <p:cNvPr id="14346" name="10 Metin kutusu"/>
          <p:cNvSpPr txBox="1">
            <a:spLocks noChangeArrowheads="1"/>
          </p:cNvSpPr>
          <p:nvPr/>
        </p:nvSpPr>
        <p:spPr bwMode="auto">
          <a:xfrm>
            <a:off x="357188" y="1071563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cs typeface="Arial" charset="0"/>
              </a:rPr>
              <a:t>Prostat kanserine </a:t>
            </a:r>
            <a:r>
              <a:rPr lang="tr-TR" b="1">
                <a:solidFill>
                  <a:srgbClr val="5F5F5F"/>
                </a:solidFill>
                <a:cs typeface="Arial" charset="0"/>
              </a:rPr>
              <a:t>bağlı ölümde RP ve gözlem seçeneklerini öne çıkaran parametreler.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/>
          <a:srcRect t="56599"/>
          <a:stretch>
            <a:fillRect/>
          </a:stretch>
        </p:blipFill>
        <p:spPr bwMode="auto">
          <a:xfrm>
            <a:off x="214313" y="3500438"/>
            <a:ext cx="86788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5367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.</a:t>
            </a: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805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4"/>
          <a:srcRect t="9464" b="8517"/>
          <a:stretch>
            <a:fillRect/>
          </a:stretch>
        </p:blipFill>
        <p:spPr bwMode="auto">
          <a:xfrm>
            <a:off x="2928938" y="1497013"/>
            <a:ext cx="37147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2786063" y="71437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N Eng J Med 2012;367:203</a:t>
            </a:r>
          </a:p>
        </p:txBody>
      </p:sp>
      <p:sp>
        <p:nvSpPr>
          <p:cNvPr id="15371" name="10 Metin kutusu"/>
          <p:cNvSpPr txBox="1">
            <a:spLocks noChangeArrowheads="1"/>
          </p:cNvSpPr>
          <p:nvPr/>
        </p:nvSpPr>
        <p:spPr bwMode="auto">
          <a:xfrm>
            <a:off x="357188" y="1071563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Cerrahi sonrası 30 gün içerisindeki istenmeyen olaylar.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4805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/>
          <a:srcRect t="14272" b="39746"/>
          <a:stretch>
            <a:fillRect/>
          </a:stretch>
        </p:blipFill>
        <p:spPr bwMode="auto">
          <a:xfrm>
            <a:off x="928688" y="2344738"/>
            <a:ext cx="735806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2786063" y="71437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N Eng J Med 2012;367:203</a:t>
            </a:r>
          </a:p>
        </p:txBody>
      </p:sp>
      <p:sp>
        <p:nvSpPr>
          <p:cNvPr id="16394" name="10 Metin kutusu"/>
          <p:cNvSpPr txBox="1">
            <a:spLocks noChangeArrowheads="1"/>
          </p:cNvSpPr>
          <p:nvPr/>
        </p:nvSpPr>
        <p:spPr bwMode="auto">
          <a:xfrm>
            <a:off x="357188" y="1071563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İkinci yılda üriner, erektil ve intestinal disfonksiyonlar.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Eur Urol 2012;61:1019</a:t>
            </a:r>
          </a:p>
        </p:txBody>
      </p:sp>
      <p:sp>
        <p:nvSpPr>
          <p:cNvPr id="17416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Biyopsi Gleason skorlarına göre radikal prostatektomi Gleason skorları.</a:t>
            </a: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85750"/>
            <a:ext cx="52863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4"/>
          <a:srcRect t="7236"/>
          <a:stretch>
            <a:fillRect/>
          </a:stretch>
        </p:blipFill>
        <p:spPr bwMode="auto">
          <a:xfrm>
            <a:off x="428625" y="2143125"/>
            <a:ext cx="83947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Eur Urol 2012;61:1019</a:t>
            </a:r>
          </a:p>
        </p:txBody>
      </p:sp>
      <p:sp>
        <p:nvSpPr>
          <p:cNvPr id="18440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Biyopsi Gleason skor 5-6 nın RP Gleason skoru &gt;6  upgrade olmasında </a:t>
            </a:r>
          </a:p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klinik ve patolojik parametreler.</a:t>
            </a:r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85750"/>
            <a:ext cx="52863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4"/>
          <a:srcRect t="10254" b="4784"/>
          <a:stretch>
            <a:fillRect/>
          </a:stretch>
        </p:blipFill>
        <p:spPr bwMode="auto">
          <a:xfrm>
            <a:off x="2428875" y="2071688"/>
            <a:ext cx="43576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214313"/>
            <a:ext cx="43957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214438"/>
            <a:ext cx="22145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5"/>
          <a:srcRect r="3300"/>
          <a:stretch>
            <a:fillRect/>
          </a:stretch>
        </p:blipFill>
        <p:spPr bwMode="auto">
          <a:xfrm>
            <a:off x="714375" y="1643063"/>
            <a:ext cx="292893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4"/>
          <p:cNvPicPr>
            <a:picLocks noChangeAspect="1" noChangeArrowheads="1"/>
          </p:cNvPicPr>
          <p:nvPr/>
        </p:nvPicPr>
        <p:blipFill>
          <a:blip r:embed="rId6"/>
          <a:srcRect l="3847" r="3845"/>
          <a:stretch>
            <a:fillRect/>
          </a:stretch>
        </p:blipFill>
        <p:spPr bwMode="auto">
          <a:xfrm>
            <a:off x="3643313" y="1643063"/>
            <a:ext cx="1714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5"/>
          <p:cNvPicPr>
            <a:picLocks noChangeAspect="1" noChangeArrowheads="1"/>
          </p:cNvPicPr>
          <p:nvPr/>
        </p:nvPicPr>
        <p:blipFill>
          <a:blip r:embed="rId7"/>
          <a:srcRect l="2367"/>
          <a:stretch>
            <a:fillRect/>
          </a:stretch>
        </p:blipFill>
        <p:spPr bwMode="auto">
          <a:xfrm>
            <a:off x="5357813" y="1643063"/>
            <a:ext cx="29479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2 Resim" descr="IMG_53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3079" name="Picture 2" descr="C:\Users\AdminUser\Desktop\Da Vinci Şifre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85813"/>
            <a:ext cx="79676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4103" name="7 Resim" descr="gleason-grades-1-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4438"/>
            <a:ext cx="66579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BJU Int 2013;111:759</a:t>
            </a:r>
          </a:p>
        </p:txBody>
      </p:sp>
      <p:sp>
        <p:nvSpPr>
          <p:cNvPr id="5128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Gleason skoruna göre prognostik gruplar.</a:t>
            </a:r>
          </a:p>
        </p:txBody>
      </p:sp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40941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4"/>
          <a:srcRect t="11765"/>
          <a:stretch>
            <a:fillRect/>
          </a:stretch>
        </p:blipFill>
        <p:spPr bwMode="auto">
          <a:xfrm>
            <a:off x="500063" y="2214563"/>
            <a:ext cx="80057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8445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593975"/>
            <a:ext cx="8501062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214313"/>
            <a:ext cx="45196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214438"/>
            <a:ext cx="3295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739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143375"/>
            <a:ext cx="704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2786063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BJU Int 2013;111:759</a:t>
            </a:r>
          </a:p>
        </p:txBody>
      </p:sp>
      <p:sp>
        <p:nvSpPr>
          <p:cNvPr id="9224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Biyopsi Gleason skoruna göre biyokimyasal rekürenssiz sağkalım.</a:t>
            </a:r>
          </a:p>
        </p:txBody>
      </p:sp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40941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4"/>
          <a:srcRect t="26868"/>
          <a:stretch>
            <a:fillRect/>
          </a:stretch>
        </p:blipFill>
        <p:spPr bwMode="auto">
          <a:xfrm>
            <a:off x="1357313" y="2071688"/>
            <a:ext cx="6510337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ellipse">
            <a:avLst/>
          </a:prstGeom>
          <a:gradFill rotWithShape="1">
            <a:gsLst>
              <a:gs pos="0">
                <a:srgbClr val="430D00"/>
              </a:gs>
              <a:gs pos="100000">
                <a:srgbClr val="FF33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8243888" y="404813"/>
            <a:ext cx="431800" cy="1730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tr-TR" sz="12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OMÜ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8243888" y="620713"/>
            <a:ext cx="428625" cy="171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tr-TR" sz="1000" kern="10">
                <a:ln w="3175">
                  <a:noFill/>
                  <a:round/>
                  <a:headEnd/>
                  <a:tailEnd/>
                </a:ln>
                <a:solidFill>
                  <a:srgbClr val="B2B2B2"/>
                </a:solidFill>
                <a:latin typeface="Arial Black"/>
              </a:rPr>
              <a:t>üroloji</a:t>
            </a: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8316913" y="6308725"/>
            <a:ext cx="215900" cy="144463"/>
          </a:xfrm>
          <a:prstGeom prst="ellipse">
            <a:avLst/>
          </a:prstGeom>
          <a:gradFill rotWithShape="1">
            <a:gsLst>
              <a:gs pos="0">
                <a:srgbClr val="363636"/>
              </a:gs>
              <a:gs pos="50000">
                <a:srgbClr val="969696"/>
              </a:gs>
              <a:gs pos="100000">
                <a:srgbClr val="363636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8750" y="1397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Prostate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 </a:t>
            </a:r>
            <a:r>
              <a:rPr lang="tr-TR" sz="1400" b="1" dirty="0" err="1">
                <a:solidFill>
                  <a:schemeClr val="accent3">
                    <a:lumMod val="50000"/>
                  </a:schemeClr>
                </a:solidFill>
                <a:latin typeface="Microsoft YaHei" pitchFamily="34" charset="-122"/>
              </a:rPr>
              <a:t>Cancer</a:t>
            </a:r>
            <a:endParaRPr lang="tr-TR" sz="1400" b="1" dirty="0">
              <a:solidFill>
                <a:schemeClr val="accent3">
                  <a:lumMod val="50000"/>
                </a:schemeClr>
              </a:solidFill>
              <a:latin typeface="Microsoft YaHei" pitchFamily="34" charset="-122"/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500313" y="1000125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rgbClr val="5F5F5F"/>
                </a:solidFill>
              </a:rPr>
              <a:t>BJU Int 2013;111:759</a:t>
            </a:r>
          </a:p>
        </p:txBody>
      </p:sp>
      <p:sp>
        <p:nvSpPr>
          <p:cNvPr id="10248" name="10 Metin kutusu"/>
          <p:cNvSpPr txBox="1">
            <a:spLocks noChangeArrowheads="1"/>
          </p:cNvSpPr>
          <p:nvPr/>
        </p:nvSpPr>
        <p:spPr bwMode="auto">
          <a:xfrm>
            <a:off x="357188" y="142875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5F5F5F"/>
                </a:solidFill>
                <a:cs typeface="Arial" charset="0"/>
              </a:rPr>
              <a:t>RP Gleason skoruna göre biyokimyasal rekürenssiz sağkalım.</a:t>
            </a:r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40941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000250"/>
            <a:ext cx="66055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10567</TotalTime>
  <Words>277</Words>
  <Application>Microsoft Office PowerPoint</Application>
  <PresentationFormat>Ekran Gösterisi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Recep Büyükalpelli</dc:creator>
  <cp:lastModifiedBy>tugba</cp:lastModifiedBy>
  <cp:revision>767</cp:revision>
  <dcterms:created xsi:type="dcterms:W3CDTF">2010-12-05T12:37:32Z</dcterms:created>
  <dcterms:modified xsi:type="dcterms:W3CDTF">2015-05-07T10:31:37Z</dcterms:modified>
</cp:coreProperties>
</file>