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8" r:id="rId3"/>
    <p:sldId id="274" r:id="rId4"/>
    <p:sldId id="260" r:id="rId5"/>
    <p:sldId id="259" r:id="rId6"/>
    <p:sldId id="262" r:id="rId7"/>
    <p:sldId id="276" r:id="rId8"/>
    <p:sldId id="264" r:id="rId9"/>
    <p:sldId id="265" r:id="rId10"/>
    <p:sldId id="273" r:id="rId11"/>
    <p:sldId id="272" r:id="rId12"/>
    <p:sldId id="271" r:id="rId13"/>
    <p:sldId id="270" r:id="rId14"/>
    <p:sldId id="267" r:id="rId15"/>
    <p:sldId id="268" r:id="rId16"/>
    <p:sldId id="269" r:id="rId17"/>
    <p:sldId id="266" r:id="rId18"/>
    <p:sldId id="275" r:id="rId19"/>
    <p:sldId id="277" r:id="rId20"/>
    <p:sldId id="278" r:id="rId21"/>
    <p:sldId id="26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9" d="100"/>
          <a:sy n="99" d="100"/>
        </p:scale>
        <p:origin x="-1920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BB672-F64A-584B-8E55-5A09C74D29C9}" type="datetimeFigureOut">
              <a:rPr lang="en-US" smtClean="0"/>
              <a:t>4/10/15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59D7E-21E2-DA42-B9E7-EFE1A9BE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80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/>
                <a:cs typeface="Arial"/>
              </a:rPr>
              <a:t>Son 30 </a:t>
            </a:r>
            <a:r>
              <a:rPr lang="en-US" dirty="0" err="1" smtClean="0">
                <a:latin typeface="Arial"/>
                <a:cs typeface="Arial"/>
              </a:rPr>
              <a:t>yilda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bobrek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tumorlerinin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patolojisi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cok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gelisti</a:t>
            </a:r>
            <a:endParaRPr lang="en-US" dirty="0" smtClean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59D7E-21E2-DA42-B9E7-EFE1A9BE60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9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59D7E-21E2-DA42-B9E7-EFE1A9BE60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0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4/10/15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4/10/15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4/10/15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4/10/15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54AB02A5-4FE5-49D9-9E24-09F23B90C450}" type="datetimeFigureOut">
              <a:rPr lang="en-US" smtClean="0"/>
              <a:t>4/10/15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2560" y="1329069"/>
            <a:ext cx="7406640" cy="1472184"/>
          </a:xfrm>
        </p:spPr>
        <p:txBody>
          <a:bodyPr/>
          <a:lstStyle/>
          <a:p>
            <a:r>
              <a:rPr lang="en-US" dirty="0" smtClean="0"/>
              <a:t>RENAL KİTLELERDE BİYOPSİ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2560" y="4557060"/>
            <a:ext cx="7406640" cy="1752600"/>
          </a:xfrm>
        </p:spPr>
        <p:txBody>
          <a:bodyPr/>
          <a:lstStyle/>
          <a:p>
            <a:r>
              <a:rPr lang="en-US" dirty="0" smtClean="0"/>
              <a:t>Dr. Berrak </a:t>
            </a:r>
            <a:r>
              <a:rPr lang="tr-TR" dirty="0" smtClean="0"/>
              <a:t>Gümüşkaya Öcal</a:t>
            </a:r>
          </a:p>
          <a:p>
            <a:r>
              <a:rPr lang="tr-TR" dirty="0" smtClean="0"/>
              <a:t>YBU Tıp Fakültesi, Patoloji ABD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6290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088" y="1447800"/>
            <a:ext cx="7848600" cy="378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S</a:t>
            </a:r>
            <a:r>
              <a:rPr lang="tr-TR" dirty="0" err="1" smtClean="0"/>
              <a:t>ınıf</a:t>
            </a:r>
            <a:r>
              <a:rPr lang="en-US" dirty="0" err="1" smtClean="0"/>
              <a:t>lanamayan</a:t>
            </a:r>
            <a:r>
              <a:rPr lang="en-US" dirty="0" smtClean="0"/>
              <a:t> RCC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Yapısal, </a:t>
            </a:r>
            <a:r>
              <a:rPr lang="tr-TR" dirty="0" err="1" smtClean="0"/>
              <a:t>sitolojik</a:t>
            </a:r>
            <a:r>
              <a:rPr lang="tr-TR" dirty="0" smtClean="0"/>
              <a:t> ve/veya </a:t>
            </a:r>
            <a:r>
              <a:rPr lang="tr-TR" dirty="0" err="1" smtClean="0"/>
              <a:t>immunprofili</a:t>
            </a:r>
            <a:r>
              <a:rPr lang="tr-TR" dirty="0" smtClean="0"/>
              <a:t> ile </a:t>
            </a:r>
            <a:r>
              <a:rPr lang="tr-TR" dirty="0" err="1" smtClean="0"/>
              <a:t>tiplendirmeye</a:t>
            </a:r>
            <a:r>
              <a:rPr lang="tr-TR" dirty="0" smtClean="0"/>
              <a:t> gidilemeyen </a:t>
            </a:r>
            <a:r>
              <a:rPr lang="tr-TR" dirty="0" err="1" smtClean="0"/>
              <a:t>eozinofilik</a:t>
            </a:r>
            <a:r>
              <a:rPr lang="tr-TR" dirty="0" smtClean="0"/>
              <a:t> </a:t>
            </a:r>
            <a:r>
              <a:rPr lang="tr-TR" dirty="0" err="1" smtClean="0"/>
              <a:t>epitelyal</a:t>
            </a:r>
            <a:r>
              <a:rPr lang="tr-TR" dirty="0" smtClean="0"/>
              <a:t> </a:t>
            </a:r>
            <a:r>
              <a:rPr lang="tr-TR" dirty="0" err="1" smtClean="0"/>
              <a:t>neoplazi</a:t>
            </a:r>
            <a:r>
              <a:rPr lang="tr-TR" dirty="0" smtClean="0"/>
              <a:t> olguları derecelendirilerek `</a:t>
            </a:r>
            <a:r>
              <a:rPr lang="tr-TR" dirty="0" err="1" smtClean="0"/>
              <a:t>Klasifiye</a:t>
            </a:r>
            <a:r>
              <a:rPr lang="tr-TR" dirty="0" smtClean="0"/>
              <a:t> edilemeyen </a:t>
            </a:r>
            <a:r>
              <a:rPr lang="tr-TR" dirty="0" err="1" smtClean="0"/>
              <a:t>eozinofilik</a:t>
            </a:r>
            <a:r>
              <a:rPr lang="tr-TR" dirty="0" smtClean="0"/>
              <a:t> RCC` olarak sınıflanmalı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51516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Papiller</a:t>
            </a:r>
            <a:r>
              <a:rPr lang="tr-TR" dirty="0" smtClean="0"/>
              <a:t> </a:t>
            </a:r>
            <a:r>
              <a:rPr lang="tr-TR" dirty="0" err="1" smtClean="0"/>
              <a:t>eozinofilik</a:t>
            </a:r>
            <a:r>
              <a:rPr lang="tr-TR" dirty="0" smtClean="0"/>
              <a:t> </a:t>
            </a:r>
            <a:r>
              <a:rPr lang="tr-TR" dirty="0" err="1" smtClean="0"/>
              <a:t>neoplazilerde</a:t>
            </a:r>
            <a:r>
              <a:rPr lang="tr-TR" dirty="0" smtClean="0"/>
              <a:t>, </a:t>
            </a:r>
            <a:r>
              <a:rPr lang="tr-TR" dirty="0" err="1" smtClean="0"/>
              <a:t>sporadik</a:t>
            </a:r>
            <a:r>
              <a:rPr lang="tr-TR" dirty="0" smtClean="0"/>
              <a:t> tip 2 </a:t>
            </a:r>
            <a:r>
              <a:rPr lang="tr-TR" dirty="0" err="1"/>
              <a:t>P</a:t>
            </a:r>
            <a:r>
              <a:rPr lang="tr-TR" dirty="0" err="1" smtClean="0"/>
              <a:t>apiller</a:t>
            </a:r>
            <a:r>
              <a:rPr lang="tr-TR" dirty="0" smtClean="0"/>
              <a:t> </a:t>
            </a:r>
            <a:r>
              <a:rPr lang="tr-TR" dirty="0" err="1" smtClean="0"/>
              <a:t>RCC`u</a:t>
            </a:r>
            <a:r>
              <a:rPr lang="tr-TR" dirty="0" smtClean="0"/>
              <a:t> </a:t>
            </a:r>
            <a:r>
              <a:rPr lang="tr-TR" dirty="0" err="1" smtClean="0"/>
              <a:t>mikroftalmi</a:t>
            </a:r>
            <a:r>
              <a:rPr lang="tr-TR" dirty="0" smtClean="0"/>
              <a:t> transkripsiyon faktör </a:t>
            </a:r>
            <a:r>
              <a:rPr lang="tr-TR" dirty="0" err="1" smtClean="0"/>
              <a:t>translokasyon</a:t>
            </a:r>
            <a:r>
              <a:rPr lang="tr-TR" dirty="0" smtClean="0"/>
              <a:t> ve </a:t>
            </a:r>
            <a:r>
              <a:rPr lang="tr-TR" dirty="0" err="1" smtClean="0"/>
              <a:t>herediter</a:t>
            </a:r>
            <a:r>
              <a:rPr lang="tr-TR" dirty="0" smtClean="0"/>
              <a:t> </a:t>
            </a:r>
            <a:r>
              <a:rPr lang="tr-TR" dirty="0" err="1" smtClean="0"/>
              <a:t>leiomyomatozis</a:t>
            </a:r>
            <a:r>
              <a:rPr lang="tr-TR" dirty="0" smtClean="0"/>
              <a:t>-ilişkili RCC ile ayırmak önemli </a:t>
            </a:r>
          </a:p>
          <a:p>
            <a:r>
              <a:rPr lang="tr-TR" dirty="0" smtClean="0"/>
              <a:t>Histolojik ve </a:t>
            </a:r>
            <a:r>
              <a:rPr lang="tr-TR" dirty="0" err="1" smtClean="0"/>
              <a:t>sitolojik</a:t>
            </a:r>
            <a:r>
              <a:rPr lang="tr-TR" dirty="0" smtClean="0"/>
              <a:t> özelliklerle birlikte TFE3 (Xp11.2) ve TFEB [t(6;11)] saptanmasına yönelik IHK ve FISH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54061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Düşük dereceli </a:t>
            </a:r>
            <a:r>
              <a:rPr lang="tr-TR" dirty="0" err="1" smtClean="0"/>
              <a:t>papiller</a:t>
            </a:r>
            <a:r>
              <a:rPr lang="tr-TR" dirty="0" smtClean="0"/>
              <a:t> olmayan </a:t>
            </a:r>
            <a:r>
              <a:rPr lang="tr-TR" dirty="0" err="1" smtClean="0"/>
              <a:t>eozinofilik</a:t>
            </a:r>
            <a:r>
              <a:rPr lang="tr-TR" dirty="0" smtClean="0"/>
              <a:t> </a:t>
            </a:r>
            <a:r>
              <a:rPr lang="tr-TR" dirty="0" err="1" smtClean="0"/>
              <a:t>neoplazilerde</a:t>
            </a:r>
            <a:r>
              <a:rPr lang="tr-TR" dirty="0" smtClean="0"/>
              <a:t> </a:t>
            </a:r>
            <a:r>
              <a:rPr lang="tr-TR" dirty="0" err="1" smtClean="0"/>
              <a:t>onkositom</a:t>
            </a:r>
            <a:r>
              <a:rPr lang="tr-TR" dirty="0" smtClean="0"/>
              <a:t> ile düşük dereceli RCC ayrımı daha çok </a:t>
            </a:r>
            <a:r>
              <a:rPr lang="tr-TR" dirty="0" err="1" smtClean="0"/>
              <a:t>histomorfolojiktir</a:t>
            </a:r>
            <a:endParaRPr lang="tr-TR" dirty="0"/>
          </a:p>
          <a:p>
            <a:r>
              <a:rPr lang="tr-TR" dirty="0" smtClean="0"/>
              <a:t>Yüksek dereceli </a:t>
            </a:r>
            <a:r>
              <a:rPr lang="tr-TR" dirty="0" err="1" smtClean="0"/>
              <a:t>papiller</a:t>
            </a:r>
            <a:r>
              <a:rPr lang="tr-TR" dirty="0" smtClean="0"/>
              <a:t> olmayan lezyonlarda, </a:t>
            </a:r>
            <a:r>
              <a:rPr lang="tr-TR" dirty="0" err="1" smtClean="0"/>
              <a:t>IHK`nın</a:t>
            </a:r>
            <a:r>
              <a:rPr lang="tr-TR" dirty="0" smtClean="0"/>
              <a:t> yeri daha çoktur: CK7, CA9, CD10, </a:t>
            </a:r>
            <a:r>
              <a:rPr lang="tr-TR" dirty="0" err="1" smtClean="0"/>
              <a:t>racemase</a:t>
            </a:r>
            <a:r>
              <a:rPr lang="tr-TR" dirty="0" smtClean="0"/>
              <a:t>, HMB45 ve </a:t>
            </a:r>
            <a:r>
              <a:rPr lang="tr-TR" dirty="0" err="1" smtClean="0"/>
              <a:t>Melan</a:t>
            </a:r>
            <a:r>
              <a:rPr lang="tr-TR" dirty="0" smtClean="0"/>
              <a:t>-A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32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İHK Kesin Çözüm mü?</a:t>
            </a:r>
            <a:endParaRPr lang="tr-TR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8509565"/>
              </p:ext>
            </p:extLst>
          </p:nvPr>
        </p:nvGraphicFramePr>
        <p:xfrm>
          <a:off x="1000676" y="1492874"/>
          <a:ext cx="7933012" cy="506957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75694"/>
                <a:gridCol w="3562876"/>
                <a:gridCol w="2394442"/>
              </a:tblGrid>
              <a:tr h="431278">
                <a:tc>
                  <a:txBody>
                    <a:bodyPr/>
                    <a:lstStyle/>
                    <a:p>
                      <a:endParaRPr lang="tr-TR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0" u="none" noProof="0" dirty="0" smtClean="0">
                          <a:solidFill>
                            <a:srgbClr val="000000"/>
                          </a:solidFill>
                        </a:rPr>
                        <a:t>POZİTİF</a:t>
                      </a:r>
                      <a:endParaRPr lang="tr-TR" sz="2000" b="0" u="none" noProof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u="none" dirty="0" smtClean="0">
                          <a:solidFill>
                            <a:srgbClr val="000000"/>
                          </a:solidFill>
                        </a:rPr>
                        <a:t>NEGATİF</a:t>
                      </a:r>
                      <a:endParaRPr lang="en-US" sz="2000" b="0" u="none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845058">
                <a:tc>
                  <a:txBody>
                    <a:bodyPr/>
                    <a:lstStyle/>
                    <a:p>
                      <a:r>
                        <a:rPr lang="tr-TR" b="1" noProof="0" dirty="0" smtClean="0"/>
                        <a:t>Şeffaf hücreli</a:t>
                      </a:r>
                      <a:r>
                        <a:rPr lang="tr-TR" b="1" baseline="0" noProof="0" dirty="0" smtClean="0"/>
                        <a:t> RCC</a:t>
                      </a:r>
                      <a:endParaRPr lang="tr-TR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PAX8,  </a:t>
                      </a:r>
                      <a:r>
                        <a:rPr lang="en-US" sz="2000" b="0" dirty="0" err="1" smtClean="0"/>
                        <a:t>Vimentin</a:t>
                      </a:r>
                      <a:r>
                        <a:rPr lang="en-US" sz="2000" b="0" dirty="0" smtClean="0"/>
                        <a:t>, CD10, RCC, CA9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u="none" dirty="0" smtClean="0">
                          <a:solidFill>
                            <a:schemeClr val="tx1"/>
                          </a:solidFill>
                        </a:rPr>
                        <a:t>CK7</a:t>
                      </a:r>
                      <a:r>
                        <a:rPr lang="en-US" sz="2000" b="0" u="none" dirty="0" smtClean="0"/>
                        <a:t>, </a:t>
                      </a:r>
                      <a:r>
                        <a:rPr lang="en-US" sz="2000" b="0" u="none" dirty="0" smtClean="0">
                          <a:solidFill>
                            <a:srgbClr val="000000"/>
                          </a:solidFill>
                        </a:rPr>
                        <a:t>CK20</a:t>
                      </a:r>
                      <a:endParaRPr lang="en-US" sz="2000" b="0" u="none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sz="2000" b="0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89598">
                <a:tc>
                  <a:txBody>
                    <a:bodyPr/>
                    <a:lstStyle/>
                    <a:p>
                      <a:r>
                        <a:rPr lang="tr-TR" b="1" noProof="0" dirty="0" err="1" smtClean="0"/>
                        <a:t>Papiller</a:t>
                      </a:r>
                      <a:r>
                        <a:rPr lang="tr-TR" b="1" noProof="0" dirty="0" smtClean="0"/>
                        <a:t> RCC</a:t>
                      </a:r>
                      <a:endParaRPr lang="tr-TR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PAX8, </a:t>
                      </a:r>
                      <a:r>
                        <a:rPr lang="en-US" sz="2000" dirty="0" err="1" smtClean="0"/>
                        <a:t>Vimentin</a:t>
                      </a:r>
                      <a:r>
                        <a:rPr lang="en-US" sz="2000" dirty="0" smtClean="0"/>
                        <a:t>,</a:t>
                      </a:r>
                      <a:r>
                        <a:rPr lang="en-US" sz="2000" baseline="0" dirty="0" smtClean="0"/>
                        <a:t> CD10, RCC, CK7,  AMACR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/>
                        <a:t>RCC</a:t>
                      </a:r>
                      <a:endParaRPr lang="en-US" sz="2000" dirty="0"/>
                    </a:p>
                  </a:txBody>
                  <a:tcPr/>
                </a:tc>
              </a:tr>
              <a:tr h="845058">
                <a:tc>
                  <a:txBody>
                    <a:bodyPr/>
                    <a:lstStyle/>
                    <a:p>
                      <a:r>
                        <a:rPr lang="tr-TR" b="1" noProof="0" dirty="0" err="1" smtClean="0"/>
                        <a:t>Kromofob</a:t>
                      </a:r>
                      <a:r>
                        <a:rPr lang="tr-TR" b="1" noProof="0" dirty="0" smtClean="0"/>
                        <a:t> RCC</a:t>
                      </a:r>
                      <a:endParaRPr lang="tr-TR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PAX8,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dirty="0" smtClean="0"/>
                        <a:t>CK7,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dirty="0" err="1" smtClean="0"/>
                        <a:t>EpCam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dirty="0" err="1" smtClean="0">
                          <a:solidFill>
                            <a:srgbClr val="000000"/>
                          </a:solidFill>
                        </a:rPr>
                        <a:t>Vimentin</a:t>
                      </a:r>
                      <a:r>
                        <a:rPr lang="en-US" sz="2000" b="0" u="none" dirty="0" smtClean="0">
                          <a:solidFill>
                            <a:srgbClr val="000000"/>
                          </a:solidFill>
                        </a:rPr>
                        <a:t>,</a:t>
                      </a:r>
                      <a:r>
                        <a:rPr lang="en-US" sz="2000" b="0" u="none" baseline="0" dirty="0" smtClean="0">
                          <a:solidFill>
                            <a:srgbClr val="000000"/>
                          </a:solidFill>
                        </a:rPr>
                        <a:t> CD10</a:t>
                      </a:r>
                      <a:endParaRPr lang="en-US" sz="2000" u="none" dirty="0"/>
                    </a:p>
                  </a:txBody>
                  <a:tcPr/>
                </a:tc>
              </a:tr>
              <a:tr h="489598">
                <a:tc>
                  <a:txBody>
                    <a:bodyPr/>
                    <a:lstStyle/>
                    <a:p>
                      <a:r>
                        <a:rPr lang="tr-TR" b="1" noProof="0" dirty="0" err="1" smtClean="0"/>
                        <a:t>Onkositom</a:t>
                      </a:r>
                      <a:endParaRPr lang="tr-TR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PAX8, CD117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dirty="0" err="1" smtClean="0">
                          <a:solidFill>
                            <a:srgbClr val="000000"/>
                          </a:solidFill>
                        </a:rPr>
                        <a:t>Vimentin</a:t>
                      </a:r>
                      <a:r>
                        <a:rPr lang="en-US" sz="2000" b="0" u="none" dirty="0" smtClean="0">
                          <a:solidFill>
                            <a:srgbClr val="000000"/>
                          </a:solidFill>
                        </a:rPr>
                        <a:t>, CD10, CK7, </a:t>
                      </a:r>
                      <a:r>
                        <a:rPr lang="en-US" sz="2000" b="0" u="none" dirty="0" err="1" smtClean="0">
                          <a:solidFill>
                            <a:srgbClr val="000000"/>
                          </a:solidFill>
                        </a:rPr>
                        <a:t>EpCam</a:t>
                      </a:r>
                      <a:endParaRPr lang="en-US" sz="2000" u="none" dirty="0"/>
                    </a:p>
                  </a:txBody>
                  <a:tcPr/>
                </a:tc>
              </a:tr>
              <a:tr h="845058">
                <a:tc>
                  <a:txBody>
                    <a:bodyPr/>
                    <a:lstStyle/>
                    <a:p>
                      <a:r>
                        <a:rPr lang="tr-TR" b="1" noProof="0" dirty="0" smtClean="0"/>
                        <a:t>Toplayıcı</a:t>
                      </a:r>
                      <a:r>
                        <a:rPr lang="tr-TR" b="1" baseline="0" noProof="0" dirty="0" smtClean="0"/>
                        <a:t> kanal </a:t>
                      </a:r>
                      <a:r>
                        <a:rPr lang="tr-TR" b="1" baseline="0" noProof="0" dirty="0" err="1" smtClean="0"/>
                        <a:t>karsinomu</a:t>
                      </a:r>
                      <a:endParaRPr lang="tr-TR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AE1/AE3,</a:t>
                      </a:r>
                      <a:r>
                        <a:rPr lang="en-US" sz="2000" baseline="0" dirty="0" smtClean="0"/>
                        <a:t> HMWK</a:t>
                      </a:r>
                      <a:r>
                        <a:rPr lang="en-US" sz="2000" b="0" dirty="0" smtClean="0"/>
                        <a:t>, </a:t>
                      </a:r>
                      <a:r>
                        <a:rPr lang="en-US" sz="2000" b="0" dirty="0" err="1" smtClean="0"/>
                        <a:t>UlexEur</a:t>
                      </a:r>
                      <a:r>
                        <a:rPr lang="en-US" sz="2000" b="0" dirty="0" smtClean="0"/>
                        <a:t>, PAX8, GATA3 </a:t>
                      </a:r>
                      <a:endParaRPr lang="en-US" sz="2000" u="sng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u="none" dirty="0" smtClean="0">
                          <a:solidFill>
                            <a:srgbClr val="000000"/>
                          </a:solidFill>
                        </a:rPr>
                        <a:t>p63, CD10</a:t>
                      </a:r>
                      <a:endParaRPr lang="en-US" sz="2000" u="none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sz="2000" u="sng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489598">
                <a:tc>
                  <a:txBody>
                    <a:bodyPr/>
                    <a:lstStyle/>
                    <a:p>
                      <a:r>
                        <a:rPr lang="tr-TR" b="1" noProof="0" dirty="0" smtClean="0"/>
                        <a:t>AML</a:t>
                      </a:r>
                      <a:endParaRPr lang="tr-TR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HMB45</a:t>
                      </a:r>
                      <a:r>
                        <a:rPr lang="en-US" sz="2000" b="0" dirty="0" smtClean="0"/>
                        <a:t>, </a:t>
                      </a:r>
                      <a:r>
                        <a:rPr lang="en-US" sz="2000" b="0" dirty="0" err="1" smtClean="0"/>
                        <a:t>MelanA</a:t>
                      </a:r>
                      <a:r>
                        <a:rPr lang="en-US" sz="2000" b="0" dirty="0" smtClean="0"/>
                        <a:t>, </a:t>
                      </a:r>
                      <a:r>
                        <a:rPr lang="en-US" sz="2000" b="0" dirty="0" err="1" smtClean="0"/>
                        <a:t>MiTF</a:t>
                      </a:r>
                      <a:r>
                        <a:rPr lang="en-US" sz="2000" b="0" dirty="0" smtClean="0"/>
                        <a:t>, </a:t>
                      </a:r>
                      <a:r>
                        <a:rPr lang="en-US" sz="2000" b="0" dirty="0" err="1" smtClean="0"/>
                        <a:t>Desmin</a:t>
                      </a:r>
                      <a:r>
                        <a:rPr lang="en-US" sz="2000" b="0" dirty="0" smtClean="0"/>
                        <a:t>, ER, PR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19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431"/>
          <a:stretch/>
        </p:blipFill>
        <p:spPr>
          <a:xfrm>
            <a:off x="1026335" y="-954"/>
            <a:ext cx="4952064" cy="6858954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98" b="373"/>
          <a:stretch/>
        </p:blipFill>
        <p:spPr>
          <a:xfrm>
            <a:off x="5978399" y="-954"/>
            <a:ext cx="3165601" cy="6858954"/>
          </a:xfrm>
        </p:spPr>
      </p:pic>
      <p:sp>
        <p:nvSpPr>
          <p:cNvPr id="3" name="Oval 2"/>
          <p:cNvSpPr/>
          <p:nvPr/>
        </p:nvSpPr>
        <p:spPr>
          <a:xfrm>
            <a:off x="6453079" y="166760"/>
            <a:ext cx="1796086" cy="1731737"/>
          </a:xfrm>
          <a:prstGeom prst="ellipse">
            <a:avLst/>
          </a:prstGeom>
          <a:noFill/>
          <a:ln cap="flat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195622" y="3489130"/>
            <a:ext cx="1053543" cy="12314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57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967" b="28146"/>
          <a:stretch/>
        </p:blipFill>
        <p:spPr>
          <a:xfrm>
            <a:off x="1435608" y="0"/>
            <a:ext cx="7498080" cy="6248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9" y="0"/>
            <a:ext cx="9101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9927" b="5886"/>
          <a:stretch/>
        </p:blipFill>
        <p:spPr>
          <a:xfrm>
            <a:off x="5016211" y="3460181"/>
            <a:ext cx="4127790" cy="339781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0790" t="14280" r="17215" b="5229"/>
          <a:stretch/>
        </p:blipFill>
        <p:spPr>
          <a:xfrm>
            <a:off x="5016212" y="0"/>
            <a:ext cx="4127789" cy="347684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5471" r="5519" b="12702"/>
          <a:stretch/>
        </p:blipFill>
        <p:spPr>
          <a:xfrm rot="5400000">
            <a:off x="1270122" y="-243787"/>
            <a:ext cx="3502302" cy="39898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57521" y="2906227"/>
            <a:ext cx="1486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V</a:t>
            </a:r>
            <a:r>
              <a:rPr lang="en-US" sz="2800" dirty="0" err="1" smtClean="0"/>
              <a:t>imentin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810267" y="2906227"/>
            <a:ext cx="1067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CD10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756230" y="6249753"/>
            <a:ext cx="1387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HMB 45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6106" t="3307" b="5821"/>
          <a:stretch/>
        </p:blipFill>
        <p:spPr>
          <a:xfrm rot="5400000">
            <a:off x="1330694" y="3172483"/>
            <a:ext cx="3381158" cy="39898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23880" y="6249753"/>
            <a:ext cx="953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CK 7</a:t>
            </a:r>
          </a:p>
        </p:txBody>
      </p:sp>
    </p:spTree>
    <p:extLst>
      <p:ext uri="{BB962C8B-B14F-4D97-AF65-F5344CB8AC3E}">
        <p14:creationId xmlns:p14="http://schemas.microsoft.com/office/powerpoint/2010/main" val="1370008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040" b="2096"/>
          <a:stretch/>
        </p:blipFill>
        <p:spPr>
          <a:xfrm>
            <a:off x="986585" y="436141"/>
            <a:ext cx="8173089" cy="574680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39343" y="6052445"/>
            <a:ext cx="5594344" cy="72935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Abel EJ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b="1" dirty="0" smtClean="0">
                <a:solidFill>
                  <a:schemeClr val="tx1"/>
                </a:solidFill>
              </a:rPr>
              <a:t>Multi</a:t>
            </a:r>
            <a:r>
              <a:rPr lang="en-US" b="1" dirty="0">
                <a:solidFill>
                  <a:schemeClr val="tx1"/>
                </a:solidFill>
              </a:rPr>
              <a:t>-quadrant biopsy technique improves diagnostic ability in large heterogeneous renal </a:t>
            </a:r>
            <a:r>
              <a:rPr lang="en-US" b="1" dirty="0" smtClean="0">
                <a:solidFill>
                  <a:schemeClr val="tx1"/>
                </a:solidFill>
              </a:rPr>
              <a:t>masses, </a:t>
            </a:r>
            <a:r>
              <a:rPr lang="en-US" dirty="0" smtClean="0">
                <a:solidFill>
                  <a:schemeClr val="tx1"/>
                </a:solidFill>
              </a:rPr>
              <a:t>J </a:t>
            </a:r>
            <a:r>
              <a:rPr lang="en-US" dirty="0">
                <a:solidFill>
                  <a:schemeClr val="tx1"/>
                </a:solidFill>
              </a:rPr>
              <a:t>Urol. 2015 Mar 30. </a:t>
            </a:r>
            <a:r>
              <a:rPr lang="en-US" dirty="0" err="1">
                <a:solidFill>
                  <a:schemeClr val="tx1"/>
                </a:solidFill>
              </a:rPr>
              <a:t>doi</a:t>
            </a:r>
            <a:r>
              <a:rPr lang="en-US" dirty="0">
                <a:solidFill>
                  <a:schemeClr val="tx1"/>
                </a:solidFill>
              </a:rPr>
              <a:t>: 10.1016/j.juro.2015.03.106.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64" y="0"/>
            <a:ext cx="673887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6" y="0"/>
            <a:ext cx="9112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06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254" t="-1056" b="-552"/>
          <a:stretch/>
        </p:blipFill>
        <p:spPr>
          <a:xfrm rot="5400000">
            <a:off x="1678328" y="-703310"/>
            <a:ext cx="6855373" cy="82619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0520" b="1548"/>
          <a:stretch/>
        </p:blipFill>
        <p:spPr>
          <a:xfrm>
            <a:off x="975018" y="1"/>
            <a:ext cx="8168982" cy="6857999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39343" y="6052445"/>
            <a:ext cx="5594344" cy="72935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Abel EJ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b="1" dirty="0" smtClean="0">
                <a:solidFill>
                  <a:schemeClr val="tx1"/>
                </a:solidFill>
              </a:rPr>
              <a:t>Multi</a:t>
            </a:r>
            <a:r>
              <a:rPr lang="en-US" b="1" dirty="0">
                <a:solidFill>
                  <a:schemeClr val="tx1"/>
                </a:solidFill>
              </a:rPr>
              <a:t>-quadrant biopsy technique improves diagnostic ability in large heterogeneous renal </a:t>
            </a:r>
            <a:r>
              <a:rPr lang="en-US" b="1" dirty="0" smtClean="0">
                <a:solidFill>
                  <a:schemeClr val="tx1"/>
                </a:solidFill>
              </a:rPr>
              <a:t>masses, </a:t>
            </a:r>
            <a:r>
              <a:rPr lang="en-US" dirty="0" smtClean="0">
                <a:solidFill>
                  <a:schemeClr val="tx1"/>
                </a:solidFill>
              </a:rPr>
              <a:t>J </a:t>
            </a:r>
            <a:r>
              <a:rPr lang="en-US" dirty="0">
                <a:solidFill>
                  <a:schemeClr val="tx1"/>
                </a:solidFill>
              </a:rPr>
              <a:t>Urol. 2015 Mar 30. </a:t>
            </a:r>
            <a:r>
              <a:rPr lang="en-US" dirty="0" err="1">
                <a:solidFill>
                  <a:schemeClr val="tx1"/>
                </a:solidFill>
              </a:rPr>
              <a:t>doi</a:t>
            </a:r>
            <a:r>
              <a:rPr lang="en-US" dirty="0">
                <a:solidFill>
                  <a:schemeClr val="tx1"/>
                </a:solidFill>
              </a:rPr>
              <a:t>: 10.1016/j.juro.2015.03.106.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96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30316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2680986"/>
            <a:ext cx="7498080" cy="4337075"/>
          </a:xfrm>
        </p:spPr>
        <p:txBody>
          <a:bodyPr/>
          <a:lstStyle/>
          <a:p>
            <a:r>
              <a:rPr lang="tr-TR" dirty="0" smtClean="0"/>
              <a:t>Morfoloji tanıda öncelik taşır, IHK çok yardımcı ancak bazen kafa karıştırıcı</a:t>
            </a:r>
          </a:p>
          <a:p>
            <a:r>
              <a:rPr lang="tr-TR" dirty="0" smtClean="0"/>
              <a:t>Biyopsi büyük ancak içerdiği tümör küçük olabilir</a:t>
            </a:r>
          </a:p>
          <a:p>
            <a:r>
              <a:rPr lang="tr-TR" dirty="0" err="1" smtClean="0"/>
              <a:t>Klinikopatolojik</a:t>
            </a:r>
            <a:r>
              <a:rPr lang="tr-TR" dirty="0" smtClean="0"/>
              <a:t> korelasyon avantaj  </a:t>
            </a:r>
            <a:r>
              <a:rPr lang="tr-TR" dirty="0" smtClean="0"/>
              <a:t> </a:t>
            </a:r>
          </a:p>
          <a:p>
            <a:r>
              <a:rPr lang="tr-TR" dirty="0" err="1" smtClean="0"/>
              <a:t>Multikadran</a:t>
            </a:r>
            <a:r>
              <a:rPr lang="tr-TR" dirty="0" smtClean="0"/>
              <a:t> biyopsi heterojen kitlelerde yararlı olabilir</a:t>
            </a:r>
            <a:endParaRPr lang="tr-TR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210" y="1"/>
            <a:ext cx="3574648" cy="268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29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latin typeface="Arial"/>
                <a:cs typeface="Arial"/>
              </a:rPr>
              <a:t>1981`de </a:t>
            </a:r>
            <a:r>
              <a:rPr lang="tr-TR" dirty="0" smtClean="0">
                <a:latin typeface="Arial"/>
                <a:cs typeface="Arial"/>
              </a:rPr>
              <a:t>DSÖ </a:t>
            </a:r>
            <a:r>
              <a:rPr lang="tr-TR" dirty="0" smtClean="0">
                <a:latin typeface="Arial"/>
                <a:cs typeface="Arial"/>
              </a:rPr>
              <a:t>sınıflamasında 9 </a:t>
            </a:r>
            <a:r>
              <a:rPr lang="tr-TR" dirty="0" err="1" smtClean="0">
                <a:latin typeface="Arial"/>
                <a:cs typeface="Arial"/>
              </a:rPr>
              <a:t>antite</a:t>
            </a:r>
            <a:r>
              <a:rPr lang="tr-TR" dirty="0" smtClean="0">
                <a:latin typeface="Arial"/>
                <a:cs typeface="Arial"/>
              </a:rPr>
              <a:t> </a:t>
            </a:r>
          </a:p>
          <a:p>
            <a:r>
              <a:rPr lang="tr-TR" dirty="0" smtClean="0">
                <a:latin typeface="Arial"/>
                <a:cs typeface="Arial"/>
              </a:rPr>
              <a:t>2004 sınıflaması 50 tip fark edilmiş</a:t>
            </a:r>
          </a:p>
          <a:p>
            <a:r>
              <a:rPr lang="tr-TR" dirty="0" smtClean="0">
                <a:latin typeface="Arial"/>
                <a:cs typeface="Arial"/>
              </a:rPr>
              <a:t>2012 yılında `International </a:t>
            </a:r>
            <a:r>
              <a:rPr lang="tr-TR" dirty="0" err="1" smtClean="0">
                <a:latin typeface="Arial"/>
                <a:cs typeface="Arial"/>
              </a:rPr>
              <a:t>Society</a:t>
            </a:r>
            <a:r>
              <a:rPr lang="tr-TR" dirty="0" smtClean="0">
                <a:latin typeface="Arial"/>
                <a:cs typeface="Arial"/>
              </a:rPr>
              <a:t> of </a:t>
            </a:r>
            <a:r>
              <a:rPr lang="tr-TR" dirty="0" err="1" smtClean="0">
                <a:latin typeface="Arial"/>
                <a:cs typeface="Arial"/>
              </a:rPr>
              <a:t>Urological</a:t>
            </a:r>
            <a:r>
              <a:rPr lang="tr-TR" dirty="0" smtClean="0">
                <a:latin typeface="Arial"/>
                <a:cs typeface="Arial"/>
              </a:rPr>
              <a:t> </a:t>
            </a:r>
            <a:r>
              <a:rPr lang="tr-TR" dirty="0" err="1" smtClean="0">
                <a:latin typeface="Arial"/>
                <a:cs typeface="Arial"/>
              </a:rPr>
              <a:t>Pathology</a:t>
            </a:r>
            <a:r>
              <a:rPr lang="tr-TR" dirty="0" smtClean="0">
                <a:latin typeface="Arial"/>
                <a:cs typeface="Arial"/>
              </a:rPr>
              <a:t>` (ISUP) – </a:t>
            </a:r>
            <a:r>
              <a:rPr lang="tr-TR" dirty="0" err="1" smtClean="0">
                <a:latin typeface="Arial"/>
                <a:cs typeface="Arial"/>
              </a:rPr>
              <a:t>Vancouver</a:t>
            </a:r>
            <a:r>
              <a:rPr lang="tr-TR" dirty="0" smtClean="0">
                <a:latin typeface="Arial"/>
                <a:cs typeface="Arial"/>
              </a:rPr>
              <a:t> sınıflaması</a:t>
            </a:r>
            <a:endParaRPr lang="tr-TR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7474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3" b="-15"/>
          <a:stretch/>
        </p:blipFill>
        <p:spPr>
          <a:xfrm rot="5400000">
            <a:off x="1565124" y="417715"/>
            <a:ext cx="6891379" cy="5989189"/>
          </a:xfrm>
        </p:spPr>
      </p:pic>
    </p:spTree>
    <p:extLst>
      <p:ext uri="{BB962C8B-B14F-4D97-AF65-F5344CB8AC3E}">
        <p14:creationId xmlns:p14="http://schemas.microsoft.com/office/powerpoint/2010/main" val="508511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sim 1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t="-323" b="448"/>
          <a:stretch/>
        </p:blipFill>
        <p:spPr bwMode="auto">
          <a:xfrm>
            <a:off x="1626590" y="0"/>
            <a:ext cx="6713930" cy="732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035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252" b="572"/>
          <a:stretch/>
        </p:blipFill>
        <p:spPr>
          <a:xfrm>
            <a:off x="999414" y="0"/>
            <a:ext cx="8144585" cy="6897192"/>
          </a:xfrm>
        </p:spPr>
      </p:pic>
    </p:spTree>
    <p:extLst>
      <p:ext uri="{BB962C8B-B14F-4D97-AF65-F5344CB8AC3E}">
        <p14:creationId xmlns:p14="http://schemas.microsoft.com/office/powerpoint/2010/main" val="1495569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" t="1401" r="-931"/>
          <a:stretch/>
        </p:blipFill>
        <p:spPr>
          <a:xfrm>
            <a:off x="1002693" y="1247669"/>
            <a:ext cx="8018756" cy="461632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52458" y="6005405"/>
            <a:ext cx="4158142" cy="77639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</a:rPr>
              <a:t>* The </a:t>
            </a:r>
            <a:r>
              <a:rPr lang="en-US" sz="1400" dirty="0">
                <a:solidFill>
                  <a:schemeClr val="tx1"/>
                </a:solidFill>
              </a:rPr>
              <a:t>International Society of Urological Pathology (ISUP) Vancouver Classification of Renal </a:t>
            </a:r>
            <a:r>
              <a:rPr lang="en-US" sz="1400" dirty="0" err="1" smtClean="0">
                <a:solidFill>
                  <a:schemeClr val="tx1"/>
                </a:solidFill>
              </a:rPr>
              <a:t>Neoplasia</a:t>
            </a:r>
            <a:r>
              <a:rPr lang="en-US" sz="1400" dirty="0" smtClean="0">
                <a:solidFill>
                  <a:schemeClr val="tx1"/>
                </a:solidFill>
              </a:rPr>
              <a:t>,</a:t>
            </a:r>
            <a:r>
              <a:rPr lang="en-US" sz="1400" dirty="0">
                <a:solidFill>
                  <a:schemeClr val="tx1"/>
                </a:solidFill>
              </a:rPr>
              <a:t> Am J </a:t>
            </a:r>
            <a:r>
              <a:rPr lang="en-US" sz="1400" dirty="0" err="1">
                <a:solidFill>
                  <a:schemeClr val="tx1"/>
                </a:solidFill>
              </a:rPr>
              <a:t>Surg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Pathol</a:t>
            </a:r>
            <a:r>
              <a:rPr lang="en-US" sz="1400" dirty="0">
                <a:solidFill>
                  <a:schemeClr val="tx1"/>
                </a:solidFill>
              </a:rPr>
              <a:t> 2013;37:1469–1489 </a:t>
            </a:r>
          </a:p>
        </p:txBody>
      </p:sp>
    </p:spTree>
    <p:extLst>
      <p:ext uri="{BB962C8B-B14F-4D97-AF65-F5344CB8AC3E}">
        <p14:creationId xmlns:p14="http://schemas.microsoft.com/office/powerpoint/2010/main" val="4114105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596" b="797"/>
          <a:stretch/>
        </p:blipFill>
        <p:spPr>
          <a:xfrm>
            <a:off x="862936" y="-93296"/>
            <a:ext cx="8281064" cy="6951296"/>
          </a:xfrm>
        </p:spPr>
      </p:pic>
      <p:sp>
        <p:nvSpPr>
          <p:cNvPr id="3" name="TextBox 2"/>
          <p:cNvSpPr txBox="1"/>
          <p:nvPr/>
        </p:nvSpPr>
        <p:spPr>
          <a:xfrm>
            <a:off x="5158297" y="5612793"/>
            <a:ext cx="1091821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8297" y="6114088"/>
            <a:ext cx="1463047" cy="27699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latin typeface="Times"/>
                <a:cs typeface="Times"/>
              </a:rPr>
              <a:t>Urotelyal</a:t>
            </a:r>
            <a:r>
              <a:rPr lang="en-US" sz="1200" b="1" dirty="0" smtClean="0">
                <a:latin typeface="Times"/>
                <a:cs typeface="Times"/>
              </a:rPr>
              <a:t> </a:t>
            </a:r>
            <a:r>
              <a:rPr lang="en-US" sz="1200" b="1" dirty="0" err="1" smtClean="0">
                <a:latin typeface="Times"/>
                <a:cs typeface="Times"/>
              </a:rPr>
              <a:t>karsinom</a:t>
            </a:r>
            <a:endParaRPr lang="en-US" sz="1200" b="1" dirty="0"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0260" y="462601"/>
            <a:ext cx="1091821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703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3643198" cy="114300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Hücrelerin morfolojisi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3490798" cy="4800600"/>
          </a:xfrm>
        </p:spPr>
        <p:txBody>
          <a:bodyPr/>
          <a:lstStyle/>
          <a:p>
            <a:r>
              <a:rPr lang="tr-TR" dirty="0" smtClean="0"/>
              <a:t>Şeffaf </a:t>
            </a:r>
          </a:p>
          <a:p>
            <a:r>
              <a:rPr lang="tr-TR" dirty="0" err="1" smtClean="0"/>
              <a:t>Eozinofilik</a:t>
            </a:r>
            <a:endParaRPr lang="tr-TR" dirty="0" smtClean="0"/>
          </a:p>
          <a:p>
            <a:r>
              <a:rPr lang="tr-TR" dirty="0" err="1" smtClean="0"/>
              <a:t>İğsi</a:t>
            </a:r>
            <a:r>
              <a:rPr lang="tr-TR" dirty="0" smtClean="0"/>
              <a:t> </a:t>
            </a:r>
          </a:p>
          <a:p>
            <a:r>
              <a:rPr lang="tr-TR" dirty="0" err="1" smtClean="0"/>
              <a:t>Kromofob</a:t>
            </a:r>
            <a:endParaRPr lang="tr-TR" dirty="0" smtClean="0"/>
          </a:p>
          <a:p>
            <a:r>
              <a:rPr lang="tr-TR" dirty="0" smtClean="0"/>
              <a:t>Karışık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078806" y="1447800"/>
            <a:ext cx="349079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err="1" smtClean="0"/>
              <a:t>Papiller</a:t>
            </a:r>
            <a:endParaRPr lang="en-US" dirty="0" smtClean="0"/>
          </a:p>
          <a:p>
            <a:r>
              <a:rPr lang="en-US" dirty="0" err="1" smtClean="0"/>
              <a:t>Papiller</a:t>
            </a:r>
            <a:r>
              <a:rPr lang="en-US" dirty="0" smtClean="0"/>
              <a:t> </a:t>
            </a:r>
            <a:r>
              <a:rPr lang="tr-TR" dirty="0" smtClean="0"/>
              <a:t>dışı</a:t>
            </a:r>
            <a:endParaRPr lang="tr-TR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78806" y="304800"/>
            <a:ext cx="3643198" cy="1143000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tr-TR" dirty="0" smtClean="0"/>
              <a:t>Lezyonun </a:t>
            </a:r>
          </a:p>
          <a:p>
            <a:r>
              <a:rPr lang="tr-TR" dirty="0" err="1" smtClean="0"/>
              <a:t>Paterni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76981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36" b="37"/>
          <a:stretch/>
        </p:blipFill>
        <p:spPr>
          <a:xfrm>
            <a:off x="205267" y="102622"/>
            <a:ext cx="4326839" cy="32405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544" y="102622"/>
            <a:ext cx="4307422" cy="324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16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54000"/>
          </a:blip>
          <a:srcRect l="10499"/>
          <a:stretch/>
        </p:blipFill>
        <p:spPr>
          <a:xfrm rot="10800000">
            <a:off x="1023828" y="-1"/>
            <a:ext cx="8120172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Şeffaf Hücrelerde Ayırıcı Tanı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5671759" cy="4800600"/>
          </a:xfrm>
        </p:spPr>
        <p:txBody>
          <a:bodyPr/>
          <a:lstStyle/>
          <a:p>
            <a:r>
              <a:rPr lang="en-US" dirty="0" smtClean="0"/>
              <a:t>Normal adrenal </a:t>
            </a:r>
            <a:r>
              <a:rPr lang="en-US" dirty="0" err="1" smtClean="0"/>
              <a:t>kortikal</a:t>
            </a:r>
            <a:r>
              <a:rPr lang="en-US" dirty="0" smtClean="0"/>
              <a:t> </a:t>
            </a:r>
            <a:r>
              <a:rPr lang="en-US" dirty="0" err="1" smtClean="0"/>
              <a:t>doku</a:t>
            </a:r>
            <a:endParaRPr lang="en-US" dirty="0" smtClean="0"/>
          </a:p>
          <a:p>
            <a:r>
              <a:rPr lang="en-US" dirty="0" smtClean="0"/>
              <a:t>Adrenal </a:t>
            </a:r>
            <a:r>
              <a:rPr lang="en-US" dirty="0" err="1" smtClean="0"/>
              <a:t>kortikal</a:t>
            </a:r>
            <a:r>
              <a:rPr lang="en-US" dirty="0" smtClean="0"/>
              <a:t> </a:t>
            </a:r>
            <a:r>
              <a:rPr lang="en-US" dirty="0" err="1" smtClean="0"/>
              <a:t>neoplazi</a:t>
            </a:r>
            <a:endParaRPr lang="en-US" dirty="0" smtClean="0"/>
          </a:p>
          <a:p>
            <a:r>
              <a:rPr lang="tr-TR" dirty="0"/>
              <a:t>Şeffaf </a:t>
            </a:r>
            <a:r>
              <a:rPr lang="tr-TR" dirty="0" smtClean="0"/>
              <a:t>hücreli RCC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752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49000"/>
          </a:blip>
          <a:srcRect r="8348"/>
          <a:stretch/>
        </p:blipFill>
        <p:spPr>
          <a:xfrm>
            <a:off x="1037466" y="0"/>
            <a:ext cx="83339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Eozinofilik-Onkositik</a:t>
            </a:r>
            <a:r>
              <a:rPr lang="en-US" dirty="0" smtClean="0"/>
              <a:t> </a:t>
            </a:r>
            <a:r>
              <a:rPr lang="tr-TR" dirty="0" smtClean="0"/>
              <a:t>Hücreler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85000" lnSpcReduction="10000"/>
          </a:bodyPr>
          <a:lstStyle/>
          <a:p>
            <a:r>
              <a:rPr lang="tr-TR" dirty="0" err="1" smtClean="0"/>
              <a:t>Onkositom</a:t>
            </a:r>
            <a:endParaRPr lang="tr-TR" dirty="0" smtClean="0"/>
          </a:p>
          <a:p>
            <a:r>
              <a:rPr lang="tr-TR" dirty="0" err="1" smtClean="0"/>
              <a:t>Kromofob</a:t>
            </a:r>
            <a:r>
              <a:rPr lang="tr-TR" dirty="0" smtClean="0"/>
              <a:t> RCC </a:t>
            </a:r>
          </a:p>
          <a:p>
            <a:r>
              <a:rPr lang="tr-TR" dirty="0"/>
              <a:t>Şeffaf hücreli </a:t>
            </a:r>
            <a:r>
              <a:rPr lang="tr-TR" dirty="0" smtClean="0"/>
              <a:t>RCC (</a:t>
            </a:r>
            <a:r>
              <a:rPr lang="tr-TR" dirty="0" err="1" smtClean="0"/>
              <a:t>eozinofilik</a:t>
            </a:r>
            <a:r>
              <a:rPr lang="tr-TR" dirty="0" smtClean="0"/>
              <a:t> </a:t>
            </a:r>
            <a:r>
              <a:rPr lang="tr-TR" dirty="0"/>
              <a:t>hücre morfolojisi </a:t>
            </a:r>
            <a:r>
              <a:rPr lang="tr-TR" dirty="0" smtClean="0"/>
              <a:t>baskın)</a:t>
            </a:r>
            <a:endParaRPr lang="tr-TR" dirty="0"/>
          </a:p>
          <a:p>
            <a:r>
              <a:rPr lang="tr-TR" dirty="0" err="1"/>
              <a:t>Papiller</a:t>
            </a:r>
            <a:r>
              <a:rPr lang="tr-TR" dirty="0"/>
              <a:t> RCC</a:t>
            </a:r>
          </a:p>
          <a:p>
            <a:r>
              <a:rPr lang="tr-TR" dirty="0" err="1" smtClean="0"/>
              <a:t>Hibrid</a:t>
            </a:r>
            <a:r>
              <a:rPr lang="tr-TR" dirty="0" smtClean="0"/>
              <a:t> tümör</a:t>
            </a:r>
          </a:p>
          <a:p>
            <a:r>
              <a:rPr lang="tr-TR" dirty="0" err="1" smtClean="0"/>
              <a:t>T</a:t>
            </a:r>
            <a:r>
              <a:rPr lang="tr-TR" dirty="0" err="1"/>
              <a:t>ü</a:t>
            </a:r>
            <a:r>
              <a:rPr lang="tr-TR" dirty="0" err="1" smtClean="0"/>
              <a:t>bülokistik</a:t>
            </a:r>
            <a:r>
              <a:rPr lang="tr-TR" dirty="0" smtClean="0"/>
              <a:t> </a:t>
            </a:r>
            <a:r>
              <a:rPr lang="tr-TR" dirty="0" err="1" smtClean="0"/>
              <a:t>karsinom</a:t>
            </a:r>
            <a:r>
              <a:rPr lang="tr-TR" dirty="0" smtClean="0"/>
              <a:t> </a:t>
            </a:r>
          </a:p>
          <a:p>
            <a:r>
              <a:rPr lang="tr-TR" dirty="0" err="1" smtClean="0"/>
              <a:t>Folliküler</a:t>
            </a:r>
            <a:r>
              <a:rPr lang="tr-TR" dirty="0" smtClean="0"/>
              <a:t> </a:t>
            </a:r>
            <a:r>
              <a:rPr lang="tr-TR" dirty="0" err="1" smtClean="0"/>
              <a:t>tiroid</a:t>
            </a:r>
            <a:r>
              <a:rPr lang="tr-TR" dirty="0" smtClean="0"/>
              <a:t>-benzeri RCC </a:t>
            </a:r>
          </a:p>
          <a:p>
            <a:r>
              <a:rPr lang="tr-TR" dirty="0" err="1" smtClean="0"/>
              <a:t>Rabdoid</a:t>
            </a:r>
            <a:r>
              <a:rPr lang="tr-TR" dirty="0" smtClean="0"/>
              <a:t> RCC </a:t>
            </a:r>
          </a:p>
          <a:p>
            <a:r>
              <a:rPr lang="tr-TR" dirty="0" err="1" smtClean="0"/>
              <a:t>Herediter</a:t>
            </a:r>
            <a:r>
              <a:rPr lang="tr-TR" dirty="0" smtClean="0"/>
              <a:t> </a:t>
            </a:r>
            <a:r>
              <a:rPr lang="tr-TR" dirty="0" err="1" smtClean="0"/>
              <a:t>leiomyomatosis</a:t>
            </a:r>
            <a:r>
              <a:rPr lang="tr-TR" dirty="0" smtClean="0"/>
              <a:t>-ilişkili RCC </a:t>
            </a:r>
          </a:p>
          <a:p>
            <a:r>
              <a:rPr lang="tr-TR" dirty="0" smtClean="0"/>
              <a:t>Kazanılmış </a:t>
            </a:r>
            <a:r>
              <a:rPr lang="tr-TR" dirty="0" err="1" smtClean="0"/>
              <a:t>kistik</a:t>
            </a:r>
            <a:r>
              <a:rPr lang="tr-TR" dirty="0" smtClean="0"/>
              <a:t> hastalık-ilişkili RCC </a:t>
            </a:r>
          </a:p>
          <a:p>
            <a:r>
              <a:rPr lang="tr-TR" dirty="0" err="1" smtClean="0"/>
              <a:t>Mikroftalmi</a:t>
            </a:r>
            <a:r>
              <a:rPr lang="tr-TR" dirty="0" smtClean="0"/>
              <a:t> transkripsiyon faktör </a:t>
            </a:r>
            <a:r>
              <a:rPr lang="tr-TR" dirty="0" err="1" smtClean="0"/>
              <a:t>translokasyon</a:t>
            </a:r>
            <a:r>
              <a:rPr lang="tr-TR" dirty="0" smtClean="0"/>
              <a:t> RCC </a:t>
            </a:r>
          </a:p>
          <a:p>
            <a:r>
              <a:rPr lang="tr-TR" dirty="0" err="1" smtClean="0"/>
              <a:t>Epiteloid</a:t>
            </a:r>
            <a:r>
              <a:rPr lang="tr-TR" dirty="0" smtClean="0"/>
              <a:t> </a:t>
            </a:r>
            <a:r>
              <a:rPr lang="tr-TR" dirty="0" err="1" smtClean="0"/>
              <a:t>anjiyomyolipom</a:t>
            </a:r>
            <a:endParaRPr lang="tr-TR" dirty="0" smtClean="0"/>
          </a:p>
          <a:p>
            <a:r>
              <a:rPr lang="tr-TR" dirty="0" smtClean="0"/>
              <a:t>Sınıflanamayan RCC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37047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14436</TotalTime>
  <Words>451</Words>
  <Application>Microsoft Macintosh PowerPoint</Application>
  <PresentationFormat>On-screen Show (4:3)</PresentationFormat>
  <Paragraphs>75</Paragraphs>
  <Slides>21</Slides>
  <Notes>2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Solstice</vt:lpstr>
      <vt:lpstr>RENAL KİTLELERDE BİYOPSİ</vt:lpstr>
      <vt:lpstr>PowerPoint Presentation</vt:lpstr>
      <vt:lpstr>PowerPoint Presentation</vt:lpstr>
      <vt:lpstr>PowerPoint Presentation</vt:lpstr>
      <vt:lpstr>PowerPoint Presentation</vt:lpstr>
      <vt:lpstr>Hücrelerin morfolojisi</vt:lpstr>
      <vt:lpstr>PowerPoint Presentation</vt:lpstr>
      <vt:lpstr>Şeffaf Hücrelerde Ayırıcı Tanı </vt:lpstr>
      <vt:lpstr>Eozinofilik-Onkositik Hücreler</vt:lpstr>
      <vt:lpstr> Sınıflanamayan RCC</vt:lpstr>
      <vt:lpstr>PowerPoint Presentation</vt:lpstr>
      <vt:lpstr>PowerPoint Presentation</vt:lpstr>
      <vt:lpstr>İHK Kesin Çözüm mü?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RENAL KİTLELERDE BİYOPSİ</dc:title>
  <dc:creator>Berrak Gumuskaya</dc:creator>
  <cp:lastModifiedBy>Berrak Gumuskaya</cp:lastModifiedBy>
  <cp:revision>50</cp:revision>
  <dcterms:created xsi:type="dcterms:W3CDTF">2015-02-04T09:12:47Z</dcterms:created>
  <dcterms:modified xsi:type="dcterms:W3CDTF">2015-04-10T21:24:04Z</dcterms:modified>
</cp:coreProperties>
</file>