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89" r:id="rId3"/>
    <p:sldId id="290" r:id="rId4"/>
    <p:sldId id="291" r:id="rId5"/>
    <p:sldId id="288" r:id="rId6"/>
    <p:sldId id="292" r:id="rId7"/>
    <p:sldId id="293" r:id="rId8"/>
    <p:sldId id="295" r:id="rId9"/>
    <p:sldId id="294" r:id="rId10"/>
    <p:sldId id="296" r:id="rId11"/>
    <p:sldId id="297" r:id="rId12"/>
    <p:sldId id="298" r:id="rId13"/>
    <p:sldId id="307" r:id="rId14"/>
    <p:sldId id="301" r:id="rId15"/>
    <p:sldId id="299" r:id="rId16"/>
    <p:sldId id="267" r:id="rId17"/>
    <p:sldId id="305" r:id="rId18"/>
    <p:sldId id="306" r:id="rId1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89596" autoAdjust="0"/>
  </p:normalViewPr>
  <p:slideViewPr>
    <p:cSldViewPr snapToGrid="0" snapToObjects="1">
      <p:cViewPr varScale="1">
        <p:scale>
          <a:sx n="79" d="100"/>
          <a:sy n="79" d="100"/>
        </p:scale>
        <p:origin x="62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42690-3145-8941-8B87-9F08D0D53BD0}" type="datetimeFigureOut">
              <a:rPr lang="tr-TR" smtClean="0"/>
              <a:t>5.9.2019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BB53F3-A515-1042-8C28-1B97969E86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3601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 çocuk hem uyurken hem de uyanıkken aralıklı idrar kaçırıyorsa iki tanı alır; </a:t>
            </a:r>
            <a:r>
              <a:rPr lang="tr-TR" dirty="0" err="1" smtClean="0"/>
              <a:t>enürezis</a:t>
            </a:r>
            <a:r>
              <a:rPr lang="tr-TR" dirty="0" smtClean="0"/>
              <a:t> ve gündüz idrar kaçırma</a:t>
            </a:r>
            <a:r>
              <a:rPr lang="tr-TR" baseline="0" dirty="0" smtClean="0"/>
              <a:t>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tr-TR" smtClean="0"/>
              <a:t>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83714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B53F3-A515-1042-8C28-1B97969E8641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0711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B53F3-A515-1042-8C28-1B97969E8641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2929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Arousal</a:t>
            </a:r>
            <a:r>
              <a:rPr lang="tr-TR" dirty="0" smtClean="0"/>
              <a:t> </a:t>
            </a:r>
            <a:r>
              <a:rPr lang="tr-TR" dirty="0" err="1" smtClean="0"/>
              <a:t>disorder</a:t>
            </a:r>
            <a:r>
              <a:rPr lang="tr-TR" dirty="0" smtClean="0"/>
              <a:t> </a:t>
            </a:r>
            <a:r>
              <a:rPr lang="tr-TR" dirty="0" err="1" smtClean="0"/>
              <a:t>plays</a:t>
            </a:r>
            <a:r>
              <a:rPr lang="tr-TR" dirty="0" smtClean="0"/>
              <a:t> an </a:t>
            </a:r>
            <a:r>
              <a:rPr lang="tr-TR" dirty="0" err="1" smtClean="0"/>
              <a:t>important</a:t>
            </a:r>
            <a:r>
              <a:rPr lang="tr-TR" dirty="0" smtClean="0"/>
              <a:t> role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pathogenesis</a:t>
            </a:r>
            <a:r>
              <a:rPr lang="tr-TR" dirty="0" smtClean="0"/>
              <a:t> of NE. </a:t>
            </a:r>
            <a:r>
              <a:rPr lang="tr-TR" dirty="0" err="1" smtClean="0"/>
              <a:t>There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several</a:t>
            </a:r>
            <a:r>
              <a:rPr lang="tr-TR" dirty="0" smtClean="0"/>
              <a:t> </a:t>
            </a:r>
            <a:r>
              <a:rPr lang="tr-TR" dirty="0" err="1" smtClean="0"/>
              <a:t>systems</a:t>
            </a:r>
            <a:r>
              <a:rPr lang="tr-TR" dirty="0" smtClean="0"/>
              <a:t> </a:t>
            </a:r>
            <a:r>
              <a:rPr lang="tr-TR" dirty="0" err="1" smtClean="0"/>
              <a:t>involved</a:t>
            </a:r>
            <a:r>
              <a:rPr lang="tr-TR" dirty="0" smtClean="0"/>
              <a:t> in </a:t>
            </a:r>
            <a:r>
              <a:rPr lang="tr-TR" dirty="0" err="1" smtClean="0"/>
              <a:t>arousal</a:t>
            </a:r>
            <a:r>
              <a:rPr lang="tr-TR" dirty="0" smtClean="0"/>
              <a:t>, </a:t>
            </a:r>
            <a:r>
              <a:rPr lang="tr-TR" dirty="0" err="1" smtClean="0"/>
              <a:t>including</a:t>
            </a:r>
            <a:r>
              <a:rPr lang="tr-TR" dirty="0" smtClean="0"/>
              <a:t> </a:t>
            </a:r>
            <a:r>
              <a:rPr lang="tr-TR" dirty="0" err="1" smtClean="0"/>
              <a:t>dopaminergic</a:t>
            </a:r>
            <a:r>
              <a:rPr lang="tr-TR" dirty="0" smtClean="0"/>
              <a:t> </a:t>
            </a:r>
            <a:r>
              <a:rPr lang="tr-TR" dirty="0" err="1" smtClean="0"/>
              <a:t>ventral</a:t>
            </a:r>
            <a:r>
              <a:rPr lang="tr-TR" dirty="0" smtClean="0"/>
              <a:t> </a:t>
            </a:r>
            <a:r>
              <a:rPr lang="tr-TR" dirty="0" err="1" smtClean="0"/>
              <a:t>mesencephalic</a:t>
            </a:r>
            <a:r>
              <a:rPr lang="tr-TR" dirty="0" smtClean="0"/>
              <a:t> </a:t>
            </a:r>
            <a:r>
              <a:rPr lang="tr-TR" dirty="0" err="1" smtClean="0"/>
              <a:t>neurons</a:t>
            </a:r>
            <a:r>
              <a:rPr lang="tr-TR" dirty="0" smtClean="0"/>
              <a:t>, </a:t>
            </a:r>
            <a:r>
              <a:rPr lang="tr-TR" dirty="0" err="1" smtClean="0"/>
              <a:t>cholinergic</a:t>
            </a:r>
            <a:r>
              <a:rPr lang="tr-TR" dirty="0" smtClean="0"/>
              <a:t> </a:t>
            </a:r>
            <a:r>
              <a:rPr lang="tr-TR" dirty="0" err="1" smtClean="0"/>
              <a:t>pontomesencephalic</a:t>
            </a:r>
            <a:r>
              <a:rPr lang="tr-TR" dirty="0" smtClean="0"/>
              <a:t> </a:t>
            </a:r>
            <a:r>
              <a:rPr lang="tr-TR" dirty="0" err="1" smtClean="0"/>
              <a:t>neurons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noradrenergic</a:t>
            </a:r>
            <a:r>
              <a:rPr lang="tr-TR" dirty="0" smtClean="0"/>
              <a:t> </a:t>
            </a:r>
            <a:r>
              <a:rPr lang="tr-TR" dirty="0" err="1" smtClean="0"/>
              <a:t>locus</a:t>
            </a:r>
            <a:r>
              <a:rPr lang="tr-TR" dirty="0" smtClean="0"/>
              <a:t> </a:t>
            </a:r>
            <a:r>
              <a:rPr lang="tr-TR" dirty="0" err="1" smtClean="0"/>
              <a:t>coeruleus</a:t>
            </a:r>
            <a:r>
              <a:rPr lang="tr-TR" dirty="0" smtClean="0"/>
              <a:t>. </a:t>
            </a:r>
            <a:r>
              <a:rPr lang="tr-TR" dirty="0" err="1" smtClean="0"/>
              <a:t>According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recent</a:t>
            </a:r>
            <a:r>
              <a:rPr lang="tr-TR" dirty="0" smtClean="0"/>
              <a:t> </a:t>
            </a:r>
            <a:r>
              <a:rPr lang="tr-TR" dirty="0" err="1" smtClean="0"/>
              <a:t>research</a:t>
            </a:r>
            <a:r>
              <a:rPr lang="tr-TR" dirty="0" smtClean="0"/>
              <a:t>, NE is </a:t>
            </a:r>
            <a:r>
              <a:rPr lang="tr-TR" dirty="0" err="1" smtClean="0"/>
              <a:t>considered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be a </a:t>
            </a:r>
            <a:r>
              <a:rPr lang="tr-TR" dirty="0" err="1" smtClean="0"/>
              <a:t>comorbid</a:t>
            </a:r>
            <a:r>
              <a:rPr lang="tr-TR" dirty="0" smtClean="0"/>
              <a:t> </a:t>
            </a:r>
            <a:r>
              <a:rPr lang="tr-TR" dirty="0" err="1" smtClean="0"/>
              <a:t>factor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presence of </a:t>
            </a:r>
            <a:r>
              <a:rPr lang="tr-TR" dirty="0" err="1" smtClean="0"/>
              <a:t>attention</a:t>
            </a:r>
            <a:r>
              <a:rPr lang="tr-TR" dirty="0" smtClean="0"/>
              <a:t> </a:t>
            </a:r>
            <a:r>
              <a:rPr lang="tr-TR" dirty="0" err="1" smtClean="0"/>
              <a:t>deficit</a:t>
            </a:r>
            <a:r>
              <a:rPr lang="tr-TR" dirty="0" smtClean="0"/>
              <a:t> </a:t>
            </a:r>
            <a:r>
              <a:rPr lang="tr-TR" dirty="0" err="1" smtClean="0"/>
              <a:t>hyperactivity</a:t>
            </a:r>
            <a:r>
              <a:rPr lang="tr-TR" dirty="0" smtClean="0"/>
              <a:t> </a:t>
            </a:r>
            <a:r>
              <a:rPr lang="tr-TR" dirty="0" err="1" smtClean="0"/>
              <a:t>disorder</a:t>
            </a:r>
            <a:r>
              <a:rPr lang="tr-TR" dirty="0" smtClean="0"/>
              <a:t> (ADHD) </a:t>
            </a:r>
            <a:r>
              <a:rPr lang="tr-TR" dirty="0" err="1" smtClean="0"/>
              <a:t>was</a:t>
            </a:r>
            <a:r>
              <a:rPr lang="tr-TR" dirty="0" smtClean="0"/>
              <a:t> </a:t>
            </a:r>
            <a:r>
              <a:rPr lang="tr-TR" dirty="0" err="1" smtClean="0"/>
              <a:t>closely</a:t>
            </a:r>
            <a:r>
              <a:rPr lang="tr-TR" dirty="0" smtClean="0"/>
              <a:t> </a:t>
            </a:r>
            <a:r>
              <a:rPr lang="tr-TR" dirty="0" err="1" smtClean="0"/>
              <a:t>related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NE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B53F3-A515-1042-8C28-1B97969E8641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009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tr-TR" smtClean="0"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5425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Normal insan fizyolojisi ve </a:t>
            </a:r>
            <a:r>
              <a:rPr lang="tr-TR" dirty="0" err="1" smtClean="0"/>
              <a:t>maturasyonu</a:t>
            </a:r>
            <a:r>
              <a:rPr lang="tr-TR" dirty="0" smtClean="0"/>
              <a:t> idrar kaçırmamaya yönelik işler. </a:t>
            </a:r>
          </a:p>
          <a:p>
            <a:r>
              <a:rPr lang="tr-TR" dirty="0" smtClean="0"/>
              <a:t>Gece ADH artar</a:t>
            </a:r>
          </a:p>
          <a:p>
            <a:r>
              <a:rPr lang="tr-TR" dirty="0" smtClean="0"/>
              <a:t>• % 50 azalmış gece idrar üretimi</a:t>
            </a:r>
          </a:p>
          <a:p>
            <a:r>
              <a:rPr lang="tr-TR" dirty="0" smtClean="0"/>
              <a:t>• Gece artmış mesane kapasitesi</a:t>
            </a:r>
          </a:p>
          <a:p>
            <a:endParaRPr lang="tr-TR" dirty="0" smtClean="0"/>
          </a:p>
          <a:p>
            <a:r>
              <a:rPr lang="tr-TR" dirty="0" smtClean="0"/>
              <a:t>Başlıca üç mekanizma üzerinde durulmaktadır: </a:t>
            </a:r>
            <a:r>
              <a:rPr lang="tr-TR" dirty="0" err="1" smtClean="0"/>
              <a:t>Nokturnal</a:t>
            </a:r>
            <a:r>
              <a:rPr lang="tr-TR" dirty="0" smtClean="0"/>
              <a:t> </a:t>
            </a:r>
            <a:r>
              <a:rPr lang="tr-TR" dirty="0" err="1" smtClean="0"/>
              <a:t>poliüri</a:t>
            </a:r>
            <a:r>
              <a:rPr lang="tr-TR" dirty="0" smtClean="0"/>
              <a:t>, gece mesane kapasitesinde azalma ve uyanma bozukluğu.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tr-TR" smtClean="0"/>
              <a:t>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95967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200" b="0" i="0" u="none" strike="noStrike" kern="1200" cap="none" spc="0" normalizeH="0" baseline="0" noProof="0" dirty="0" smtClean="0">
              <a:ln>
                <a:noFill/>
              </a:ln>
              <a:solidFill>
                <a:srgbClr val="514A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916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D288314-5A97-43EB-B5D3-31711F4B609C}" type="slidenum">
              <a:rPr lang="tr-TR" altLang="tr-TR" smtClean="0">
                <a:latin typeface="Calibri" panose="020F0502020204030204" pitchFamily="34" charset="0"/>
              </a:rPr>
              <a:pPr/>
              <a:t>5</a:t>
            </a:fld>
            <a:endParaRPr lang="tr-TR" altLang="tr-TR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687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B53F3-A515-1042-8C28-1B97969E8641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7849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B53F3-A515-1042-8C28-1B97969E8641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8851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B53F3-A515-1042-8C28-1B97969E8641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1859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B53F3-A515-1042-8C28-1B97969E8641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3906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B53F3-A515-1042-8C28-1B97969E8641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586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F5BD-1A25-9A43-BE35-F9F061BFFB15}" type="datetimeFigureOut">
              <a:rPr lang="tr-TR" smtClean="0"/>
              <a:t>5.9.2019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EC50-082B-624D-89AC-6A09689DEE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0118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F5BD-1A25-9A43-BE35-F9F061BFFB15}" type="datetimeFigureOut">
              <a:rPr lang="tr-TR" smtClean="0"/>
              <a:t>5.9.2019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EC50-082B-624D-89AC-6A09689DEE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1600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F5BD-1A25-9A43-BE35-F9F061BFFB15}" type="datetimeFigureOut">
              <a:rPr lang="tr-TR" smtClean="0"/>
              <a:t>5.9.2019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EC50-082B-624D-89AC-6A09689DEE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7270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F5BD-1A25-9A43-BE35-F9F061BFFB15}" type="datetimeFigureOut">
              <a:rPr lang="tr-TR" smtClean="0"/>
              <a:t>5.9.2019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EC50-082B-624D-89AC-6A09689DEE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270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F5BD-1A25-9A43-BE35-F9F061BFFB15}" type="datetimeFigureOut">
              <a:rPr lang="tr-TR" smtClean="0"/>
              <a:t>5.9.2019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EC50-082B-624D-89AC-6A09689DEE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7632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F5BD-1A25-9A43-BE35-F9F061BFFB15}" type="datetimeFigureOut">
              <a:rPr lang="tr-TR" smtClean="0"/>
              <a:t>5.9.2019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EC50-082B-624D-89AC-6A09689DEE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903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F5BD-1A25-9A43-BE35-F9F061BFFB15}" type="datetimeFigureOut">
              <a:rPr lang="tr-TR" smtClean="0"/>
              <a:t>5.9.2019</a:t>
            </a:fld>
            <a:endParaRPr lang="tr-TR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EC50-082B-624D-89AC-6A09689DEE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686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F5BD-1A25-9A43-BE35-F9F061BFFB15}" type="datetimeFigureOut">
              <a:rPr lang="tr-TR" smtClean="0"/>
              <a:t>5.9.2019</a:t>
            </a:fld>
            <a:endParaRPr 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EC50-082B-624D-89AC-6A09689DEE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067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F5BD-1A25-9A43-BE35-F9F061BFFB15}" type="datetimeFigureOut">
              <a:rPr lang="tr-TR" smtClean="0"/>
              <a:t>5.9.2019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EC50-082B-624D-89AC-6A09689DEE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5196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F5BD-1A25-9A43-BE35-F9F061BFFB15}" type="datetimeFigureOut">
              <a:rPr lang="tr-TR" smtClean="0"/>
              <a:t>5.9.2019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EC50-082B-624D-89AC-6A09689DEE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4448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F5BD-1A25-9A43-BE35-F9F061BFFB15}" type="datetimeFigureOut">
              <a:rPr lang="tr-TR" smtClean="0"/>
              <a:t>5.9.2019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EC50-082B-624D-89AC-6A09689DEE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6126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8F5BD-1A25-9A43-BE35-F9F061BFFB15}" type="datetimeFigureOut">
              <a:rPr lang="tr-TR" smtClean="0"/>
              <a:t>5.9.2019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DEC50-082B-624D-89AC-6A09689DEE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25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1763919" y="4597849"/>
            <a:ext cx="9144000" cy="2230580"/>
          </a:xfrm>
        </p:spPr>
        <p:txBody>
          <a:bodyPr>
            <a:normAutofit/>
          </a:bodyPr>
          <a:lstStyle/>
          <a:p>
            <a:endParaRPr lang="tr-TR" sz="3200" i="1" dirty="0" smtClean="0"/>
          </a:p>
          <a:p>
            <a:r>
              <a:rPr lang="tr-TR" sz="3200" i="1" dirty="0" smtClean="0"/>
              <a:t>Dr. Varol Nalçacıoğlu </a:t>
            </a:r>
          </a:p>
          <a:p>
            <a:r>
              <a:rPr lang="tr-TR" i="1" dirty="0" smtClean="0"/>
              <a:t>Samsun Eğitim ve Araştırma Hastanesi, Çocuk Üroloji Bölümü, SAMSUN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7336"/>
            <a:ext cx="11734799" cy="1736906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1186048" y="3353192"/>
            <a:ext cx="102997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800" b="1" dirty="0" err="1"/>
              <a:t>Enürezis</a:t>
            </a:r>
            <a:r>
              <a:rPr lang="tr-TR" sz="4800" b="1" dirty="0"/>
              <a:t> Tedavisinde Güncel Neler Var? </a:t>
            </a:r>
          </a:p>
        </p:txBody>
      </p:sp>
    </p:spTree>
    <p:extLst>
      <p:ext uri="{BB962C8B-B14F-4D97-AF65-F5344CB8AC3E}">
        <p14:creationId xmlns:p14="http://schemas.microsoft.com/office/powerpoint/2010/main" val="145150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242344" y="135921"/>
            <a:ext cx="5623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Güncel Tedavide Neler Var?</a:t>
            </a:r>
            <a:endParaRPr lang="tr-TR" sz="2800" b="1" dirty="0">
              <a:solidFill>
                <a:schemeClr val="accent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563" y="279136"/>
            <a:ext cx="2788014" cy="204270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242344" y="531525"/>
            <a:ext cx="6682201" cy="257333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37605" y="3313771"/>
            <a:ext cx="6140401" cy="290936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5123" y="2426128"/>
            <a:ext cx="3976685" cy="319425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0255" y="5828960"/>
            <a:ext cx="5683605" cy="932089"/>
          </a:xfrm>
          <a:prstGeom prst="rect">
            <a:avLst/>
          </a:prstGeom>
        </p:spPr>
      </p:pic>
      <p:sp>
        <p:nvSpPr>
          <p:cNvPr id="3" name="Sağa Bükülü Ok 2"/>
          <p:cNvSpPr/>
          <p:nvPr/>
        </p:nvSpPr>
        <p:spPr>
          <a:xfrm>
            <a:off x="6848272" y="4941651"/>
            <a:ext cx="826851" cy="687410"/>
          </a:xfrm>
          <a:prstGeom prst="curv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85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3241596" y="135921"/>
            <a:ext cx="5623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Güncel Tedavide Neler Var?</a:t>
            </a:r>
            <a:endParaRPr lang="tr-TR" sz="2800" b="1" dirty="0">
              <a:solidFill>
                <a:schemeClr val="accent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61" y="923447"/>
            <a:ext cx="3347376" cy="3517924"/>
          </a:xfrm>
          <a:prstGeom prst="rect">
            <a:avLst/>
          </a:prstGeom>
        </p:spPr>
      </p:pic>
      <p:sp>
        <p:nvSpPr>
          <p:cNvPr id="12" name="Titel 146"/>
          <p:cNvSpPr>
            <a:spLocks noGrp="1"/>
          </p:cNvSpPr>
          <p:nvPr>
            <p:ph type="title"/>
          </p:nvPr>
        </p:nvSpPr>
        <p:spPr>
          <a:xfrm>
            <a:off x="5414872" y="1646259"/>
            <a:ext cx="5732099" cy="1559630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  <a:defRPr/>
            </a:pPr>
            <a:r>
              <a:rPr lang="da-DK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Mesanenin</a:t>
            </a:r>
            <a:r>
              <a:rPr lang="da-DK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a-DK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Sirkadiyen</a:t>
            </a:r>
            <a:r>
              <a:rPr lang="da-DK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a-DK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ritmi</a:t>
            </a:r>
            <a:r>
              <a:rPr lang="da-DK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Defekt?</a:t>
            </a:r>
            <a:r>
              <a:rPr lang="da-DK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da-DK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da-DK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da-DK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normal </a:t>
            </a:r>
            <a:r>
              <a:rPr lang="da-DK" sz="24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gündüz</a:t>
            </a:r>
            <a:r>
              <a:rPr lang="da-DK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a-DK" sz="24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mesane</a:t>
            </a:r>
            <a:r>
              <a:rPr lang="da-DK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a-DK" sz="24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kapasitesi</a:t>
            </a:r>
            <a:r>
              <a:rPr lang="da-DK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(MVV</a:t>
            </a:r>
            <a:r>
              <a:rPr lang="da-DK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br>
              <a:rPr lang="da-DK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da-DK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</a:t>
            </a:r>
            <a:r>
              <a:rPr lang="da-DK" sz="24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izole</a:t>
            </a:r>
            <a:r>
              <a:rPr lang="da-DK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a-DK" sz="24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düşük</a:t>
            </a:r>
            <a:r>
              <a:rPr lang="da-DK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a-DK" sz="24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nokturnal</a:t>
            </a:r>
            <a:r>
              <a:rPr lang="da-DK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a-DK" sz="24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mesane</a:t>
            </a:r>
            <a:r>
              <a:rPr lang="da-DK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a-DK" sz="24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kapasitesi</a:t>
            </a:r>
            <a:endParaRPr lang="da-DK" sz="2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591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303940" y="-87791"/>
            <a:ext cx="5623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Güncel Tedavide Neler Var?</a:t>
            </a:r>
            <a:endParaRPr lang="tr-TR" sz="2800" b="1" dirty="0">
              <a:solidFill>
                <a:schemeClr val="accent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6" y="577308"/>
            <a:ext cx="2684008" cy="224809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86" y="3064884"/>
            <a:ext cx="6475801" cy="284996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526" y="185057"/>
            <a:ext cx="5148262" cy="667294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939" y="6086786"/>
            <a:ext cx="1589527" cy="23781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0293" y="3728053"/>
            <a:ext cx="4981495" cy="312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3"/>
          <a:stretch/>
        </p:blipFill>
        <p:spPr>
          <a:xfrm>
            <a:off x="368544" y="101600"/>
            <a:ext cx="5405722" cy="98019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8639"/>
            <a:ext cx="7505021" cy="176669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4664"/>
            <a:ext cx="11125286" cy="1056471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7" y="3949765"/>
            <a:ext cx="9277755" cy="1683803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7205"/>
            <a:ext cx="11353800" cy="899996"/>
          </a:xfrm>
          <a:prstGeom prst="rect">
            <a:avLst/>
          </a:prstGeom>
        </p:spPr>
      </p:pic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0" y="2836034"/>
            <a:ext cx="11125286" cy="3427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0" y="5731614"/>
            <a:ext cx="11125286" cy="3427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83" y="683795"/>
            <a:ext cx="10006675" cy="1563543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2" y="3484266"/>
            <a:ext cx="7828517" cy="1284833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085550"/>
            <a:ext cx="40767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8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2774997" y="10180"/>
            <a:ext cx="5623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Güncel Tedavide Neler Var?</a:t>
            </a:r>
            <a:endParaRPr lang="tr-TR" sz="2800" b="1" dirty="0">
              <a:solidFill>
                <a:schemeClr val="accent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12" y="533400"/>
            <a:ext cx="3512004" cy="2933276"/>
          </a:xfrm>
          <a:prstGeom prst="rect">
            <a:avLst/>
          </a:prstGeom>
        </p:spPr>
      </p:pic>
      <p:pic>
        <p:nvPicPr>
          <p:cNvPr id="9" name="Picture 150" descr="Kamperis am j physiol 2006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2" t="3259" r="2055" b="72014"/>
          <a:stretch/>
        </p:blipFill>
        <p:spPr bwMode="auto">
          <a:xfrm>
            <a:off x="4018584" y="1009477"/>
            <a:ext cx="6527800" cy="2224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5"/>
          <p:cNvSpPr>
            <a:spLocks noChangeArrowheads="1"/>
          </p:cNvSpPr>
          <p:nvPr/>
        </p:nvSpPr>
        <p:spPr bwMode="auto">
          <a:xfrm>
            <a:off x="5355771" y="517034"/>
            <a:ext cx="644253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a-DK" altLang="x-none" sz="3200" b="1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Renal Prostaglandinler Ve Enürezis</a:t>
            </a:r>
            <a:endParaRPr lang="da-DK" altLang="x-none" sz="3200" b="1" dirty="0">
              <a:solidFill>
                <a:srgbClr val="59595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12" y="3466676"/>
            <a:ext cx="4368969" cy="3289231"/>
          </a:xfrm>
          <a:prstGeom prst="rect">
            <a:avLst/>
          </a:prstGeom>
        </p:spPr>
      </p:pic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4896946" y="3745856"/>
            <a:ext cx="690135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/>
          <a:lstStyle/>
          <a:p>
            <a:pPr>
              <a:buClr>
                <a:schemeClr val="tx1"/>
              </a:buClr>
              <a:buFont typeface="Wingdings" charset="0"/>
              <a:buChar char="ü"/>
              <a:defRPr/>
            </a:pPr>
            <a:r>
              <a:rPr lang="en-US" sz="2000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Vazoaktif </a:t>
            </a:r>
            <a:r>
              <a:rPr lang="en-US" sz="2000" dirty="0" err="1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özellikler</a:t>
            </a:r>
            <a:r>
              <a:rPr lang="en-US" sz="2000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, renal </a:t>
            </a:r>
            <a:r>
              <a:rPr lang="en-US" sz="2000" dirty="0" err="1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perfüzyonu</a:t>
            </a:r>
            <a:r>
              <a:rPr lang="en-US" sz="2000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regüle</a:t>
            </a:r>
            <a:r>
              <a:rPr lang="en-US" sz="2000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ediyor</a:t>
            </a:r>
            <a:endParaRPr lang="en-US" sz="2000" dirty="0">
              <a:solidFill>
                <a:schemeClr val="tx2"/>
              </a:solidFill>
              <a:ea typeface="ＭＳ Ｐゴシック" charset="0"/>
              <a:cs typeface="ＭＳ Ｐゴシック" charset="0"/>
            </a:endParaRPr>
          </a:p>
          <a:p>
            <a:pPr>
              <a:buClr>
                <a:schemeClr val="tx1"/>
              </a:buClr>
              <a:buFont typeface="Wingdings" charset="0"/>
              <a:buChar char="ü"/>
              <a:defRPr/>
            </a:pPr>
            <a:endParaRPr lang="en-US" sz="2000" dirty="0">
              <a:solidFill>
                <a:schemeClr val="tx2"/>
              </a:solidFill>
              <a:ea typeface="ＭＳ Ｐゴシック" charset="0"/>
              <a:cs typeface="ＭＳ Ｐゴシック" charset="0"/>
            </a:endParaRPr>
          </a:p>
          <a:p>
            <a:pPr>
              <a:buClr>
                <a:schemeClr val="tx1"/>
              </a:buClr>
              <a:buFont typeface="Wingdings" charset="0"/>
              <a:buChar char="ü"/>
              <a:defRPr/>
            </a:pPr>
            <a:r>
              <a:rPr lang="en-US" sz="2000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Natriüretik</a:t>
            </a:r>
            <a:r>
              <a:rPr lang="en-US" sz="2000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özellik</a:t>
            </a:r>
            <a:endParaRPr lang="en-US" sz="2000" dirty="0">
              <a:solidFill>
                <a:schemeClr val="tx2"/>
              </a:solidFill>
              <a:ea typeface="ＭＳ Ｐゴシック" charset="0"/>
              <a:cs typeface="ＭＳ Ｐゴシック" charset="0"/>
            </a:endParaRPr>
          </a:p>
          <a:p>
            <a:pPr>
              <a:buClr>
                <a:schemeClr val="tx1"/>
              </a:buClr>
              <a:buFont typeface="Wingdings" charset="0"/>
              <a:buChar char="ü"/>
              <a:defRPr/>
            </a:pPr>
            <a:endParaRPr lang="en-US" sz="2000" dirty="0">
              <a:solidFill>
                <a:schemeClr val="tx2"/>
              </a:solidFill>
              <a:ea typeface="ＭＳ Ｐゴシック" charset="0"/>
              <a:cs typeface="ＭＳ Ｐゴシック" charset="0"/>
            </a:endParaRPr>
          </a:p>
          <a:p>
            <a:pPr>
              <a:buClr>
                <a:schemeClr val="tx1"/>
              </a:buClr>
              <a:buFont typeface="Wingdings" charset="0"/>
              <a:buChar char="ü"/>
              <a:defRPr/>
            </a:pPr>
            <a:r>
              <a:rPr lang="en-US" sz="2000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PG </a:t>
            </a:r>
            <a:r>
              <a:rPr lang="en-US" sz="2000" dirty="0" err="1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inhibisyonu</a:t>
            </a:r>
            <a:r>
              <a:rPr lang="en-US" sz="2000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anti-</a:t>
            </a:r>
            <a:r>
              <a:rPr lang="en-US" sz="2000" dirty="0" err="1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natriüretik</a:t>
            </a:r>
            <a:r>
              <a:rPr lang="en-US" sz="2000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and </a:t>
            </a:r>
            <a:r>
              <a:rPr lang="en-US" sz="2000" dirty="0" err="1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antidiürezis</a:t>
            </a:r>
            <a:r>
              <a:rPr lang="en-US" sz="2000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etkisi</a:t>
            </a:r>
            <a:r>
              <a:rPr lang="en-US" sz="2000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gösteriyor</a:t>
            </a:r>
            <a:endParaRPr lang="en-US" sz="2000" dirty="0">
              <a:solidFill>
                <a:schemeClr val="tx2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02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2774997" y="10180"/>
            <a:ext cx="5623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Güncel Tedavide Neler Var?</a:t>
            </a:r>
            <a:endParaRPr lang="tr-TR" sz="2800" b="1" dirty="0">
              <a:solidFill>
                <a:schemeClr val="accent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12" y="533400"/>
            <a:ext cx="3512004" cy="293327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0042" y="533400"/>
            <a:ext cx="6166201" cy="263766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858" y="3694287"/>
            <a:ext cx="4024800" cy="1962167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478181" y="3811554"/>
            <a:ext cx="7295678" cy="2631234"/>
          </a:xfrm>
          <a:prstGeom prst="rect">
            <a:avLst/>
          </a:prstGeom>
        </p:spPr>
      </p:pic>
      <p:sp>
        <p:nvSpPr>
          <p:cNvPr id="12" name="Metin kutusu 11"/>
          <p:cNvSpPr txBox="1"/>
          <p:nvPr/>
        </p:nvSpPr>
        <p:spPr>
          <a:xfrm>
            <a:off x="381000" y="5740177"/>
            <a:ext cx="1982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23 çocuk (6-14 yaş)</a:t>
            </a:r>
          </a:p>
          <a:p>
            <a:r>
              <a:rPr lang="tr-TR" dirty="0" err="1" smtClean="0"/>
              <a:t>Nokturnal</a:t>
            </a:r>
            <a:r>
              <a:rPr lang="tr-TR" dirty="0" smtClean="0"/>
              <a:t> </a:t>
            </a:r>
            <a:r>
              <a:rPr lang="tr-TR" dirty="0" err="1" smtClean="0"/>
              <a:t>poliüri</a:t>
            </a: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381000" y="6351368"/>
            <a:ext cx="5623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324 ±60 </a:t>
            </a:r>
            <a:r>
              <a:rPr lang="tr-TR" sz="2000" dirty="0" smtClean="0">
                <a:cs typeface="Arial" panose="020B0604020202020204" pitchFamily="34" charset="0"/>
              </a:rPr>
              <a:t>→258±62 (p&lt;0.001)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05040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5" y="264423"/>
            <a:ext cx="7251171" cy="21082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5" y="2638759"/>
            <a:ext cx="4969746" cy="2862322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151115" y="5609773"/>
            <a:ext cx="7764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dirty="0"/>
              <a:t>1000 </a:t>
            </a:r>
            <a:r>
              <a:rPr lang="tr-TR" sz="2200" dirty="0" smtClean="0"/>
              <a:t>IU/gün </a:t>
            </a:r>
            <a:r>
              <a:rPr lang="tr-TR" sz="2200" dirty="0"/>
              <a:t>vitamin D </a:t>
            </a:r>
            <a:r>
              <a:rPr lang="tr-TR" sz="2200" dirty="0" smtClean="0"/>
              <a:t>ve </a:t>
            </a:r>
            <a:r>
              <a:rPr lang="tr-TR" sz="2200" dirty="0"/>
              <a:t>1000 </a:t>
            </a:r>
            <a:r>
              <a:rPr lang="tr-TR" sz="2200" dirty="0" smtClean="0"/>
              <a:t>mg/gün omega-3 desteği ile </a:t>
            </a:r>
            <a:r>
              <a:rPr lang="tr-TR" sz="2200" dirty="0" err="1" smtClean="0"/>
              <a:t>enürezis</a:t>
            </a:r>
            <a:r>
              <a:rPr lang="tr-TR" sz="2200" dirty="0" smtClean="0"/>
              <a:t> </a:t>
            </a:r>
            <a:r>
              <a:rPr lang="tr-TR" sz="2200" dirty="0" err="1" smtClean="0"/>
              <a:t>noktürnalı</a:t>
            </a:r>
            <a:r>
              <a:rPr lang="tr-TR" sz="2200" dirty="0" smtClean="0"/>
              <a:t> çocukların gece ıslatma sıklığı düşmektedir.</a:t>
            </a:r>
            <a:endParaRPr lang="tr-TR" sz="2200" dirty="0"/>
          </a:p>
        </p:txBody>
      </p:sp>
      <p:sp>
        <p:nvSpPr>
          <p:cNvPr id="6" name="Dikdörtgen 5"/>
          <p:cNvSpPr/>
          <p:nvPr/>
        </p:nvSpPr>
        <p:spPr>
          <a:xfrm>
            <a:off x="5500645" y="2618679"/>
            <a:ext cx="6383382" cy="16927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000" dirty="0" smtClean="0"/>
              <a:t>Vitamin </a:t>
            </a:r>
            <a:r>
              <a:rPr lang="en-US" sz="2000" dirty="0"/>
              <a:t>D </a:t>
            </a:r>
            <a:r>
              <a:rPr lang="en-US" sz="2000" dirty="0" err="1"/>
              <a:t>Uyku</a:t>
            </a:r>
            <a:r>
              <a:rPr lang="en-US" sz="2000" dirty="0"/>
              <a:t> </a:t>
            </a:r>
            <a:r>
              <a:rPr lang="en-US" sz="2000" dirty="0" err="1"/>
              <a:t>Bozukluklarında</a:t>
            </a:r>
            <a:r>
              <a:rPr lang="en-US" sz="2000" dirty="0"/>
              <a:t> </a:t>
            </a:r>
            <a:r>
              <a:rPr lang="en-US" sz="2000" dirty="0" err="1"/>
              <a:t>uyku</a:t>
            </a:r>
            <a:r>
              <a:rPr lang="en-US" sz="2000" dirty="0"/>
              <a:t> </a:t>
            </a:r>
            <a:r>
              <a:rPr lang="en-US" sz="2000" dirty="0" err="1"/>
              <a:t>kalitesinde</a:t>
            </a:r>
            <a:r>
              <a:rPr lang="en-US" sz="2000" dirty="0"/>
              <a:t> </a:t>
            </a:r>
            <a:r>
              <a:rPr lang="en-US" sz="2000" dirty="0" err="1"/>
              <a:t>arttırmada</a:t>
            </a:r>
            <a:r>
              <a:rPr lang="en-US" sz="2000" dirty="0"/>
              <a:t> </a:t>
            </a:r>
            <a:r>
              <a:rPr lang="en-US" sz="2000" dirty="0" err="1"/>
              <a:t>etkili</a:t>
            </a:r>
            <a:endParaRPr lang="en-US" sz="2000" dirty="0"/>
          </a:p>
          <a:p>
            <a:pPr>
              <a:lnSpc>
                <a:spcPct val="130000"/>
              </a:lnSpc>
              <a:defRPr/>
            </a:pPr>
            <a:r>
              <a:rPr lang="en-US" sz="2000" dirty="0"/>
              <a:t>Vitamin D </a:t>
            </a:r>
            <a:r>
              <a:rPr lang="en-US" sz="2000" dirty="0" err="1"/>
              <a:t>negatif</a:t>
            </a:r>
            <a:r>
              <a:rPr lang="en-US" sz="2000" dirty="0"/>
              <a:t> </a:t>
            </a:r>
            <a:r>
              <a:rPr lang="en-US" sz="2000" dirty="0" err="1"/>
              <a:t>endokrin</a:t>
            </a:r>
            <a:r>
              <a:rPr lang="en-US" sz="2000" dirty="0"/>
              <a:t> regulator (renin-angiotensin </a:t>
            </a:r>
            <a:r>
              <a:rPr lang="en-US" sz="2000" dirty="0" err="1"/>
              <a:t>sistemi</a:t>
            </a:r>
            <a:r>
              <a:rPr lang="en-US" sz="20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76405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66" y="1045723"/>
            <a:ext cx="11147898" cy="573405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169" y="6439833"/>
            <a:ext cx="7817401" cy="418167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600266" y="300123"/>
            <a:ext cx="116857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ü"/>
            </a:pPr>
            <a:r>
              <a:rPr lang="en-GB" altLang="x-none" sz="2800" dirty="0">
                <a:solidFill>
                  <a:srgbClr val="04617B"/>
                </a:solidFill>
                <a:latin typeface="Calibri" charset="0"/>
              </a:rPr>
              <a:t>Derin </a:t>
            </a:r>
            <a:r>
              <a:rPr lang="en-GB" altLang="x-none" sz="2800" dirty="0" err="1">
                <a:solidFill>
                  <a:srgbClr val="04617B"/>
                </a:solidFill>
                <a:latin typeface="Calibri" charset="0"/>
              </a:rPr>
              <a:t>uykunun</a:t>
            </a:r>
            <a:r>
              <a:rPr lang="en-GB" altLang="x-none" sz="2800" dirty="0">
                <a:solidFill>
                  <a:srgbClr val="04617B"/>
                </a:solidFill>
                <a:latin typeface="Calibri" charset="0"/>
              </a:rPr>
              <a:t> </a:t>
            </a:r>
            <a:r>
              <a:rPr lang="en-GB" altLang="x-none" sz="2800" dirty="0" err="1">
                <a:solidFill>
                  <a:srgbClr val="04617B"/>
                </a:solidFill>
                <a:latin typeface="Calibri" charset="0"/>
              </a:rPr>
              <a:t>rolü</a:t>
            </a:r>
            <a:r>
              <a:rPr lang="en-GB" altLang="x-none" sz="2800" dirty="0">
                <a:solidFill>
                  <a:srgbClr val="04617B"/>
                </a:solidFill>
                <a:latin typeface="Calibri" charset="0"/>
              </a:rPr>
              <a:t> </a:t>
            </a:r>
            <a:r>
              <a:rPr lang="en-GB" altLang="x-none" sz="2800" dirty="0" err="1" smtClean="0">
                <a:solidFill>
                  <a:srgbClr val="04617B"/>
                </a:solidFill>
                <a:latin typeface="Calibri" charset="0"/>
              </a:rPr>
              <a:t>belirginleşiyor</a:t>
            </a:r>
            <a:r>
              <a:rPr lang="tr-TR" altLang="x-none" sz="2800" dirty="0" smtClean="0">
                <a:solidFill>
                  <a:srgbClr val="04617B"/>
                </a:solidFill>
                <a:latin typeface="Calibri" charset="0"/>
              </a:rPr>
              <a:t> !!! </a:t>
            </a:r>
            <a:r>
              <a:rPr lang="tr-TR" altLang="x-none" sz="2800" dirty="0" err="1" smtClean="0">
                <a:solidFill>
                  <a:srgbClr val="04617B"/>
                </a:solidFill>
                <a:latin typeface="Calibri" charset="0"/>
              </a:rPr>
              <a:t>Nörogörüntüleme</a:t>
            </a:r>
            <a:r>
              <a:rPr lang="tr-TR" altLang="x-none" sz="2800" dirty="0" smtClean="0">
                <a:solidFill>
                  <a:srgbClr val="04617B"/>
                </a:solidFill>
                <a:latin typeface="Calibri" charset="0"/>
              </a:rPr>
              <a:t> çalışmaları… </a:t>
            </a:r>
            <a:endParaRPr lang="en-GB" altLang="x-none" sz="2800" dirty="0">
              <a:solidFill>
                <a:srgbClr val="04617B"/>
              </a:solidFill>
              <a:latin typeface="Calibri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810638" y="1136165"/>
            <a:ext cx="9189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tr-TR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Kalıtsal </a:t>
            </a:r>
            <a:r>
              <a:rPr lang="tr-TR" sz="2800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enürezis</a:t>
            </a:r>
            <a:r>
              <a:rPr lang="tr-TR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tr-TR" sz="2800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proteomik</a:t>
            </a:r>
            <a:r>
              <a:rPr lang="tr-TR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analiz spesifik </a:t>
            </a:r>
            <a:r>
              <a:rPr lang="tr-TR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gen </a:t>
            </a:r>
            <a:r>
              <a:rPr lang="tr-TR" sz="2800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lokusu</a:t>
            </a:r>
            <a:r>
              <a:rPr lang="tr-TR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?</a:t>
            </a:r>
            <a:endParaRPr lang="tr-TR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9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3 İçerik Yer Tutucusu" descr="IMG_175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281" y="0"/>
            <a:ext cx="11987719" cy="6858000"/>
          </a:xfrm>
          <a:ln w="190500" cap="sq">
            <a:solidFill>
              <a:srgbClr val="C8C6BD"/>
            </a:solidFill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WordArt 5" descr="Kağıt torba"/>
          <p:cNvSpPr>
            <a:spLocks noChangeArrowheads="1" noChangeShapeType="1" noTextEdit="1"/>
          </p:cNvSpPr>
          <p:nvPr/>
        </p:nvSpPr>
        <p:spPr bwMode="auto">
          <a:xfrm>
            <a:off x="2895600" y="5229226"/>
            <a:ext cx="4495800" cy="13684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58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A6A6A6"/>
                </a:solidFill>
                <a:latin typeface="Arial Black"/>
                <a:ea typeface="Arial Black"/>
                <a:cs typeface="Arial Black"/>
              </a:rPr>
              <a:t>TEŞEKKÜRLER</a:t>
            </a:r>
          </a:p>
        </p:txBody>
      </p:sp>
    </p:spTree>
    <p:extLst>
      <p:ext uri="{BB962C8B-B14F-4D97-AF65-F5344CB8AC3E}">
        <p14:creationId xmlns:p14="http://schemas.microsoft.com/office/powerpoint/2010/main" val="28644167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5" y="6309360"/>
            <a:ext cx="1532708" cy="54864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3089763" y="345635"/>
            <a:ext cx="59841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Enürezis </a:t>
            </a:r>
            <a:r>
              <a:rPr lang="tr-TR" sz="3200" dirty="0" err="1" smtClean="0">
                <a:solidFill>
                  <a:schemeClr val="accent1"/>
                </a:solidFill>
                <a:latin typeface="Arial Black" panose="020B0A04020102020204" pitchFamily="34" charset="0"/>
              </a:rPr>
              <a:t>Nokturna</a:t>
            </a:r>
            <a:r>
              <a:rPr lang="tr-TR" sz="32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 Tanımı</a:t>
            </a:r>
            <a:endParaRPr lang="tr-TR" sz="32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558835" y="6352847"/>
            <a:ext cx="10737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Austin PF, Bauer SB, Bower W, Chase J</a:t>
            </a:r>
            <a:r>
              <a:rPr lang="en-US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tr-TR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Franco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I, </a:t>
            </a:r>
            <a:r>
              <a:rPr lang="en-US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Hoebeke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P, et al. The </a:t>
            </a:r>
            <a:r>
              <a:rPr lang="en-US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standardization</a:t>
            </a:r>
            <a:r>
              <a:rPr lang="tr-TR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terminology of lower urinary tract </a:t>
            </a:r>
            <a:r>
              <a:rPr lang="en-US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tr-TR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children and adolescents: update </a:t>
            </a:r>
            <a:r>
              <a:rPr lang="en-US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report</a:t>
            </a:r>
            <a:r>
              <a:rPr lang="tr-TR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the Standardization Committee of the </a:t>
            </a:r>
            <a:r>
              <a:rPr lang="en-US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tr-TR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Children's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Continence Society. </a:t>
            </a:r>
            <a:r>
              <a:rPr lang="en-US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tr-TR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Urol</a:t>
            </a:r>
            <a:r>
              <a:rPr lang="en-US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2014;191(6):</a:t>
            </a:r>
            <a:r>
              <a:rPr lang="en-US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1863-5</a:t>
            </a:r>
            <a:endParaRPr lang="tr-TR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329144" y="1395580"/>
            <a:ext cx="762870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tr-TR" sz="10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tr-T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tr-TR" sz="2600" b="1" dirty="0">
                <a:latin typeface="Arial" panose="020B0604020202020204" pitchFamily="34" charset="0"/>
                <a:cs typeface="Arial" panose="020B0604020202020204" pitchFamily="34" charset="0"/>
              </a:rPr>
              <a:t>yaşından büyük bir </a:t>
            </a:r>
            <a:r>
              <a:rPr lang="tr-T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çocukta;   </a:t>
            </a:r>
          </a:p>
        </p:txBody>
      </p:sp>
      <p:pic>
        <p:nvPicPr>
          <p:cNvPr id="10" name="Picture 5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0061" y="1419147"/>
            <a:ext cx="2016125" cy="188897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Dikdörtgen 7"/>
          <p:cNvSpPr/>
          <p:nvPr/>
        </p:nvSpPr>
        <p:spPr>
          <a:xfrm>
            <a:off x="529441" y="2430963"/>
            <a:ext cx="7228114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en az 3 ay süreyle 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(≥ 2 /hafta  ?) </a:t>
            </a:r>
            <a:endParaRPr lang="tr-T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uyku esnasında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aralıklı olarak idrar kaçırma 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95795" y="5497457"/>
            <a:ext cx="13001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latin typeface="Sylfaen" panose="010A0502050306030303" pitchFamily="18" charset="0"/>
              </a:rPr>
              <a:t>Enürezis, </a:t>
            </a:r>
            <a:r>
              <a:rPr lang="tr-TR" dirty="0" err="1">
                <a:latin typeface="Sylfaen" panose="010A0502050306030303" pitchFamily="18" charset="0"/>
              </a:rPr>
              <a:t>enürezis</a:t>
            </a:r>
            <a:r>
              <a:rPr lang="tr-TR" dirty="0">
                <a:latin typeface="Sylfaen" panose="010A0502050306030303" pitchFamily="18" charset="0"/>
              </a:rPr>
              <a:t> </a:t>
            </a:r>
            <a:r>
              <a:rPr lang="tr-TR" dirty="0" err="1">
                <a:latin typeface="Sylfaen" panose="010A0502050306030303" pitchFamily="18" charset="0"/>
              </a:rPr>
              <a:t>nokturna</a:t>
            </a:r>
            <a:r>
              <a:rPr lang="tr-TR" dirty="0">
                <a:latin typeface="Sylfaen" panose="010A0502050306030303" pitchFamily="18" charset="0"/>
              </a:rPr>
              <a:t>, yatak ıslatma, </a:t>
            </a:r>
            <a:r>
              <a:rPr lang="tr-TR" dirty="0" smtClean="0">
                <a:latin typeface="Sylfaen" panose="010A0502050306030303" pitchFamily="18" charset="0"/>
              </a:rPr>
              <a:t>gece idrar </a:t>
            </a:r>
            <a:r>
              <a:rPr lang="tr-TR" dirty="0">
                <a:latin typeface="Sylfaen" panose="010A0502050306030303" pitchFamily="18" charset="0"/>
              </a:rPr>
              <a:t>kaçırma ve uyku ilişkili </a:t>
            </a:r>
            <a:r>
              <a:rPr lang="tr-TR" dirty="0" err="1" smtClean="0">
                <a:latin typeface="Sylfaen" panose="010A0502050306030303" pitchFamily="18" charset="0"/>
              </a:rPr>
              <a:t>enürezis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956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935601" y="147843"/>
            <a:ext cx="6003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dirty="0" smtClean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Enürezis: Sınıflandırılması</a:t>
            </a:r>
            <a:endParaRPr lang="tr-TR" sz="3200" dirty="0">
              <a:solidFill>
                <a:schemeClr val="accent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>
          <a:xfrm>
            <a:off x="950693" y="1092978"/>
            <a:ext cx="10219534" cy="663086"/>
          </a:xfrm>
          <a:prstGeom prst="rect">
            <a:avLst/>
          </a:prstGeom>
          <a:solidFill>
            <a:srgbClr val="FFCC99">
              <a:alpha val="41176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7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51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tr-TR" altLang="tr-T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Primer</a:t>
            </a:r>
            <a:r>
              <a:rPr lang="tr-TR" alt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Enürezis: </a:t>
            </a:r>
            <a:r>
              <a:rPr lang="tr-TR" alt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az 6 aylık kuru dönem olmaması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46784" y="2026779"/>
            <a:ext cx="4397375" cy="2813050"/>
          </a:xfrm>
          <a:prstGeom prst="rect">
            <a:avLst/>
          </a:prstGeom>
          <a:solidFill>
            <a:srgbClr val="FFFF00">
              <a:alpha val="41176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defRPr/>
            </a:pPr>
            <a:r>
              <a:rPr lang="tr-TR" altLang="tr-TR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Tek belirtili uykuda işeme</a:t>
            </a:r>
          </a:p>
          <a:p>
            <a:pPr>
              <a:lnSpc>
                <a:spcPct val="115000"/>
              </a:lnSpc>
              <a:defRPr/>
            </a:pPr>
            <a:r>
              <a:rPr lang="tr-TR" altLang="tr-TR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tr-TR" altLang="tr-TR" sz="2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Monosemptomatik</a:t>
            </a:r>
            <a:r>
              <a:rPr lang="tr-TR" altLang="tr-TR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EN)</a:t>
            </a:r>
          </a:p>
          <a:p>
            <a:pPr algn="ctr">
              <a:lnSpc>
                <a:spcPct val="115000"/>
              </a:lnSpc>
              <a:defRPr/>
            </a:pPr>
            <a:r>
              <a:rPr lang="tr-TR" altLang="tr-TR" sz="2400" dirty="0"/>
              <a:t>Gündüz,  </a:t>
            </a:r>
          </a:p>
          <a:p>
            <a:pPr algn="ctr">
              <a:lnSpc>
                <a:spcPct val="115000"/>
              </a:lnSpc>
              <a:defRPr/>
            </a:pPr>
            <a:r>
              <a:rPr lang="tr-TR" altLang="tr-TR" sz="2400" dirty="0"/>
              <a:t>alt </a:t>
            </a:r>
            <a:r>
              <a:rPr lang="tr-TR" altLang="tr-TR" sz="2400" dirty="0" err="1"/>
              <a:t>üriner</a:t>
            </a:r>
            <a:r>
              <a:rPr lang="tr-TR" altLang="tr-TR" sz="2400" dirty="0"/>
              <a:t> sistem bozukluğunu düşündürecek herhangi bir semptomun olmaması</a:t>
            </a:r>
            <a:r>
              <a:rPr lang="tr-TR" altLang="tr-TR" sz="2400" dirty="0">
                <a:solidFill>
                  <a:srgbClr val="000066"/>
                </a:solidFill>
              </a:rPr>
              <a:t>…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800997" y="2026779"/>
            <a:ext cx="4276725" cy="2800350"/>
          </a:xfrm>
          <a:prstGeom prst="rect">
            <a:avLst/>
          </a:prstGeom>
          <a:solidFill>
            <a:srgbClr val="FFFF99">
              <a:alpha val="41176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defRPr/>
            </a:pPr>
            <a:r>
              <a:rPr lang="tr-TR" altLang="tr-TR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Çok belirtili uykuda işeme</a:t>
            </a:r>
          </a:p>
          <a:p>
            <a:pPr>
              <a:lnSpc>
                <a:spcPct val="115000"/>
              </a:lnSpc>
              <a:defRPr/>
            </a:pPr>
            <a:r>
              <a:rPr lang="tr-TR" altLang="tr-TR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tr-TR" altLang="tr-TR" sz="24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non-monosemptomatik</a:t>
            </a:r>
            <a:r>
              <a:rPr lang="tr-TR" altLang="tr-TR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tr-TR" altLang="tr-TR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EN)</a:t>
            </a:r>
            <a:endParaRPr lang="tr-TR" altLang="tr-TR" sz="2400" dirty="0">
              <a:solidFill>
                <a:schemeClr val="accent1"/>
              </a:solidFill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tr-TR" altLang="tr-TR" sz="2400" dirty="0"/>
              <a:t>Gündüz,  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tr-TR" altLang="tr-TR" sz="2400" dirty="0"/>
              <a:t>  alt </a:t>
            </a:r>
            <a:r>
              <a:rPr lang="tr-TR" altLang="tr-TR" sz="2400" dirty="0" err="1"/>
              <a:t>üriner</a:t>
            </a:r>
            <a:r>
              <a:rPr lang="tr-TR" altLang="tr-TR" sz="2400" dirty="0"/>
              <a:t> sistem bozukluğunu düşündürecek herhangi bir semptomun olması</a:t>
            </a:r>
            <a:r>
              <a:rPr lang="tr-TR" altLang="tr-TR" sz="2400" dirty="0">
                <a:solidFill>
                  <a:srgbClr val="000066"/>
                </a:solidFill>
              </a:rPr>
              <a:t>…</a:t>
            </a:r>
            <a:endParaRPr lang="tr-TR" altLang="tr-TR" sz="2400" b="1" dirty="0">
              <a:solidFill>
                <a:schemeClr val="folHlink"/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349387" y="5391099"/>
            <a:ext cx="9591822" cy="461665"/>
          </a:xfrm>
          <a:prstGeom prst="rect">
            <a:avLst/>
          </a:prstGeom>
          <a:solidFill>
            <a:schemeClr val="accent1">
              <a:alpha val="4196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tr-TR" alt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Sekonder</a:t>
            </a:r>
            <a:r>
              <a:rPr lang="tr-TR" alt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Enürezis: en az 6 aylık bir kuru dönem </a:t>
            </a:r>
            <a:r>
              <a:rPr lang="tr-TR" alt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olması</a:t>
            </a:r>
            <a:endParaRPr lang="tr-TR" altLang="tr-T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39" y="6329110"/>
            <a:ext cx="1532708" cy="438305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74826" y="6329110"/>
            <a:ext cx="10417174" cy="4000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tr-TR" altLang="tr-TR" sz="1000" i="1" dirty="0" err="1">
                <a:latin typeface="Comic Sans MS" panose="030F0702030302020204" pitchFamily="66" charset="0"/>
              </a:rPr>
              <a:t>Neveus</a:t>
            </a:r>
            <a:r>
              <a:rPr lang="tr-TR" altLang="tr-TR" sz="1000" i="1" dirty="0">
                <a:latin typeface="Comic Sans MS" panose="030F0702030302020204" pitchFamily="66" charset="0"/>
              </a:rPr>
              <a:t> T </a:t>
            </a:r>
            <a:r>
              <a:rPr lang="tr-TR" altLang="tr-TR" sz="1000" i="1" dirty="0" err="1">
                <a:latin typeface="Comic Sans MS" panose="030F0702030302020204" pitchFamily="66" charset="0"/>
              </a:rPr>
              <a:t>et.al.The</a:t>
            </a:r>
            <a:r>
              <a:rPr lang="tr-TR" altLang="tr-TR" sz="1000" i="1" dirty="0">
                <a:latin typeface="Comic Sans MS" panose="030F0702030302020204" pitchFamily="66" charset="0"/>
              </a:rPr>
              <a:t> </a:t>
            </a:r>
            <a:r>
              <a:rPr lang="tr-TR" altLang="tr-TR" sz="1000" i="1" dirty="0" err="1">
                <a:latin typeface="Comic Sans MS" panose="030F0702030302020204" pitchFamily="66" charset="0"/>
              </a:rPr>
              <a:t>standardization</a:t>
            </a:r>
            <a:r>
              <a:rPr lang="tr-TR" altLang="tr-TR" sz="1000" i="1" dirty="0">
                <a:latin typeface="Comic Sans MS" panose="030F0702030302020204" pitchFamily="66" charset="0"/>
              </a:rPr>
              <a:t> of </a:t>
            </a:r>
            <a:r>
              <a:rPr lang="tr-TR" altLang="tr-TR" sz="1000" i="1" dirty="0" err="1">
                <a:latin typeface="Comic Sans MS" panose="030F0702030302020204" pitchFamily="66" charset="0"/>
              </a:rPr>
              <a:t>terminology</a:t>
            </a:r>
            <a:r>
              <a:rPr lang="tr-TR" altLang="tr-TR" sz="1000" i="1" dirty="0">
                <a:latin typeface="Comic Sans MS" panose="030F0702030302020204" pitchFamily="66" charset="0"/>
              </a:rPr>
              <a:t> of </a:t>
            </a:r>
            <a:r>
              <a:rPr lang="tr-TR" altLang="tr-TR" sz="1000" i="1" dirty="0" err="1">
                <a:latin typeface="Comic Sans MS" panose="030F0702030302020204" pitchFamily="66" charset="0"/>
              </a:rPr>
              <a:t>lower</a:t>
            </a:r>
            <a:r>
              <a:rPr lang="tr-TR" altLang="tr-TR" sz="1000" i="1" dirty="0">
                <a:latin typeface="Comic Sans MS" panose="030F0702030302020204" pitchFamily="66" charset="0"/>
              </a:rPr>
              <a:t> </a:t>
            </a:r>
            <a:r>
              <a:rPr lang="tr-TR" altLang="tr-TR" sz="1000" i="1" dirty="0" err="1">
                <a:latin typeface="Comic Sans MS" panose="030F0702030302020204" pitchFamily="66" charset="0"/>
              </a:rPr>
              <a:t>urinary</a:t>
            </a:r>
            <a:r>
              <a:rPr lang="tr-TR" altLang="tr-TR" sz="1000" i="1" dirty="0">
                <a:latin typeface="Comic Sans MS" panose="030F0702030302020204" pitchFamily="66" charset="0"/>
              </a:rPr>
              <a:t> </a:t>
            </a:r>
            <a:r>
              <a:rPr lang="tr-TR" altLang="tr-TR" sz="1000" i="1" dirty="0" err="1">
                <a:latin typeface="Comic Sans MS" panose="030F0702030302020204" pitchFamily="66" charset="0"/>
              </a:rPr>
              <a:t>tract</a:t>
            </a:r>
            <a:r>
              <a:rPr lang="tr-TR" altLang="tr-TR" sz="1000" i="1" dirty="0">
                <a:latin typeface="Comic Sans MS" panose="030F0702030302020204" pitchFamily="66" charset="0"/>
              </a:rPr>
              <a:t> </a:t>
            </a:r>
            <a:r>
              <a:rPr lang="tr-TR" altLang="tr-TR" sz="1000" i="1" dirty="0" err="1">
                <a:latin typeface="Comic Sans MS" panose="030F0702030302020204" pitchFamily="66" charset="0"/>
              </a:rPr>
              <a:t>function</a:t>
            </a:r>
            <a:r>
              <a:rPr lang="tr-TR" altLang="tr-TR" sz="1000" i="1" dirty="0">
                <a:latin typeface="Comic Sans MS" panose="030F0702030302020204" pitchFamily="66" charset="0"/>
              </a:rPr>
              <a:t> in </a:t>
            </a:r>
            <a:r>
              <a:rPr lang="tr-TR" altLang="tr-TR" sz="1000" i="1" dirty="0" err="1">
                <a:latin typeface="Comic Sans MS" panose="030F0702030302020204" pitchFamily="66" charset="0"/>
              </a:rPr>
              <a:t>children</a:t>
            </a:r>
            <a:r>
              <a:rPr lang="tr-TR" altLang="tr-TR" sz="1000" i="1" dirty="0">
                <a:latin typeface="Comic Sans MS" panose="030F0702030302020204" pitchFamily="66" charset="0"/>
              </a:rPr>
              <a:t> </a:t>
            </a:r>
            <a:r>
              <a:rPr lang="tr-TR" altLang="tr-TR" sz="1000" i="1" dirty="0" err="1">
                <a:latin typeface="Comic Sans MS" panose="030F0702030302020204" pitchFamily="66" charset="0"/>
              </a:rPr>
              <a:t>and</a:t>
            </a:r>
            <a:r>
              <a:rPr lang="tr-TR" altLang="tr-TR" sz="1000" i="1" dirty="0">
                <a:latin typeface="Comic Sans MS" panose="030F0702030302020204" pitchFamily="66" charset="0"/>
              </a:rPr>
              <a:t> </a:t>
            </a:r>
            <a:r>
              <a:rPr lang="tr-TR" altLang="tr-TR" sz="1000" i="1" dirty="0" err="1">
                <a:latin typeface="Comic Sans MS" panose="030F0702030302020204" pitchFamily="66" charset="0"/>
              </a:rPr>
              <a:t>adolescents:report</a:t>
            </a:r>
            <a:r>
              <a:rPr lang="tr-TR" altLang="tr-TR" sz="1000" i="1" dirty="0">
                <a:latin typeface="Comic Sans MS" panose="030F0702030302020204" pitchFamily="66" charset="0"/>
              </a:rPr>
              <a:t> </a:t>
            </a:r>
            <a:r>
              <a:rPr lang="tr-TR" altLang="tr-TR" sz="1000" i="1" dirty="0" err="1">
                <a:latin typeface="Comic Sans MS" panose="030F0702030302020204" pitchFamily="66" charset="0"/>
              </a:rPr>
              <a:t>from</a:t>
            </a:r>
            <a:r>
              <a:rPr lang="tr-TR" altLang="tr-TR" sz="1000" i="1" dirty="0">
                <a:latin typeface="Comic Sans MS" panose="030F0702030302020204" pitchFamily="66" charset="0"/>
              </a:rPr>
              <a:t> </a:t>
            </a:r>
            <a:r>
              <a:rPr lang="tr-TR" altLang="tr-TR" sz="1000" i="1" dirty="0" err="1">
                <a:latin typeface="Comic Sans MS" panose="030F0702030302020204" pitchFamily="66" charset="0"/>
              </a:rPr>
              <a:t>the</a:t>
            </a:r>
            <a:r>
              <a:rPr lang="tr-TR" altLang="tr-TR" sz="1000" i="1" dirty="0">
                <a:latin typeface="Comic Sans MS" panose="030F0702030302020204" pitchFamily="66" charset="0"/>
              </a:rPr>
              <a:t> </a:t>
            </a:r>
            <a:r>
              <a:rPr lang="tr-TR" altLang="tr-TR" sz="1000" i="1" dirty="0" err="1">
                <a:latin typeface="Comic Sans MS" panose="030F0702030302020204" pitchFamily="66" charset="0"/>
              </a:rPr>
              <a:t>standardisation</a:t>
            </a:r>
            <a:r>
              <a:rPr lang="tr-TR" altLang="tr-TR" sz="1000" i="1" dirty="0">
                <a:latin typeface="Comic Sans MS" panose="030F0702030302020204" pitchFamily="66" charset="0"/>
              </a:rPr>
              <a:t> </a:t>
            </a:r>
            <a:r>
              <a:rPr lang="tr-TR" altLang="tr-TR" sz="1000" i="1" dirty="0" err="1">
                <a:latin typeface="Comic Sans MS" panose="030F0702030302020204" pitchFamily="66" charset="0"/>
              </a:rPr>
              <a:t>committe</a:t>
            </a:r>
            <a:r>
              <a:rPr lang="tr-TR" altLang="tr-TR" sz="1000" i="1" dirty="0">
                <a:latin typeface="Comic Sans MS" panose="030F0702030302020204" pitchFamily="66" charset="0"/>
              </a:rPr>
              <a:t> of </a:t>
            </a:r>
            <a:r>
              <a:rPr lang="tr-TR" altLang="tr-TR" sz="1000" i="1" dirty="0" err="1">
                <a:latin typeface="Comic Sans MS" panose="030F0702030302020204" pitchFamily="66" charset="0"/>
              </a:rPr>
              <a:t>the</a:t>
            </a:r>
            <a:r>
              <a:rPr lang="tr-TR" altLang="tr-TR" sz="1000" i="1" dirty="0">
                <a:latin typeface="Comic Sans MS" panose="030F0702030302020204" pitchFamily="66" charset="0"/>
              </a:rPr>
              <a:t> </a:t>
            </a:r>
            <a:r>
              <a:rPr lang="tr-TR" altLang="tr-TR" sz="1000" i="1" dirty="0" err="1">
                <a:latin typeface="Comic Sans MS" panose="030F0702030302020204" pitchFamily="66" charset="0"/>
              </a:rPr>
              <a:t>ınternational</a:t>
            </a:r>
            <a:r>
              <a:rPr lang="tr-TR" altLang="tr-TR" sz="1000" i="1" dirty="0">
                <a:latin typeface="Comic Sans MS" panose="030F0702030302020204" pitchFamily="66" charset="0"/>
              </a:rPr>
              <a:t> </a:t>
            </a:r>
            <a:r>
              <a:rPr lang="tr-TR" altLang="tr-TR" sz="1000" i="1" dirty="0" err="1">
                <a:latin typeface="Comic Sans MS" panose="030F0702030302020204" pitchFamily="66" charset="0"/>
              </a:rPr>
              <a:t>children’s</a:t>
            </a:r>
            <a:r>
              <a:rPr lang="tr-TR" altLang="tr-TR" sz="1000" i="1" dirty="0">
                <a:latin typeface="Comic Sans MS" panose="030F0702030302020204" pitchFamily="66" charset="0"/>
              </a:rPr>
              <a:t> </a:t>
            </a:r>
            <a:r>
              <a:rPr lang="tr-TR" altLang="tr-TR" sz="1000" i="1" dirty="0" err="1">
                <a:latin typeface="Comic Sans MS" panose="030F0702030302020204" pitchFamily="66" charset="0"/>
              </a:rPr>
              <a:t>continence</a:t>
            </a:r>
            <a:r>
              <a:rPr lang="tr-TR" altLang="tr-TR" sz="1000" i="1" dirty="0">
                <a:latin typeface="Comic Sans MS" panose="030F0702030302020204" pitchFamily="66" charset="0"/>
              </a:rPr>
              <a:t> </a:t>
            </a:r>
            <a:r>
              <a:rPr lang="tr-TR" altLang="tr-TR" sz="1000" i="1" dirty="0" err="1">
                <a:latin typeface="Comic Sans MS" panose="030F0702030302020204" pitchFamily="66" charset="0"/>
              </a:rPr>
              <a:t>society</a:t>
            </a:r>
            <a:r>
              <a:rPr lang="tr-TR" altLang="tr-TR" sz="1000" i="1" dirty="0">
                <a:latin typeface="Comic Sans MS" panose="030F0702030302020204" pitchFamily="66" charset="0"/>
              </a:rPr>
              <a:t> J </a:t>
            </a:r>
            <a:r>
              <a:rPr lang="tr-TR" altLang="tr-TR" sz="1000" i="1" dirty="0" err="1">
                <a:latin typeface="Comic Sans MS" panose="030F0702030302020204" pitchFamily="66" charset="0"/>
              </a:rPr>
              <a:t>Urol</a:t>
            </a:r>
            <a:r>
              <a:rPr lang="tr-TR" altLang="tr-TR" sz="1000" i="1" dirty="0">
                <a:latin typeface="Comic Sans MS" panose="030F0702030302020204" pitchFamily="66" charset="0"/>
              </a:rPr>
              <a:t>, 2006</a:t>
            </a:r>
          </a:p>
        </p:txBody>
      </p:sp>
      <p:sp>
        <p:nvSpPr>
          <p:cNvPr id="13" name="Patlama 2 12"/>
          <p:cNvSpPr/>
          <p:nvPr/>
        </p:nvSpPr>
        <p:spPr>
          <a:xfrm>
            <a:off x="10141527" y="874206"/>
            <a:ext cx="1028700" cy="975376"/>
          </a:xfrm>
          <a:prstGeom prst="irregularSeal2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0263782" y="1188441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%80</a:t>
            </a:r>
            <a:endParaRPr lang="tr-TR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Patlama 2 14"/>
          <p:cNvSpPr/>
          <p:nvPr/>
        </p:nvSpPr>
        <p:spPr>
          <a:xfrm>
            <a:off x="4641273" y="1974703"/>
            <a:ext cx="1028700" cy="975376"/>
          </a:xfrm>
          <a:prstGeom prst="irregularSeal2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4763528" y="2262336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%80</a:t>
            </a:r>
            <a:endParaRPr lang="tr-TR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41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2324100" y="5938278"/>
            <a:ext cx="838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Monosemptomatik</a:t>
            </a:r>
            <a:r>
              <a:rPr lang="tr-TR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enürezis</a:t>
            </a:r>
            <a:r>
              <a:rPr lang="tr-TR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noktürna</a:t>
            </a:r>
            <a:r>
              <a:rPr lang="tr-TR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fizyopatolojisinde</a:t>
            </a:r>
            <a:r>
              <a:rPr lang="tr-TR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etkili </a:t>
            </a:r>
            <a:r>
              <a:rPr lang="tr-T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faktörler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4520045" y="213467"/>
            <a:ext cx="2658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dirty="0" err="1" smtClean="0">
                <a:solidFill>
                  <a:schemeClr val="accent1"/>
                </a:solidFill>
                <a:latin typeface="Arial Black" panose="020B0A04020102020204" pitchFamily="34" charset="0"/>
              </a:rPr>
              <a:t>Patogenez</a:t>
            </a:r>
            <a:r>
              <a:rPr lang="tr-TR" sz="32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 </a:t>
            </a:r>
            <a:endParaRPr lang="tr-TR" sz="32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0" y="6273038"/>
            <a:ext cx="123253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Nevéus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T. Nocturnal enuresis-theoretic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tr-T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practical guidelines. </a:t>
            </a:r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Pediatr</a:t>
            </a:r>
            <a:r>
              <a:rPr lang="tr-T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Nephrol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2011;26(8):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1207-14</a:t>
            </a:r>
            <a:endParaRPr lang="tr-T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0" y="6496087"/>
            <a:ext cx="123634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Dossche</a:t>
            </a:r>
            <a:r>
              <a:rPr lang="tr-TR" sz="1100" i="1" dirty="0">
                <a:latin typeface="Arial" panose="020B0604020202020204" pitchFamily="34" charset="0"/>
                <a:cs typeface="Arial" panose="020B0604020202020204" pitchFamily="34" charset="0"/>
              </a:rPr>
              <a:t> L, </a:t>
            </a:r>
            <a:r>
              <a:rPr lang="tr-TR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Walle</a:t>
            </a:r>
            <a:r>
              <a:rPr lang="tr-TR" sz="1100" i="1" dirty="0">
                <a:latin typeface="Arial" panose="020B0604020202020204" pitchFamily="34" charset="0"/>
                <a:cs typeface="Arial" panose="020B0604020202020204" pitchFamily="34" charset="0"/>
              </a:rPr>
              <a:t> JV, Van </a:t>
            </a:r>
            <a:r>
              <a:rPr lang="tr-TR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Herzeele</a:t>
            </a:r>
            <a:r>
              <a:rPr lang="tr-TR" sz="1100" i="1" dirty="0"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tr-TR" sz="11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1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pathophysiology</a:t>
            </a:r>
            <a:r>
              <a:rPr lang="tr-TR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100" i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tr-TR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monosymptomatic</a:t>
            </a:r>
            <a:r>
              <a:rPr lang="tr-TR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1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nocturnal</a:t>
            </a:r>
            <a:r>
              <a:rPr lang="tr-TR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1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enuresis</a:t>
            </a:r>
            <a:r>
              <a:rPr lang="tr-TR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tr-TR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special</a:t>
            </a:r>
            <a:r>
              <a:rPr lang="tr-TR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emphasis</a:t>
            </a:r>
            <a:r>
              <a:rPr lang="tr-TR" sz="1100" i="1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tr-TR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1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circadian</a:t>
            </a:r>
            <a:r>
              <a:rPr lang="tr-TR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1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rhythm</a:t>
            </a:r>
            <a:r>
              <a:rPr lang="tr-TR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100" i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tr-TR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renal</a:t>
            </a:r>
            <a:r>
              <a:rPr lang="tr-TR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physiology</a:t>
            </a:r>
            <a:r>
              <a:rPr lang="tr-TR" sz="11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tr-TR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 Pediatr </a:t>
            </a:r>
            <a:r>
              <a:rPr lang="tr-TR" sz="1100" i="1" dirty="0">
                <a:latin typeface="Arial" panose="020B0604020202020204" pitchFamily="34" charset="0"/>
                <a:cs typeface="Arial" panose="020B0604020202020204" pitchFamily="34" charset="0"/>
              </a:rPr>
              <a:t>2016;175(6):747-54.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885" y="2089813"/>
            <a:ext cx="5353792" cy="203532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63198" y="4219601"/>
            <a:ext cx="4333009" cy="1624216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435765" y="4540064"/>
            <a:ext cx="4333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Nokturnal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Poliüri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Nokturnal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ADH salınımında azalma)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89072" y="4217411"/>
            <a:ext cx="5455228" cy="1655439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/>
          <p:cNvSpPr txBox="1"/>
          <p:nvPr/>
        </p:nvSpPr>
        <p:spPr>
          <a:xfrm>
            <a:off x="6760089" y="4625709"/>
            <a:ext cx="4445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Gece Mesane Kapasitesinde Azalma 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6712527" y="4983463"/>
            <a:ext cx="48317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Uykuda, fonksiyonel mesane kapasitesinde azalma, belirgin </a:t>
            </a:r>
            <a:r>
              <a:rPr lang="tr-TR" dirty="0" err="1"/>
              <a:t>detrüsör</a:t>
            </a:r>
            <a:r>
              <a:rPr lang="tr-TR" dirty="0"/>
              <a:t> </a:t>
            </a:r>
            <a:r>
              <a:rPr lang="tr-TR" dirty="0" smtClean="0"/>
              <a:t>kasılmaları</a:t>
            </a:r>
            <a:endParaRPr lang="tr-TR" dirty="0"/>
          </a:p>
        </p:txBody>
      </p:sp>
      <p:sp>
        <p:nvSpPr>
          <p:cNvPr id="8" name="Yuvarlatılmış Dikdörtgen 7"/>
          <p:cNvSpPr/>
          <p:nvPr/>
        </p:nvSpPr>
        <p:spPr>
          <a:xfrm>
            <a:off x="3583132" y="1170622"/>
            <a:ext cx="4613564" cy="630822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/>
          <p:cNvSpPr txBox="1"/>
          <p:nvPr/>
        </p:nvSpPr>
        <p:spPr>
          <a:xfrm>
            <a:off x="4303781" y="1274384"/>
            <a:ext cx="3026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Uyanma  Bozukluğu 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ikdörtgen 12"/>
          <p:cNvSpPr/>
          <p:nvPr/>
        </p:nvSpPr>
        <p:spPr>
          <a:xfrm rot="2197085">
            <a:off x="9206159" y="925483"/>
            <a:ext cx="2793211" cy="11849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tr-T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Nörofizyolojik</a:t>
            </a:r>
            <a:r>
              <a:rPr lang="tr-T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maturasyonun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gecikmesi 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ikdörtgen 21"/>
          <p:cNvSpPr/>
          <p:nvPr/>
        </p:nvSpPr>
        <p:spPr>
          <a:xfrm rot="18434177">
            <a:off x="191296" y="1148084"/>
            <a:ext cx="2793211" cy="8771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tr-T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Genetik Faktörler </a:t>
            </a:r>
          </a:p>
          <a:p>
            <a:pPr algn="ctr"/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83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244657" y="155663"/>
            <a:ext cx="3322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 smtClean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Özgün Tedavi </a:t>
            </a:r>
            <a:endParaRPr lang="tr-TR" sz="3200" b="1" dirty="0">
              <a:solidFill>
                <a:schemeClr val="accent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5" y="6286365"/>
            <a:ext cx="1532708" cy="43830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398428" y="787761"/>
            <a:ext cx="7155529" cy="5206242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204" y="1673241"/>
            <a:ext cx="1754717" cy="889206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970" y="3175208"/>
            <a:ext cx="2373013" cy="139286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1425" y="502885"/>
            <a:ext cx="3884708" cy="2502202"/>
          </a:xfrm>
          <a:prstGeom prst="rect">
            <a:avLst/>
          </a:prstGeom>
        </p:spPr>
      </p:pic>
      <p:sp>
        <p:nvSpPr>
          <p:cNvPr id="19" name="Yukarı Bükülü Ok 18"/>
          <p:cNvSpPr/>
          <p:nvPr/>
        </p:nvSpPr>
        <p:spPr>
          <a:xfrm>
            <a:off x="5677786" y="4901609"/>
            <a:ext cx="1509823" cy="914400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20" name="Metin kutusu 19"/>
          <p:cNvSpPr txBox="1"/>
          <p:nvPr/>
        </p:nvSpPr>
        <p:spPr>
          <a:xfrm>
            <a:off x="9553983" y="3431894"/>
            <a:ext cx="191975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Alarm Tedavisi </a:t>
            </a:r>
            <a:endParaRPr lang="tr-TR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şağı Bükülü Ok 20"/>
          <p:cNvSpPr/>
          <p:nvPr/>
        </p:nvSpPr>
        <p:spPr>
          <a:xfrm flipH="1">
            <a:off x="1299953" y="923758"/>
            <a:ext cx="1711842" cy="776983"/>
          </a:xfrm>
          <a:prstGeom prst="curved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22" name="Metin kutusu 21"/>
          <p:cNvSpPr txBox="1"/>
          <p:nvPr/>
        </p:nvSpPr>
        <p:spPr>
          <a:xfrm>
            <a:off x="244204" y="2775098"/>
            <a:ext cx="182453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Desmopressin</a:t>
            </a:r>
            <a:endParaRPr lang="tr-TR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Yukarı Bükülü Ok 25"/>
          <p:cNvSpPr/>
          <p:nvPr/>
        </p:nvSpPr>
        <p:spPr>
          <a:xfrm flipV="1">
            <a:off x="6857654" y="2328530"/>
            <a:ext cx="1509823" cy="882404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905753" y="6164124"/>
            <a:ext cx="101441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400" b="1" i="1" dirty="0">
                <a:latin typeface="Arial" panose="020B0604020202020204" pitchFamily="34" charset="0"/>
              </a:rPr>
              <a:t>Neveus. Nocturnal Enuresis-Theoretic background and practical guidelines. </a:t>
            </a:r>
            <a:r>
              <a:rPr lang="en-US" sz="1400" b="1" i="1" dirty="0" err="1">
                <a:latin typeface="Arial" panose="020B0604020202020204" pitchFamily="34" charset="0"/>
              </a:rPr>
              <a:t>Pediatr</a:t>
            </a:r>
            <a:r>
              <a:rPr lang="en-US" sz="1400" b="1" i="1" dirty="0">
                <a:latin typeface="Arial" panose="020B0604020202020204" pitchFamily="34" charset="0"/>
              </a:rPr>
              <a:t> Nephrol,2011 </a:t>
            </a:r>
            <a:endParaRPr lang="tr-TR" sz="1400" dirty="0"/>
          </a:p>
        </p:txBody>
      </p:sp>
      <p:sp>
        <p:nvSpPr>
          <p:cNvPr id="14" name="Metin kutusu 13"/>
          <p:cNvSpPr txBox="1"/>
          <p:nvPr/>
        </p:nvSpPr>
        <p:spPr>
          <a:xfrm>
            <a:off x="6926650" y="1129066"/>
            <a:ext cx="144082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6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Antikolinerjik</a:t>
            </a:r>
            <a:r>
              <a:rPr lang="tr-TR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tedavi  </a:t>
            </a:r>
            <a:endParaRPr lang="tr-TR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şağı Bükülü Ok 15"/>
          <p:cNvSpPr/>
          <p:nvPr/>
        </p:nvSpPr>
        <p:spPr>
          <a:xfrm flipH="1">
            <a:off x="5710097" y="98865"/>
            <a:ext cx="1711842" cy="1006457"/>
          </a:xfrm>
          <a:prstGeom prst="curved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7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3045653" y="78968"/>
            <a:ext cx="5623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Güncel Tedavide Neler Var?</a:t>
            </a:r>
            <a:endParaRPr lang="tr-TR" sz="2800" b="1" dirty="0">
              <a:solidFill>
                <a:schemeClr val="accent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14" y="602188"/>
            <a:ext cx="5423229" cy="13896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4093029" y="162245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000" dirty="0">
                <a:latin typeface="AdvOT419e7ed1"/>
              </a:rPr>
              <a:t>UROLOGY 124</a:t>
            </a:r>
            <a:r>
              <a:rPr lang="tr-TR" sz="1000" dirty="0" smtClean="0">
                <a:latin typeface="AdvOT419e7ed1"/>
              </a:rPr>
              <a:t>: 241</a:t>
            </a:r>
            <a:r>
              <a:rPr lang="tr-TR" sz="1000" dirty="0">
                <a:latin typeface="AdvTT488bbd95+22"/>
              </a:rPr>
              <a:t>−</a:t>
            </a:r>
            <a:r>
              <a:rPr lang="tr-TR" sz="1000" dirty="0">
                <a:latin typeface="AdvOT419e7ed1"/>
              </a:rPr>
              <a:t>247, 2019</a:t>
            </a:r>
            <a:r>
              <a:rPr lang="tr-TR" dirty="0">
                <a:latin typeface="AdvOT419e7ed1"/>
              </a:rPr>
              <a:t>. 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6248400" y="758757"/>
            <a:ext cx="5943600" cy="5848872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487714" y="2214987"/>
            <a:ext cx="5292600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err="1" smtClean="0"/>
              <a:t>Prospektif</a:t>
            </a:r>
            <a:r>
              <a:rPr lang="tr-TR" dirty="0" smtClean="0"/>
              <a:t> </a:t>
            </a:r>
          </a:p>
          <a:p>
            <a:r>
              <a:rPr lang="tr-TR" dirty="0" smtClean="0"/>
              <a:t>-185 NE çocuk , 2007-2014 , </a:t>
            </a:r>
            <a:r>
              <a:rPr lang="tr-TR" dirty="0" err="1" smtClean="0"/>
              <a:t>median</a:t>
            </a:r>
            <a:r>
              <a:rPr lang="tr-TR" dirty="0" smtClean="0"/>
              <a:t> yaş 9 yaş (5-19)</a:t>
            </a:r>
          </a:p>
          <a:p>
            <a:r>
              <a:rPr lang="tr-TR" dirty="0" smtClean="0"/>
              <a:t>Alınma kriterler: </a:t>
            </a:r>
            <a:r>
              <a:rPr lang="tr-TR" dirty="0" err="1" smtClean="0"/>
              <a:t>monosemp-non</a:t>
            </a:r>
            <a:r>
              <a:rPr lang="tr-TR" dirty="0" smtClean="0"/>
              <a:t> </a:t>
            </a:r>
            <a:r>
              <a:rPr lang="tr-TR" dirty="0" err="1" smtClean="0"/>
              <a:t>monosemptmatik</a:t>
            </a:r>
            <a:r>
              <a:rPr lang="tr-TR" dirty="0" smtClean="0"/>
              <a:t> E </a:t>
            </a:r>
          </a:p>
          <a:p>
            <a:r>
              <a:rPr lang="tr-TR" dirty="0" smtClean="0"/>
              <a:t>&gt;24ay takip </a:t>
            </a:r>
          </a:p>
          <a:p>
            <a:r>
              <a:rPr lang="tr-TR" dirty="0" smtClean="0"/>
              <a:t>Dışlama kriterler: </a:t>
            </a:r>
            <a:r>
              <a:rPr lang="tr-TR" dirty="0" err="1" smtClean="0"/>
              <a:t>sekonder</a:t>
            </a:r>
            <a:r>
              <a:rPr lang="tr-TR" dirty="0" smtClean="0"/>
              <a:t> </a:t>
            </a:r>
            <a:r>
              <a:rPr lang="tr-TR" dirty="0" err="1" smtClean="0"/>
              <a:t>enuresis</a:t>
            </a:r>
            <a:r>
              <a:rPr lang="tr-TR" dirty="0" smtClean="0"/>
              <a:t>, </a:t>
            </a:r>
            <a:r>
              <a:rPr lang="tr-TR" dirty="0" err="1" smtClean="0"/>
              <a:t>nörojen</a:t>
            </a:r>
            <a:r>
              <a:rPr lang="tr-TR" dirty="0" smtClean="0"/>
              <a:t> mesane 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487714" y="4191000"/>
            <a:ext cx="2793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- %87  düzelme, %13 </a:t>
            </a:r>
            <a:r>
              <a:rPr lang="tr-TR" dirty="0" err="1" smtClean="0"/>
              <a:t>relaps</a:t>
            </a: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785" y="5508173"/>
            <a:ext cx="6112458" cy="90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9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36142" y="487545"/>
            <a:ext cx="6088458" cy="1548084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045653" y="103507"/>
            <a:ext cx="5623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Güncel Tedavide Neler Var?</a:t>
            </a:r>
            <a:endParaRPr lang="tr-TR" sz="2800" b="1" dirty="0">
              <a:solidFill>
                <a:schemeClr val="accent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466114" y="626727"/>
            <a:ext cx="5576729" cy="566172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72" y="2355351"/>
            <a:ext cx="5577173" cy="1183733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116056" y="3720592"/>
            <a:ext cx="4423287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tr-TR" sz="1600" dirty="0" err="1">
                <a:latin typeface="AdvTrebu-R"/>
              </a:rPr>
              <a:t>Low-dose</a:t>
            </a:r>
            <a:r>
              <a:rPr lang="tr-TR" sz="1600" dirty="0">
                <a:latin typeface="AdvTrebu-R"/>
              </a:rPr>
              <a:t> </a:t>
            </a:r>
            <a:r>
              <a:rPr lang="tr-TR" sz="1600" dirty="0" err="1">
                <a:latin typeface="AdvTrebu-R"/>
              </a:rPr>
              <a:t>combination</a:t>
            </a:r>
            <a:r>
              <a:rPr lang="tr-TR" sz="1600" dirty="0">
                <a:latin typeface="AdvTrebu-R"/>
              </a:rPr>
              <a:t> </a:t>
            </a:r>
            <a:r>
              <a:rPr lang="tr-TR" sz="1600" dirty="0" err="1">
                <a:latin typeface="AdvTrebu-R"/>
              </a:rPr>
              <a:t>therapy</a:t>
            </a:r>
            <a:r>
              <a:rPr lang="tr-TR" sz="1600" dirty="0">
                <a:latin typeface="AdvTrebu-R"/>
              </a:rPr>
              <a:t> (LDCT</a:t>
            </a:r>
            <a:r>
              <a:rPr lang="tr-TR" sz="1600" dirty="0" smtClean="0">
                <a:latin typeface="AdvTrebu-R"/>
              </a:rPr>
              <a:t>): </a:t>
            </a:r>
          </a:p>
          <a:p>
            <a:r>
              <a:rPr lang="en-US" sz="1600" dirty="0" smtClean="0">
                <a:latin typeface="AdvTrebu-R"/>
              </a:rPr>
              <a:t>(</a:t>
            </a:r>
            <a:r>
              <a:rPr lang="en-US" sz="1600" dirty="0">
                <a:latin typeface="AdvTrebu-R"/>
              </a:rPr>
              <a:t>0.6 mg of </a:t>
            </a:r>
            <a:r>
              <a:rPr lang="en-US" sz="1600" dirty="0" smtClean="0">
                <a:latin typeface="AdvTrebu-R"/>
              </a:rPr>
              <a:t>desmopressin</a:t>
            </a:r>
            <a:r>
              <a:rPr lang="tr-TR" sz="1600" dirty="0" smtClean="0">
                <a:latin typeface="AdvP4C4E74"/>
              </a:rPr>
              <a:t>+</a:t>
            </a:r>
            <a:r>
              <a:rPr lang="en-US" sz="1600" dirty="0" smtClean="0">
                <a:latin typeface="AdvP4C4E74"/>
              </a:rPr>
              <a:t> </a:t>
            </a:r>
            <a:r>
              <a:rPr lang="en-US" sz="1600" dirty="0">
                <a:latin typeface="AdvTrebu-R"/>
              </a:rPr>
              <a:t>5 mg of oxybutynin</a:t>
            </a:r>
            <a:endParaRPr lang="tr-TR" sz="1600" dirty="0"/>
          </a:p>
        </p:txBody>
      </p:sp>
      <p:sp>
        <p:nvSpPr>
          <p:cNvPr id="10" name="Dikdörtgen 9"/>
          <p:cNvSpPr/>
          <p:nvPr/>
        </p:nvSpPr>
        <p:spPr>
          <a:xfrm>
            <a:off x="618138" y="4355879"/>
            <a:ext cx="485502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tr-TR" sz="1600" dirty="0">
                <a:latin typeface="AdvTrebu-R"/>
              </a:rPr>
              <a:t>Advanced </a:t>
            </a:r>
            <a:r>
              <a:rPr lang="tr-TR" sz="1600" dirty="0" err="1">
                <a:latin typeface="AdvTrebu-R"/>
              </a:rPr>
              <a:t>dose</a:t>
            </a:r>
            <a:r>
              <a:rPr lang="tr-TR" sz="1600" dirty="0">
                <a:latin typeface="AdvTrebu-R"/>
              </a:rPr>
              <a:t> </a:t>
            </a:r>
            <a:r>
              <a:rPr lang="tr-TR" sz="1600" dirty="0" err="1" smtClean="0">
                <a:latin typeface="AdvTrebu-R"/>
              </a:rPr>
              <a:t>combination</a:t>
            </a:r>
            <a:r>
              <a:rPr lang="tr-TR" sz="1600" dirty="0" smtClean="0">
                <a:latin typeface="AdvTrebu-R"/>
              </a:rPr>
              <a:t> </a:t>
            </a:r>
            <a:r>
              <a:rPr lang="en-US" sz="1600" dirty="0" smtClean="0">
                <a:latin typeface="AdvTrebu-R"/>
              </a:rPr>
              <a:t>therapy </a:t>
            </a:r>
            <a:r>
              <a:rPr lang="en-US" sz="1600" dirty="0">
                <a:latin typeface="AdvTrebu-R"/>
              </a:rPr>
              <a:t>(ADCT</a:t>
            </a:r>
            <a:r>
              <a:rPr lang="en-US" sz="1600" dirty="0" smtClean="0">
                <a:latin typeface="AdvTrebu-R"/>
              </a:rPr>
              <a:t>)</a:t>
            </a:r>
            <a:r>
              <a:rPr lang="tr-TR" sz="1600" dirty="0" smtClean="0">
                <a:latin typeface="AdvTrebu-R"/>
              </a:rPr>
              <a:t>:</a:t>
            </a:r>
          </a:p>
          <a:p>
            <a:r>
              <a:rPr lang="en-US" sz="1600" dirty="0" smtClean="0">
                <a:latin typeface="AdvTrebu-R"/>
              </a:rPr>
              <a:t> </a:t>
            </a:r>
            <a:r>
              <a:rPr lang="en-US" sz="1600" dirty="0">
                <a:latin typeface="AdvTrebu-R"/>
              </a:rPr>
              <a:t>(0.6 mg </a:t>
            </a:r>
            <a:r>
              <a:rPr lang="en-US" sz="1600" dirty="0" smtClean="0">
                <a:latin typeface="AdvTrebu-R"/>
              </a:rPr>
              <a:t>of</a:t>
            </a:r>
            <a:r>
              <a:rPr lang="tr-TR" sz="1600" dirty="0" smtClean="0">
                <a:latin typeface="AdvTrebu-R"/>
              </a:rPr>
              <a:t> </a:t>
            </a:r>
            <a:r>
              <a:rPr lang="en-US" sz="1600" dirty="0" smtClean="0">
                <a:latin typeface="AdvTrebu-R"/>
              </a:rPr>
              <a:t>desmopressin 7.5</a:t>
            </a:r>
            <a:r>
              <a:rPr lang="tr-TR" sz="1600" dirty="0">
                <a:latin typeface="AdvPS44A44B"/>
              </a:rPr>
              <a:t>-</a:t>
            </a:r>
            <a:r>
              <a:rPr lang="en-US" sz="1600" dirty="0" smtClean="0">
                <a:latin typeface="AdvTrebu-R"/>
              </a:rPr>
              <a:t>10 </a:t>
            </a:r>
            <a:r>
              <a:rPr lang="en-US" sz="1600" dirty="0">
                <a:latin typeface="AdvTrebu-R"/>
              </a:rPr>
              <a:t>mg of oxybutynin)</a:t>
            </a:r>
            <a:endParaRPr lang="tr-TR" sz="1600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829" y="5144718"/>
            <a:ext cx="4153800" cy="105506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3328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3448425" y="103508"/>
            <a:ext cx="5623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Güncel Tedavide Neler Var?</a:t>
            </a:r>
            <a:endParaRPr lang="tr-TR" sz="2800" b="1" dirty="0">
              <a:solidFill>
                <a:schemeClr val="accent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96" y="1504238"/>
            <a:ext cx="3813971" cy="3242860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idx="1"/>
          </p:nvPr>
        </p:nvSpPr>
        <p:spPr>
          <a:xfrm>
            <a:off x="5214257" y="1504238"/>
            <a:ext cx="6651172" cy="2514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 err="1" smtClean="0"/>
              <a:t>Enüretik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Çocuklar</a:t>
            </a:r>
            <a:r>
              <a:rPr lang="tr-TR" sz="2200" b="1" dirty="0" smtClean="0"/>
              <a:t>da;</a:t>
            </a:r>
            <a:endParaRPr lang="en-US" sz="2200" b="1" dirty="0"/>
          </a:p>
          <a:p>
            <a:pPr lvl="1">
              <a:lnSpc>
                <a:spcPct val="150000"/>
              </a:lnSpc>
            </a:pPr>
            <a:r>
              <a:rPr lang="en-US" sz="2200" dirty="0" err="1" smtClean="0"/>
              <a:t>Düşük</a:t>
            </a:r>
            <a:r>
              <a:rPr lang="en-US" sz="2200" dirty="0" smtClean="0"/>
              <a:t> </a:t>
            </a:r>
            <a:r>
              <a:rPr lang="en-US" sz="2200" dirty="0" err="1" smtClean="0"/>
              <a:t>Uyku</a:t>
            </a:r>
            <a:r>
              <a:rPr lang="en-US" sz="2200" dirty="0" smtClean="0"/>
              <a:t> </a:t>
            </a:r>
            <a:r>
              <a:rPr lang="en-US" sz="2200" dirty="0" err="1" smtClean="0"/>
              <a:t>Kalitesi</a:t>
            </a:r>
            <a:endParaRPr lang="en-US" sz="2200" dirty="0"/>
          </a:p>
          <a:p>
            <a:pPr lvl="1">
              <a:lnSpc>
                <a:spcPct val="150000"/>
              </a:lnSpc>
            </a:pPr>
            <a:r>
              <a:rPr lang="en-US" sz="2200" dirty="0" err="1" smtClean="0"/>
              <a:t>Aralıksız</a:t>
            </a:r>
            <a:r>
              <a:rPr lang="en-US" sz="2200" dirty="0" smtClean="0"/>
              <a:t> </a:t>
            </a:r>
            <a:r>
              <a:rPr lang="en-US" sz="2200" dirty="0" err="1" smtClean="0"/>
              <a:t>Uyku</a:t>
            </a:r>
            <a:r>
              <a:rPr lang="en-US" sz="2200" dirty="0" smtClean="0"/>
              <a:t> </a:t>
            </a:r>
            <a:r>
              <a:rPr lang="en-US" sz="2200" dirty="0" err="1" smtClean="0"/>
              <a:t>periyotlarında</a:t>
            </a:r>
            <a:r>
              <a:rPr lang="en-US" sz="2200" dirty="0" smtClean="0"/>
              <a:t> </a:t>
            </a:r>
            <a:r>
              <a:rPr lang="en-US" sz="2200" dirty="0" err="1" smtClean="0"/>
              <a:t>azalma</a:t>
            </a:r>
            <a:endParaRPr lang="en-US" sz="2200" dirty="0" smtClean="0"/>
          </a:p>
          <a:p>
            <a:pPr lvl="1">
              <a:lnSpc>
                <a:spcPct val="150000"/>
              </a:lnSpc>
            </a:pPr>
            <a:r>
              <a:rPr lang="en-US" sz="2200" dirty="0" err="1" smtClean="0"/>
              <a:t>Gündüz</a:t>
            </a:r>
            <a:r>
              <a:rPr lang="en-US" sz="2200" dirty="0" smtClean="0"/>
              <a:t> </a:t>
            </a:r>
            <a:r>
              <a:rPr lang="en-US" sz="2200" dirty="0" err="1" smtClean="0"/>
              <a:t>uykulu</a:t>
            </a:r>
            <a:endParaRPr lang="en-US" sz="2200" dirty="0"/>
          </a:p>
        </p:txBody>
      </p:sp>
      <p:sp>
        <p:nvSpPr>
          <p:cNvPr id="11" name="Dikdörtgen 10"/>
          <p:cNvSpPr/>
          <p:nvPr/>
        </p:nvSpPr>
        <p:spPr>
          <a:xfrm>
            <a:off x="8262257" y="5754078"/>
            <a:ext cx="38208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Cohen-</a:t>
            </a:r>
            <a:r>
              <a:rPr lang="en-US" dirty="0" err="1"/>
              <a:t>Zrubavel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, Sleep, 2011</a:t>
            </a:r>
          </a:p>
          <a:p>
            <a:r>
              <a:rPr lang="en-US" dirty="0"/>
              <a:t>Bascom </a:t>
            </a:r>
            <a:r>
              <a:rPr lang="en-US" i="1" dirty="0"/>
              <a:t>et al</a:t>
            </a:r>
            <a:r>
              <a:rPr lang="en-US" dirty="0"/>
              <a:t>, J </a:t>
            </a:r>
            <a:r>
              <a:rPr lang="en-US" dirty="0" err="1"/>
              <a:t>Urol</a:t>
            </a:r>
            <a:r>
              <a:rPr lang="en-US" dirty="0"/>
              <a:t> 2011</a:t>
            </a:r>
          </a:p>
          <a:p>
            <a:r>
              <a:rPr lang="en-US" dirty="0"/>
              <a:t>Lehman </a:t>
            </a:r>
            <a:r>
              <a:rPr lang="en-US" i="1" dirty="0"/>
              <a:t>et al</a:t>
            </a:r>
            <a:r>
              <a:rPr lang="en-US" dirty="0"/>
              <a:t>, J </a:t>
            </a:r>
            <a:r>
              <a:rPr lang="en-US" dirty="0" err="1"/>
              <a:t>Urol</a:t>
            </a:r>
            <a:r>
              <a:rPr lang="en-US" dirty="0"/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90133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3241596" y="135921"/>
            <a:ext cx="5623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Güncel Tedavide Neler Var?</a:t>
            </a:r>
            <a:endParaRPr lang="tr-TR" sz="2800" b="1" dirty="0">
              <a:solidFill>
                <a:schemeClr val="accent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183" y="560001"/>
            <a:ext cx="7009988" cy="175865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914" y="2318659"/>
            <a:ext cx="7181849" cy="453934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620000" y="2458147"/>
            <a:ext cx="4572000" cy="2819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/>
              <a:t>Hemen</a:t>
            </a:r>
            <a:r>
              <a:rPr lang="en-US" sz="2400" dirty="0" smtClean="0"/>
              <a:t> </a:t>
            </a:r>
            <a:r>
              <a:rPr lang="en-US" sz="2400" dirty="0" err="1" smtClean="0"/>
              <a:t>hemen</a:t>
            </a:r>
            <a:r>
              <a:rPr lang="en-US" sz="2400" dirty="0" smtClean="0"/>
              <a:t> 50% kuru </a:t>
            </a:r>
            <a:r>
              <a:rPr lang="en-US" sz="2400" dirty="0" err="1" smtClean="0"/>
              <a:t>oluyor</a:t>
            </a:r>
            <a:endParaRPr lang="en-US" sz="2400" dirty="0" smtClean="0"/>
          </a:p>
          <a:p>
            <a:pPr lvl="1"/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 </a:t>
            </a:r>
            <a:r>
              <a:rPr lang="en-US" sz="2000" dirty="0" err="1" smtClean="0">
                <a:sym typeface="Wingdings"/>
              </a:rPr>
              <a:t>aralıksız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 err="1" smtClean="0">
                <a:sym typeface="Wingdings"/>
              </a:rPr>
              <a:t>derin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 err="1" smtClean="0">
                <a:sym typeface="Wingdings"/>
              </a:rPr>
              <a:t>uyku</a:t>
            </a:r>
            <a:r>
              <a:rPr lang="en-US" sz="2000" dirty="0" smtClean="0">
                <a:sym typeface="Wingdings"/>
              </a:rPr>
              <a:t> </a:t>
            </a:r>
          </a:p>
          <a:p>
            <a:pPr lvl="1"/>
            <a:endParaRPr lang="en-US" sz="2000" dirty="0">
              <a:sym typeface="Wingdings"/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92" y="103508"/>
            <a:ext cx="2788014" cy="204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0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25002</TotalTime>
  <Words>708</Words>
  <Application>Microsoft Office PowerPoint</Application>
  <PresentationFormat>Geniş ekran</PresentationFormat>
  <Paragraphs>112</Paragraphs>
  <Slides>18</Slides>
  <Notes>12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32" baseType="lpstr">
      <vt:lpstr>ＭＳ Ｐゴシック</vt:lpstr>
      <vt:lpstr>AdvOT419e7ed1</vt:lpstr>
      <vt:lpstr>AdvP4C4E74</vt:lpstr>
      <vt:lpstr>AdvPS44A44B</vt:lpstr>
      <vt:lpstr>AdvTrebu-R</vt:lpstr>
      <vt:lpstr>AdvTT488bbd95+22</vt:lpstr>
      <vt:lpstr>Arial</vt:lpstr>
      <vt:lpstr>Arial Black</vt:lpstr>
      <vt:lpstr>Calibri</vt:lpstr>
      <vt:lpstr>Calibri Light</vt:lpstr>
      <vt:lpstr>Comic Sans MS</vt:lpstr>
      <vt:lpstr>Sylfaen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Mesanenin Sirkadiyen ritmi Defekt? - normal gündüz mesane kapasitesi(MVV) - izole düşük nokturnal mesane kapasitesi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Onur.Telli</dc:creator>
  <cp:lastModifiedBy>hülya nalçacıoğlu</cp:lastModifiedBy>
  <cp:revision>115</cp:revision>
  <dcterms:created xsi:type="dcterms:W3CDTF">2018-09-10T19:08:15Z</dcterms:created>
  <dcterms:modified xsi:type="dcterms:W3CDTF">2019-09-05T19:53:54Z</dcterms:modified>
</cp:coreProperties>
</file>