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5" r:id="rId7"/>
    <p:sldId id="267" r:id="rId8"/>
    <p:sldId id="286" r:id="rId9"/>
    <p:sldId id="284" r:id="rId10"/>
    <p:sldId id="266" r:id="rId11"/>
    <p:sldId id="269" r:id="rId12"/>
    <p:sldId id="270" r:id="rId13"/>
    <p:sldId id="272" r:id="rId14"/>
    <p:sldId id="278" r:id="rId15"/>
    <p:sldId id="282" r:id="rId16"/>
    <p:sldId id="283" r:id="rId17"/>
    <p:sldId id="271" r:id="rId18"/>
    <p:sldId id="268" r:id="rId19"/>
    <p:sldId id="277" r:id="rId20"/>
    <p:sldId id="257" r:id="rId21"/>
    <p:sldId id="293" r:id="rId22"/>
    <p:sldId id="291" r:id="rId23"/>
    <p:sldId id="276" r:id="rId24"/>
    <p:sldId id="273" r:id="rId25"/>
    <p:sldId id="296" r:id="rId26"/>
    <p:sldId id="294" r:id="rId27"/>
    <p:sldId id="274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78F03-DA67-49CE-A21A-109849C1720A}" type="datetimeFigureOut">
              <a:rPr lang="tr-TR" smtClean="0"/>
              <a:t>11.04.2015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38A62-F05F-43D9-9245-915F315E36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63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38A62-F05F-43D9-9245-915F315E36B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89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6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5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5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67CB-19C3-F541-BDAD-1AE5A201C213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020F-9130-6743-8CCA-92D11ED3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3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49" y="3797812"/>
            <a:ext cx="8440983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Radikal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prostatektomi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sonrası</a:t>
            </a:r>
            <a:r>
              <a:rPr lang="en-US" b="1" dirty="0" smtClean="0">
                <a:solidFill>
                  <a:srgbClr val="0000FF"/>
                </a:solidFill>
              </a:rPr>
              <a:t> 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20213"/>
            <a:ext cx="77724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Dr.Diclehan</a:t>
            </a:r>
            <a:r>
              <a:rPr lang="en-US" sz="2400" dirty="0" smtClean="0">
                <a:solidFill>
                  <a:schemeClr val="tx1"/>
                </a:solidFill>
              </a:rPr>
              <a:t> KILIÇ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Gazi</a:t>
            </a:r>
            <a:r>
              <a:rPr lang="en-US" sz="2400" dirty="0" smtClean="0">
                <a:solidFill>
                  <a:schemeClr val="tx1"/>
                </a:solidFill>
              </a:rPr>
              <a:t> ÜTF, </a:t>
            </a:r>
            <a:r>
              <a:rPr lang="en-US" sz="2400" dirty="0" err="1" smtClean="0">
                <a:solidFill>
                  <a:schemeClr val="tx1"/>
                </a:solidFill>
              </a:rPr>
              <a:t>Radyasyon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Onkolojisi</a:t>
            </a:r>
            <a:r>
              <a:rPr lang="en-US" sz="2400" dirty="0" smtClean="0">
                <a:solidFill>
                  <a:schemeClr val="tx1"/>
                </a:solidFill>
              </a:rPr>
              <a:t> AD, Ankara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11" descr="ga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39" y="330972"/>
            <a:ext cx="56911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509890"/>
              </p:ext>
            </p:extLst>
          </p:nvPr>
        </p:nvGraphicFramePr>
        <p:xfrm>
          <a:off x="457200" y="2209800"/>
          <a:ext cx="8357895" cy="2016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095"/>
                <a:gridCol w="904751"/>
                <a:gridCol w="1925708"/>
                <a:gridCol w="1510684"/>
                <a:gridCol w="1419380"/>
                <a:gridCol w="13612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Çalışma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Patoloji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Giriş</a:t>
                      </a:r>
                      <a:r>
                        <a:rPr lang="en-US" sz="1800" dirty="0" smtClean="0"/>
                        <a:t> PSA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DMFS 10 </a:t>
                      </a:r>
                      <a:r>
                        <a:rPr lang="en-US" dirty="0" err="1" smtClean="0"/>
                        <a:t>yıl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 10 </a:t>
                      </a:r>
                      <a:r>
                        <a:rPr lang="en-US" dirty="0" err="1" smtClean="0"/>
                        <a:t>yıl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EORTC</a:t>
                      </a:r>
                    </a:p>
                    <a:p>
                      <a:r>
                        <a:rPr lang="en-US" sz="1200" dirty="0" smtClean="0"/>
                        <a:t>Lancet 2012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pT3 </a:t>
                      </a:r>
                      <a:r>
                        <a:rPr lang="en-US" dirty="0" err="1" smtClean="0"/>
                        <a:t>veya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CS</a:t>
                      </a:r>
                      <a:r>
                        <a:rPr lang="en-US" dirty="0" smtClean="0"/>
                        <a:t>+</a:t>
                      </a:r>
                    </a:p>
                    <a:p>
                      <a:r>
                        <a:rPr lang="en-US" sz="1200" dirty="0" smtClean="0"/>
                        <a:t>%63 CS+, %58 pT3a, </a:t>
                      </a:r>
                    </a:p>
                    <a:p>
                      <a:r>
                        <a:rPr lang="en-US" sz="1200" dirty="0" smtClean="0"/>
                        <a:t>%25</a:t>
                      </a:r>
                      <a:r>
                        <a:rPr lang="en-US" sz="1200" baseline="0" dirty="0" smtClean="0"/>
                        <a:t> pT3b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≤0.2 </a:t>
                      </a:r>
                      <a:r>
                        <a:rPr lang="en-US" sz="1800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%69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&gt;0.2 %30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%89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%89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P=0.9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%77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%81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/>
                        <a:t>P=0.2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SWOG</a:t>
                      </a:r>
                    </a:p>
                    <a:p>
                      <a:r>
                        <a:rPr lang="en-US" sz="1200" dirty="0" smtClean="0"/>
                        <a:t>JAMA 2006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dirty="0" smtClean="0"/>
                        <a:t>CS</a:t>
                      </a:r>
                      <a:r>
                        <a:rPr lang="en-US" baseline="0" dirty="0" smtClean="0"/>
                        <a:t>+</a:t>
                      </a:r>
                    </a:p>
                    <a:p>
                      <a:r>
                        <a:rPr lang="en-US" sz="1200" baseline="0" dirty="0" smtClean="0"/>
                        <a:t>%68 </a:t>
                      </a:r>
                      <a:r>
                        <a:rPr lang="en-US" sz="1200" dirty="0" smtClean="0"/>
                        <a:t>CS</a:t>
                      </a:r>
                      <a:r>
                        <a:rPr lang="en-US" sz="1200" baseline="0" dirty="0" smtClean="0"/>
                        <a:t>+ </a:t>
                      </a:r>
                      <a:r>
                        <a:rPr lang="en-US" sz="1200" baseline="0" dirty="0" err="1" smtClean="0">
                          <a:solidFill>
                            <a:srgbClr val="FF0000"/>
                          </a:solidFill>
                        </a:rPr>
                        <a:t>veya</a:t>
                      </a:r>
                      <a:r>
                        <a:rPr lang="en-US" sz="1200" baseline="0" dirty="0" smtClean="0"/>
                        <a:t> pT3a, </a:t>
                      </a:r>
                    </a:p>
                    <a:p>
                      <a:r>
                        <a:rPr lang="en-US" sz="1200" baseline="0" dirty="0" smtClean="0"/>
                        <a:t>%10 pT3b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&lt;0.2</a:t>
                      </a:r>
                      <a:r>
                        <a:rPr lang="en-US" sz="1800" dirty="0" smtClean="0"/>
                        <a:t> %66</a:t>
                      </a:r>
                    </a:p>
                    <a:p>
                      <a:r>
                        <a:rPr lang="en-US" sz="1800" dirty="0" smtClean="0"/>
                        <a:t>0.2-1.0</a:t>
                      </a:r>
                      <a:r>
                        <a:rPr lang="en-US" sz="1800" baseline="0" dirty="0" smtClean="0"/>
                        <a:t> %30</a:t>
                      </a:r>
                    </a:p>
                    <a:p>
                      <a:r>
                        <a:rPr lang="en-US" sz="1800" baseline="0" dirty="0" smtClean="0"/>
                        <a:t>&gt;1.0 %5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%71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%61 P=0.0016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%74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%66 </a:t>
                      </a:r>
                      <a:r>
                        <a:rPr lang="en-US" dirty="0" smtClean="0"/>
                        <a:t>p=0.0023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911231"/>
            <a:ext cx="46963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MRFSdaki</a:t>
            </a:r>
            <a:r>
              <a:rPr lang="en-US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%15lik </a:t>
            </a:r>
            <a:r>
              <a:rPr lang="en-US" dirty="0" err="1" smtClean="0"/>
              <a:t>fark</a:t>
            </a:r>
            <a:r>
              <a:rPr lang="en-US" dirty="0" smtClean="0"/>
              <a:t>- </a:t>
            </a:r>
            <a:r>
              <a:rPr lang="en-US" dirty="0" err="1" smtClean="0"/>
              <a:t>tedavilerdeki</a:t>
            </a:r>
            <a:r>
              <a:rPr lang="en-US" dirty="0" smtClean="0"/>
              <a:t> </a:t>
            </a:r>
            <a:r>
              <a:rPr lang="en-US" dirty="0" err="1" smtClean="0"/>
              <a:t>farklılıktan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RT </a:t>
            </a:r>
            <a:r>
              <a:rPr lang="en-US" dirty="0" err="1" smtClean="0"/>
              <a:t>tekniği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Gözlem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kolundaki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kurtarma</a:t>
            </a:r>
            <a:r>
              <a:rPr lang="en-US" dirty="0" smtClean="0">
                <a:solidFill>
                  <a:srgbClr val="0000FF"/>
                </a:solidFill>
              </a:rPr>
              <a:t> RT/ HT </a:t>
            </a:r>
            <a:r>
              <a:rPr lang="en-US" dirty="0" err="1" smtClean="0">
                <a:solidFill>
                  <a:srgbClr val="0000FF"/>
                </a:solidFill>
              </a:rPr>
              <a:t>oranları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38" y="666106"/>
            <a:ext cx="9058062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Tamamlanmış</a:t>
            </a:r>
            <a:r>
              <a:rPr lang="en-US" sz="3600" b="1" dirty="0" smtClean="0">
                <a:solidFill>
                  <a:srgbClr val="0000FF"/>
                </a:solidFill>
              </a:rPr>
              <a:t> randomize </a:t>
            </a:r>
            <a:r>
              <a:rPr lang="en-US" sz="3600" b="1" dirty="0" err="1" smtClean="0">
                <a:solidFill>
                  <a:srgbClr val="0000FF"/>
                </a:solidFill>
              </a:rPr>
              <a:t>kontrollü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çalışmalar</a:t>
            </a:r>
            <a:r>
              <a:rPr lang="en-US" sz="3600" b="1" dirty="0" smtClean="0">
                <a:solidFill>
                  <a:srgbClr val="0000FF"/>
                </a:solidFill>
              </a:rPr>
              <a:t/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err="1" smtClean="0">
                <a:solidFill>
                  <a:srgbClr val="0000FF"/>
                </a:solidFill>
              </a:rPr>
              <a:t>Uzun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dönem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sonuçları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Cevap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bekleyen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sorular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860"/>
            <a:ext cx="8229600" cy="4525963"/>
          </a:xfrm>
        </p:spPr>
        <p:txBody>
          <a:bodyPr/>
          <a:lstStyle/>
          <a:p>
            <a:r>
              <a:rPr lang="en-US" dirty="0" smtClean="0"/>
              <a:t>ART, </a:t>
            </a:r>
            <a:r>
              <a:rPr lang="en-US" dirty="0" err="1" smtClean="0"/>
              <a:t>eSRTye</a:t>
            </a:r>
            <a:r>
              <a:rPr lang="en-US" dirty="0" smtClean="0"/>
              <a:t> </a:t>
            </a:r>
            <a:r>
              <a:rPr lang="en-US" dirty="0" err="1" smtClean="0"/>
              <a:t>üstün</a:t>
            </a:r>
            <a:r>
              <a:rPr lang="en-US" dirty="0" smtClean="0"/>
              <a:t> </a:t>
            </a:r>
            <a:r>
              <a:rPr lang="en-US" dirty="0" err="1" smtClean="0"/>
              <a:t>müdür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Optimal SRT </a:t>
            </a:r>
            <a:r>
              <a:rPr lang="en-US" dirty="0" err="1" smtClean="0"/>
              <a:t>zamanlaması</a:t>
            </a:r>
            <a:r>
              <a:rPr lang="en-US" dirty="0" smtClean="0"/>
              <a:t> </a:t>
            </a:r>
            <a:r>
              <a:rPr lang="en-US" dirty="0" err="1" smtClean="0"/>
              <a:t>nedir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Postop 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ADTnin</a:t>
            </a:r>
            <a:r>
              <a:rPr lang="en-US" dirty="0" smtClean="0"/>
              <a:t> </a:t>
            </a:r>
            <a:r>
              <a:rPr lang="en-US" dirty="0" err="1" smtClean="0"/>
              <a:t>yararı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mıdır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Optimal </a:t>
            </a:r>
            <a:r>
              <a:rPr lang="en-US" dirty="0" err="1" smtClean="0"/>
              <a:t>tedavi</a:t>
            </a:r>
            <a:r>
              <a:rPr lang="en-US" dirty="0" smtClean="0"/>
              <a:t> (</a:t>
            </a:r>
            <a:r>
              <a:rPr lang="en-US" dirty="0" err="1" smtClean="0"/>
              <a:t>doz</a:t>
            </a:r>
            <a:r>
              <a:rPr lang="en-US" dirty="0" smtClean="0"/>
              <a:t>, </a:t>
            </a:r>
            <a:r>
              <a:rPr lang="en-US" dirty="0" err="1" smtClean="0"/>
              <a:t>alan</a:t>
            </a:r>
            <a:r>
              <a:rPr lang="en-US" dirty="0" smtClean="0"/>
              <a:t>) </a:t>
            </a:r>
            <a:r>
              <a:rPr lang="en-US" dirty="0" err="1" smtClean="0"/>
              <a:t>nedir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349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Optimize </a:t>
            </a:r>
            <a:r>
              <a:rPr lang="en-US" b="1" dirty="0" err="1" smtClean="0">
                <a:solidFill>
                  <a:srgbClr val="0000FF"/>
                </a:solidFill>
              </a:rPr>
              <a:t>strateji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olarak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eSRT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11" y="274637"/>
            <a:ext cx="8848296" cy="590067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Ölçülebilir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bir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hastalık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olmadığında</a:t>
            </a:r>
            <a:r>
              <a:rPr lang="en-US" b="1" dirty="0" smtClean="0">
                <a:solidFill>
                  <a:srgbClr val="0000FF"/>
                </a:solidFill>
              </a:rPr>
              <a:t> ART </a:t>
            </a:r>
            <a:r>
              <a:rPr lang="en-US" b="1" dirty="0" err="1" smtClean="0">
                <a:solidFill>
                  <a:srgbClr val="0000FF"/>
                </a:solidFill>
              </a:rPr>
              <a:t>biyokimyasal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başarısızlığa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kadar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ertelenebilir</a:t>
            </a:r>
            <a:r>
              <a:rPr lang="en-US" b="1" dirty="0" smtClean="0">
                <a:solidFill>
                  <a:srgbClr val="0000FF"/>
                </a:solidFill>
              </a:rPr>
              <a:t> mi?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ART </a:t>
            </a:r>
            <a:r>
              <a:rPr lang="en-US" b="1" dirty="0" err="1">
                <a:solidFill>
                  <a:srgbClr val="FF0000"/>
                </a:solidFill>
              </a:rPr>
              <a:t>vs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eSRT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95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ART </a:t>
            </a:r>
            <a:r>
              <a:rPr lang="en-US" b="1" dirty="0" err="1" smtClean="0">
                <a:solidFill>
                  <a:srgbClr val="0000FF"/>
                </a:solidFill>
              </a:rPr>
              <a:t>vs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eSRT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11" y="1269924"/>
            <a:ext cx="8657385" cy="5220794"/>
          </a:xfrm>
        </p:spPr>
        <p:txBody>
          <a:bodyPr>
            <a:normAutofit/>
          </a:bodyPr>
          <a:lstStyle/>
          <a:p>
            <a:r>
              <a:rPr lang="en-US" dirty="0" smtClean="0"/>
              <a:t>3 ART </a:t>
            </a:r>
            <a:r>
              <a:rPr lang="en-US" dirty="0" err="1" smtClean="0"/>
              <a:t>çalışması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ART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eSRT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endParaRPr lang="en-US" dirty="0" smtClean="0"/>
          </a:p>
          <a:p>
            <a:pPr lvl="1"/>
            <a:r>
              <a:rPr lang="en-US" dirty="0" err="1" smtClean="0"/>
              <a:t>Gözlem</a:t>
            </a:r>
            <a:r>
              <a:rPr lang="en-US" dirty="0" smtClean="0"/>
              <a:t> </a:t>
            </a:r>
            <a:r>
              <a:rPr lang="en-US" dirty="0" err="1" smtClean="0"/>
              <a:t>kolundakilerin</a:t>
            </a:r>
            <a:r>
              <a:rPr lang="en-US" dirty="0" smtClean="0"/>
              <a:t> %50sine SRT (&gt;1 </a:t>
            </a:r>
            <a:r>
              <a:rPr lang="en-US" dirty="0" err="1" smtClean="0"/>
              <a:t>iken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Yüksek</a:t>
            </a:r>
            <a:r>
              <a:rPr lang="en-US" dirty="0" smtClean="0"/>
              <a:t> risk: pT3a, pT3b, CS+</a:t>
            </a:r>
          </a:p>
          <a:p>
            <a:pPr lvl="1"/>
            <a:r>
              <a:rPr lang="en-US" dirty="0" err="1" smtClean="0"/>
              <a:t>Giriş</a:t>
            </a:r>
            <a:r>
              <a:rPr lang="en-US" dirty="0" smtClean="0"/>
              <a:t> PSA </a:t>
            </a:r>
            <a:r>
              <a:rPr lang="en-US" dirty="0" err="1" smtClean="0"/>
              <a:t>değerleri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ART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benzer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Fırsat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aralığı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 err="1" smtClean="0">
                <a:solidFill>
                  <a:srgbClr val="FF0000"/>
                </a:solidFill>
              </a:rPr>
              <a:t>Ölçülemeyen</a:t>
            </a:r>
            <a:r>
              <a:rPr lang="en-US" dirty="0" smtClean="0">
                <a:solidFill>
                  <a:srgbClr val="FF0000"/>
                </a:solidFill>
              </a:rPr>
              <a:t> PSA </a:t>
            </a:r>
            <a:r>
              <a:rPr lang="en-US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≅ </a:t>
            </a:r>
            <a:r>
              <a:rPr lang="en-US" dirty="0" err="1" smtClean="0">
                <a:solidFill>
                  <a:srgbClr val="FF0000"/>
                </a:solidFill>
                <a:ea typeface="ＭＳ ゴシック"/>
                <a:cs typeface="ＭＳ ゴシック"/>
              </a:rPr>
              <a:t>ancak</a:t>
            </a:r>
            <a:r>
              <a:rPr lang="en-US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ＭＳ ゴシック"/>
                <a:cs typeface="ＭＳ ゴシック"/>
              </a:rPr>
              <a:t>ölçülebilir</a:t>
            </a:r>
            <a:r>
              <a:rPr lang="en-US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 PSA 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34405"/>
              </p:ext>
            </p:extLst>
          </p:nvPr>
        </p:nvGraphicFramePr>
        <p:xfrm>
          <a:off x="1306632" y="4219051"/>
          <a:ext cx="6485949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9139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Çalışma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Giriş</a:t>
                      </a:r>
                      <a:r>
                        <a:rPr lang="en-US" dirty="0" smtClean="0"/>
                        <a:t> PSA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varyasyon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 </a:t>
                      </a:r>
                      <a:r>
                        <a:rPr lang="en-US" dirty="0" err="1" smtClean="0"/>
                        <a:t>ile</a:t>
                      </a:r>
                      <a:r>
                        <a:rPr lang="en-US" dirty="0" smtClean="0"/>
                        <a:t> 5y </a:t>
                      </a:r>
                      <a:r>
                        <a:rPr lang="en-US" dirty="0" err="1" smtClean="0"/>
                        <a:t>bNED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EORTC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%30 &gt;0.2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%35 &gt;0.2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95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ART </a:t>
            </a:r>
            <a:r>
              <a:rPr lang="en-US" b="1" dirty="0" err="1" smtClean="0">
                <a:solidFill>
                  <a:srgbClr val="0000FF"/>
                </a:solidFill>
              </a:rPr>
              <a:t>vs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eSRT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11" y="1269924"/>
            <a:ext cx="8657385" cy="5220794"/>
          </a:xfrm>
        </p:spPr>
        <p:txBody>
          <a:bodyPr>
            <a:normAutofit/>
          </a:bodyPr>
          <a:lstStyle/>
          <a:p>
            <a:r>
              <a:rPr lang="en-US" dirty="0" err="1" smtClean="0"/>
              <a:t>Yüksek</a:t>
            </a:r>
            <a:r>
              <a:rPr lang="en-US" dirty="0" smtClean="0"/>
              <a:t> risk </a:t>
            </a:r>
            <a:r>
              <a:rPr lang="en-US" dirty="0" err="1" smtClean="0"/>
              <a:t>patolojiye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olguların</a:t>
            </a:r>
            <a:r>
              <a:rPr lang="en-US" dirty="0" smtClean="0"/>
              <a:t> ne </a:t>
            </a:r>
            <a:r>
              <a:rPr lang="en-US" dirty="0" err="1" smtClean="0"/>
              <a:t>kadarı</a:t>
            </a:r>
            <a:r>
              <a:rPr lang="en-US" dirty="0" smtClean="0"/>
              <a:t> </a:t>
            </a:r>
            <a:r>
              <a:rPr lang="en-US" dirty="0" err="1" smtClean="0"/>
              <a:t>rezidüel</a:t>
            </a:r>
            <a:r>
              <a:rPr lang="en-US" dirty="0" smtClean="0"/>
              <a:t> </a:t>
            </a:r>
            <a:r>
              <a:rPr lang="en-US" dirty="0" err="1" smtClean="0"/>
              <a:t>mikroskopik</a:t>
            </a:r>
            <a:r>
              <a:rPr lang="en-US" dirty="0" smtClean="0"/>
              <a:t> </a:t>
            </a:r>
            <a:r>
              <a:rPr lang="en-US" dirty="0" err="1" smtClean="0"/>
              <a:t>hastalığa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?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2/3ünün </a:t>
            </a:r>
            <a:r>
              <a:rPr lang="en-US" dirty="0" err="1" smtClean="0">
                <a:solidFill>
                  <a:srgbClr val="0000FF"/>
                </a:solidFill>
              </a:rPr>
              <a:t>CS+liği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var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ama</a:t>
            </a:r>
            <a:r>
              <a:rPr lang="en-US" dirty="0" smtClean="0">
                <a:solidFill>
                  <a:srgbClr val="0000FF"/>
                </a:solidFill>
              </a:rPr>
              <a:t> ≈ </a:t>
            </a:r>
            <a:r>
              <a:rPr lang="en-US" dirty="0" err="1" smtClean="0">
                <a:solidFill>
                  <a:srgbClr val="0000FF"/>
                </a:solidFill>
              </a:rPr>
              <a:t>yarısının</a:t>
            </a:r>
            <a:r>
              <a:rPr lang="en-US" dirty="0" smtClean="0">
                <a:solidFill>
                  <a:srgbClr val="0000FF"/>
                </a:solidFill>
              </a:rPr>
              <a:t> 5 y PSA </a:t>
            </a:r>
            <a:r>
              <a:rPr lang="en-US" dirty="0" err="1" smtClean="0">
                <a:solidFill>
                  <a:srgbClr val="0000FF"/>
                </a:solidFill>
              </a:rPr>
              <a:t>relapsı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yok</a:t>
            </a:r>
            <a:endParaRPr lang="en-US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sz="1800" dirty="0" err="1" smtClean="0"/>
              <a:t>tüm</a:t>
            </a:r>
            <a:r>
              <a:rPr lang="en-US" sz="1800" dirty="0" smtClean="0"/>
              <a:t> </a:t>
            </a:r>
            <a:r>
              <a:rPr lang="en-US" sz="1800" dirty="0" err="1" smtClean="0"/>
              <a:t>hda</a:t>
            </a:r>
            <a:r>
              <a:rPr lang="en-US" sz="1800" dirty="0" smtClean="0"/>
              <a:t> </a:t>
            </a:r>
            <a:r>
              <a:rPr lang="en-US" sz="1800" dirty="0" err="1" smtClean="0"/>
              <a:t>persistan</a:t>
            </a:r>
            <a:r>
              <a:rPr lang="en-US" sz="1800" dirty="0" smtClean="0"/>
              <a:t> h </a:t>
            </a:r>
            <a:r>
              <a:rPr lang="en-US" sz="1800" dirty="0" err="1" smtClean="0"/>
              <a:t>yok</a:t>
            </a:r>
            <a:r>
              <a:rPr lang="en-US" sz="18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ART </a:t>
            </a:r>
            <a:r>
              <a:rPr lang="en-US" sz="3200" b="1" dirty="0" err="1" smtClean="0">
                <a:solidFill>
                  <a:srgbClr val="FF0000"/>
                </a:solidFill>
              </a:rPr>
              <a:t>vs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eSRT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tüm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hastalarda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ölçülebilir</a:t>
            </a:r>
            <a:r>
              <a:rPr lang="en-US" sz="1800" dirty="0" smtClean="0">
                <a:solidFill>
                  <a:srgbClr val="000000"/>
                </a:solidFill>
              </a:rPr>
              <a:t> h </a:t>
            </a:r>
            <a:r>
              <a:rPr lang="en-US" sz="1800" dirty="0" err="1" smtClean="0">
                <a:solidFill>
                  <a:srgbClr val="000000"/>
                </a:solidFill>
              </a:rPr>
              <a:t>var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28454"/>
              </p:ext>
            </p:extLst>
          </p:nvPr>
        </p:nvGraphicFramePr>
        <p:xfrm>
          <a:off x="1306632" y="2741625"/>
          <a:ext cx="6485949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9139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Çalışma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Giriş</a:t>
                      </a:r>
                      <a:r>
                        <a:rPr lang="en-US" dirty="0" smtClean="0"/>
                        <a:t> PSA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varyasyon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gözlem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ile</a:t>
                      </a:r>
                      <a:r>
                        <a:rPr lang="en-US" dirty="0" smtClean="0"/>
                        <a:t> 5y </a:t>
                      </a:r>
                      <a:r>
                        <a:rPr lang="en-US" dirty="0" err="1" smtClean="0"/>
                        <a:t>bRFS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EORTC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%30 &gt;0.2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%35 &gt;0.2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Yüksek</a:t>
            </a:r>
            <a:r>
              <a:rPr lang="en-US" dirty="0" smtClean="0"/>
              <a:t> risk </a:t>
            </a:r>
            <a:r>
              <a:rPr lang="en-US" dirty="0" err="1" smtClean="0"/>
              <a:t>patolojiye</a:t>
            </a:r>
            <a:r>
              <a:rPr lang="en-US" dirty="0" smtClean="0"/>
              <a:t> </a:t>
            </a:r>
            <a:r>
              <a:rPr lang="en-US" dirty="0" err="1" smtClean="0"/>
              <a:t>sahiplerde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gözlemle</a:t>
            </a:r>
            <a:r>
              <a:rPr lang="en-US" dirty="0" smtClean="0"/>
              <a:t> </a:t>
            </a:r>
            <a:r>
              <a:rPr lang="en-US" dirty="0" err="1" smtClean="0"/>
              <a:t>başarısızlık</a:t>
            </a:r>
            <a:r>
              <a:rPr lang="en-US" dirty="0" smtClean="0"/>
              <a:t>= %50 (%44-54)</a:t>
            </a:r>
          </a:p>
          <a:p>
            <a:r>
              <a:rPr lang="en-US" dirty="0" smtClean="0"/>
              <a:t>ART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bRFS</a:t>
            </a:r>
            <a:r>
              <a:rPr lang="en-US" dirty="0" smtClean="0"/>
              <a:t>≈ %75 (%70-77)</a:t>
            </a:r>
          </a:p>
          <a:p>
            <a:r>
              <a:rPr lang="en-US" dirty="0" smtClean="0"/>
              <a:t>ART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gerçek</a:t>
            </a:r>
            <a:r>
              <a:rPr lang="en-US" dirty="0" smtClean="0"/>
              <a:t> </a:t>
            </a:r>
            <a:r>
              <a:rPr lang="en-US" dirty="0" err="1" smtClean="0"/>
              <a:t>bRFS</a:t>
            </a:r>
            <a:r>
              <a:rPr lang="en-US" dirty="0" smtClean="0"/>
              <a:t> </a:t>
            </a:r>
            <a:r>
              <a:rPr lang="en-US" dirty="0" err="1" smtClean="0"/>
              <a:t>sağlayan</a:t>
            </a:r>
            <a:r>
              <a:rPr lang="en-US" dirty="0" smtClean="0"/>
              <a:t> </a:t>
            </a:r>
            <a:r>
              <a:rPr lang="en-US" dirty="0" err="1" smtClean="0"/>
              <a:t>olgular</a:t>
            </a:r>
            <a:r>
              <a:rPr lang="en-US" dirty="0" smtClean="0"/>
              <a:t> =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%75-%50 / %100-%50= </a:t>
            </a:r>
            <a:r>
              <a:rPr lang="en-US" dirty="0" smtClean="0">
                <a:solidFill>
                  <a:srgbClr val="FF0000"/>
                </a:solidFill>
              </a:rPr>
              <a:t>%50 (5 </a:t>
            </a:r>
            <a:r>
              <a:rPr lang="en-US" dirty="0" err="1" smtClean="0">
                <a:solidFill>
                  <a:srgbClr val="FF0000"/>
                </a:solidFill>
              </a:rPr>
              <a:t>yılda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15" y="0"/>
            <a:ext cx="8077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Postop RT </a:t>
            </a:r>
            <a:r>
              <a:rPr lang="en-US" b="1" dirty="0" err="1" smtClean="0">
                <a:solidFill>
                  <a:srgbClr val="0000FF"/>
                </a:solidFill>
              </a:rPr>
              <a:t>zamanlaması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 &gt; SRT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mikroskopik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endParaRPr lang="en-US" dirty="0" smtClean="0"/>
          </a:p>
          <a:p>
            <a:r>
              <a:rPr lang="en-US" dirty="0" err="1" smtClean="0"/>
              <a:t>preSRT</a:t>
            </a:r>
            <a:r>
              <a:rPr lang="en-US" dirty="0" smtClean="0"/>
              <a:t> PSA RFS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bağımsız</a:t>
            </a:r>
            <a:r>
              <a:rPr lang="en-US" dirty="0" smtClean="0"/>
              <a:t> </a:t>
            </a:r>
            <a:r>
              <a:rPr lang="en-US" dirty="0" err="1" smtClean="0"/>
              <a:t>faktör</a:t>
            </a:r>
            <a:endParaRPr lang="en-US" dirty="0" smtClean="0"/>
          </a:p>
          <a:p>
            <a:r>
              <a:rPr lang="en-US" dirty="0" smtClean="0"/>
              <a:t>Her 0.1 PSA </a:t>
            </a:r>
            <a:r>
              <a:rPr lang="en-US" dirty="0" err="1" smtClean="0"/>
              <a:t>artışı</a:t>
            </a:r>
            <a:r>
              <a:rPr lang="en-US" dirty="0" smtClean="0"/>
              <a:t>, </a:t>
            </a:r>
            <a:r>
              <a:rPr lang="en-US" dirty="0" err="1" smtClean="0"/>
              <a:t>RFSda</a:t>
            </a:r>
            <a:r>
              <a:rPr lang="en-US" dirty="0" smtClean="0"/>
              <a:t> %2.6’lık </a:t>
            </a:r>
            <a:r>
              <a:rPr lang="en-US" dirty="0" err="1" smtClean="0"/>
              <a:t>kayıp</a:t>
            </a:r>
            <a:endParaRPr lang="en-US" dirty="0" smtClean="0"/>
          </a:p>
          <a:p>
            <a:r>
              <a:rPr lang="en-US" dirty="0" smtClean="0"/>
              <a:t>PSA ≥0.2 </a:t>
            </a:r>
            <a:r>
              <a:rPr lang="en-US" dirty="0" err="1" smtClean="0"/>
              <a:t>ise</a:t>
            </a:r>
            <a:r>
              <a:rPr lang="en-US" dirty="0" smtClean="0"/>
              <a:t> SRT </a:t>
            </a:r>
            <a:r>
              <a:rPr lang="en-US" dirty="0" err="1" smtClean="0"/>
              <a:t>ile</a:t>
            </a:r>
            <a:r>
              <a:rPr lang="en-US" dirty="0" smtClean="0"/>
              <a:t> 5y %64 RFS</a:t>
            </a:r>
          </a:p>
          <a:p>
            <a:r>
              <a:rPr lang="en-US" dirty="0" smtClean="0"/>
              <a:t>ART (</a:t>
            </a:r>
            <a:r>
              <a:rPr lang="en-US" dirty="0" err="1" smtClean="0">
                <a:solidFill>
                  <a:srgbClr val="0000FF"/>
                </a:solidFill>
              </a:rPr>
              <a:t>usPSA</a:t>
            </a:r>
            <a:r>
              <a:rPr lang="en-US" dirty="0" smtClean="0">
                <a:solidFill>
                  <a:srgbClr val="0000FF"/>
                </a:solidFill>
              </a:rPr>
              <a:t>&lt;0.01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en-US" dirty="0" smtClean="0"/>
              <a:t> </a:t>
            </a:r>
            <a:r>
              <a:rPr lang="en-US" dirty="0" err="1" smtClean="0"/>
              <a:t>eSRT</a:t>
            </a:r>
            <a:r>
              <a:rPr lang="en-US" dirty="0" smtClean="0"/>
              <a:t> (PSA=0.1)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%2.5 </a:t>
            </a:r>
            <a:r>
              <a:rPr lang="en-US" dirty="0" err="1" smtClean="0">
                <a:solidFill>
                  <a:srgbClr val="FF0000"/>
                </a:solidFill>
              </a:rPr>
              <a:t>fark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Toksisite</a:t>
            </a:r>
            <a:r>
              <a:rPr lang="en-US" dirty="0" smtClean="0"/>
              <a:t>, </a:t>
            </a:r>
            <a:r>
              <a:rPr lang="en-US" dirty="0" err="1" smtClean="0"/>
              <a:t>maliyet</a:t>
            </a:r>
            <a:r>
              <a:rPr lang="en-US" dirty="0" smtClean="0"/>
              <a:t>, </a:t>
            </a:r>
            <a:r>
              <a:rPr lang="en-US" dirty="0" err="1" smtClean="0"/>
              <a:t>txsiz</a:t>
            </a:r>
            <a:r>
              <a:rPr lang="en-US" dirty="0" smtClean="0"/>
              <a:t> </a:t>
            </a:r>
            <a:r>
              <a:rPr lang="en-US" dirty="0" err="1" smtClean="0"/>
              <a:t>dönemdeki</a:t>
            </a:r>
            <a:r>
              <a:rPr lang="en-US" dirty="0" smtClean="0"/>
              <a:t> </a:t>
            </a:r>
            <a:r>
              <a:rPr lang="en-US" dirty="0" err="1" smtClean="0"/>
              <a:t>başarısızlık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276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ART </a:t>
            </a:r>
            <a:r>
              <a:rPr lang="en-US" sz="3600" b="1" dirty="0" err="1" smtClean="0">
                <a:solidFill>
                  <a:srgbClr val="0000FF"/>
                </a:solidFill>
              </a:rPr>
              <a:t>vs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eSRT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devam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eden</a:t>
            </a:r>
            <a:r>
              <a:rPr lang="en-US" sz="3600" b="1" dirty="0" smtClean="0">
                <a:solidFill>
                  <a:srgbClr val="0000FF"/>
                </a:solidFill>
              </a:rPr>
              <a:t> randomize </a:t>
            </a:r>
            <a:r>
              <a:rPr lang="en-US" sz="3600" b="1" dirty="0" err="1" smtClean="0">
                <a:solidFill>
                  <a:srgbClr val="0000FF"/>
                </a:solidFill>
              </a:rPr>
              <a:t>çalışmalar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858230"/>
              </p:ext>
            </p:extLst>
          </p:nvPr>
        </p:nvGraphicFramePr>
        <p:xfrm>
          <a:off x="457200" y="2268560"/>
          <a:ext cx="8229600" cy="324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5615"/>
                <a:gridCol w="1308161"/>
                <a:gridCol w="1413196"/>
                <a:gridCol w="1336807"/>
                <a:gridCol w="1919273"/>
                <a:gridCol w="10765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Çalışma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Uygunluk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Kollar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dozu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Sonlanım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noktası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RADICALS</a:t>
                      </a:r>
                    </a:p>
                    <a:p>
                      <a:r>
                        <a:rPr lang="en-US" sz="1100" dirty="0" smtClean="0"/>
                        <a:t>RT and ADT in Combo after local surgery MRC-UK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Kriter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yok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 </a:t>
                      </a:r>
                      <a:r>
                        <a:rPr lang="en-US" sz="1600" dirty="0" err="1" smtClean="0"/>
                        <a:t>vs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eSRT</a:t>
                      </a:r>
                      <a:endParaRPr lang="en-US" sz="1600" dirty="0" smtClean="0"/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PSA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eşik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d 0.1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66 </a:t>
                      </a:r>
                      <a:r>
                        <a:rPr lang="en-US" sz="1600" dirty="0" err="1" smtClean="0"/>
                        <a:t>Gy</a:t>
                      </a:r>
                      <a:r>
                        <a:rPr lang="en-US" sz="1600" dirty="0" smtClean="0"/>
                        <a:t> WP/PB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yok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vs</a:t>
                      </a:r>
                      <a:r>
                        <a:rPr lang="en-US" sz="1600" dirty="0" smtClean="0"/>
                        <a:t> 6 ay </a:t>
                      </a:r>
                      <a:r>
                        <a:rPr lang="en-US" sz="1600" dirty="0" err="1" smtClean="0"/>
                        <a:t>vs</a:t>
                      </a:r>
                      <a:r>
                        <a:rPr lang="en-US" sz="1600" dirty="0" smtClean="0"/>
                        <a:t> 2 y</a:t>
                      </a:r>
                    </a:p>
                    <a:p>
                      <a:r>
                        <a:rPr lang="en-US" sz="1600" dirty="0" smtClean="0"/>
                        <a:t>LHRH </a:t>
                      </a:r>
                      <a:r>
                        <a:rPr lang="en-US" sz="1600" dirty="0" err="1" smtClean="0"/>
                        <a:t>veya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bikalutamid</a:t>
                      </a:r>
                      <a:r>
                        <a:rPr lang="en-US" sz="1600" dirty="0" smtClean="0"/>
                        <a:t> 150 mg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PCSS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RAVES </a:t>
                      </a:r>
                    </a:p>
                    <a:p>
                      <a:r>
                        <a:rPr lang="en-US" sz="1100" dirty="0" err="1" smtClean="0"/>
                        <a:t>Adj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sv</a:t>
                      </a:r>
                      <a:r>
                        <a:rPr lang="en-US" sz="1100" dirty="0" smtClean="0"/>
                        <a:t> early salvage Trans-Tasman (TROG)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pT3 </a:t>
                      </a:r>
                      <a:r>
                        <a:rPr lang="en-US" sz="1600" dirty="0" err="1" smtClean="0"/>
                        <a:t>veya</a:t>
                      </a:r>
                      <a:r>
                        <a:rPr lang="en-US" sz="1600" dirty="0" smtClean="0"/>
                        <a:t> CS+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 </a:t>
                      </a:r>
                      <a:r>
                        <a:rPr lang="en-US" sz="1600" dirty="0" err="1" smtClean="0"/>
                        <a:t>vs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eSRT</a:t>
                      </a:r>
                      <a:endParaRPr lang="en-US" sz="1600" dirty="0" smtClean="0"/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PSA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eşik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d 0.2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 </a:t>
                      </a:r>
                      <a:r>
                        <a:rPr lang="en-US" sz="1600" dirty="0" err="1" smtClean="0"/>
                        <a:t>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Yok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bPFS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GETUG-17</a:t>
                      </a:r>
                    </a:p>
                    <a:p>
                      <a:r>
                        <a:rPr lang="en-US" sz="1100" dirty="0" smtClean="0"/>
                        <a:t>French Urology Study Group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pT3 </a:t>
                      </a:r>
                      <a:r>
                        <a:rPr lang="en-US" sz="1600" dirty="0" err="1" smtClean="0"/>
                        <a:t>veya</a:t>
                      </a:r>
                      <a:r>
                        <a:rPr lang="en-US" sz="1600" dirty="0" smtClean="0"/>
                        <a:t> CS+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 </a:t>
                      </a:r>
                      <a:r>
                        <a:rPr lang="en-US" sz="1600" dirty="0" err="1" smtClean="0"/>
                        <a:t>vs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eSRT</a:t>
                      </a:r>
                      <a:endParaRPr lang="en-US" sz="1600" dirty="0" smtClean="0"/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PSA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eşik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d 0.2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 </a:t>
                      </a:r>
                      <a:r>
                        <a:rPr lang="en-US" sz="1600" dirty="0" err="1" smtClean="0"/>
                        <a:t>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ay LHRH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bPFS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5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RT </a:t>
            </a:r>
            <a:r>
              <a:rPr lang="en-US" b="1" dirty="0" err="1" smtClean="0">
                <a:solidFill>
                  <a:srgbClr val="0000FF"/>
                </a:solidFill>
              </a:rPr>
              <a:t>doz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yanıtı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Definif</a:t>
            </a:r>
            <a:r>
              <a:rPr lang="en-US" dirty="0" smtClean="0"/>
              <a:t> RT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eskalasyon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(74-80 </a:t>
            </a:r>
            <a:r>
              <a:rPr lang="en-US" dirty="0" err="1" smtClean="0"/>
              <a:t>Gy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Postop RT </a:t>
            </a:r>
            <a:r>
              <a:rPr lang="en-US" dirty="0" err="1" smtClean="0"/>
              <a:t>mikroskopik</a:t>
            </a:r>
            <a:r>
              <a:rPr lang="en-US" dirty="0" smtClean="0"/>
              <a:t> h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endParaRPr lang="en-US" dirty="0" smtClean="0"/>
          </a:p>
          <a:p>
            <a:r>
              <a:rPr lang="en-US" dirty="0" err="1" smtClean="0"/>
              <a:t>Gerekli</a:t>
            </a:r>
            <a:r>
              <a:rPr lang="en-US" dirty="0" smtClean="0"/>
              <a:t> minimum </a:t>
            </a:r>
            <a:r>
              <a:rPr lang="en-US" dirty="0" err="1" smtClean="0"/>
              <a:t>doz</a:t>
            </a:r>
            <a:r>
              <a:rPr lang="en-US" dirty="0" smtClean="0"/>
              <a:t>?</a:t>
            </a:r>
          </a:p>
          <a:p>
            <a:endParaRPr lang="en-US" sz="1200" dirty="0" smtClean="0"/>
          </a:p>
          <a:p>
            <a:r>
              <a:rPr lang="en-US" dirty="0" smtClean="0"/>
              <a:t>60-70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aralığında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her 1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artış</a:t>
            </a:r>
            <a:r>
              <a:rPr lang="en-US" dirty="0" smtClean="0"/>
              <a:t> 5y </a:t>
            </a:r>
            <a:r>
              <a:rPr lang="en-US" dirty="0" err="1" smtClean="0"/>
              <a:t>bRFSda</a:t>
            </a:r>
            <a:r>
              <a:rPr lang="en-US" dirty="0" smtClean="0"/>
              <a:t> %2.5 </a:t>
            </a:r>
            <a:r>
              <a:rPr lang="en-US" dirty="0" err="1" smtClean="0"/>
              <a:t>luk</a:t>
            </a:r>
            <a:r>
              <a:rPr lang="en-US" dirty="0" smtClean="0"/>
              <a:t> </a:t>
            </a:r>
            <a:r>
              <a:rPr lang="en-US" dirty="0" err="1" smtClean="0"/>
              <a:t>düzelme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Üç</a:t>
            </a:r>
            <a:r>
              <a:rPr lang="en-US" dirty="0" smtClean="0"/>
              <a:t> ART </a:t>
            </a:r>
            <a:r>
              <a:rPr lang="en-US" dirty="0" err="1" smtClean="0"/>
              <a:t>çalışması</a:t>
            </a:r>
            <a:r>
              <a:rPr lang="en-US" dirty="0" smtClean="0"/>
              <a:t> 60-62 </a:t>
            </a:r>
            <a:r>
              <a:rPr lang="en-US" dirty="0" err="1" smtClean="0"/>
              <a:t>Gy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eden</a:t>
            </a:r>
            <a:r>
              <a:rPr lang="en-US" dirty="0" smtClean="0"/>
              <a:t> ART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eSRT</a:t>
            </a:r>
            <a:r>
              <a:rPr lang="en-US" dirty="0" smtClean="0"/>
              <a:t> 64-66 </a:t>
            </a:r>
            <a:r>
              <a:rPr lang="en-US" dirty="0" err="1" smtClean="0"/>
              <a:t>Gy</a:t>
            </a:r>
            <a:r>
              <a:rPr lang="en-US" dirty="0" smtClean="0"/>
              <a:t>     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ASTRO </a:t>
            </a:r>
            <a:r>
              <a:rPr lang="en-US" dirty="0" err="1" smtClean="0"/>
              <a:t>konsensusu</a:t>
            </a:r>
            <a:r>
              <a:rPr lang="en-US" dirty="0" smtClean="0"/>
              <a:t> 64 </a:t>
            </a:r>
            <a:r>
              <a:rPr lang="en-US" dirty="0" err="1" smtClean="0"/>
              <a:t>Gy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err="1" smtClean="0"/>
              <a:t>Güncel</a:t>
            </a:r>
            <a:r>
              <a:rPr lang="en-US" dirty="0" smtClean="0"/>
              <a:t> RT </a:t>
            </a:r>
            <a:r>
              <a:rPr lang="en-US" dirty="0" err="1" smtClean="0"/>
              <a:t>teknikleri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&gt;70 </a:t>
            </a:r>
            <a:r>
              <a:rPr lang="en-US" dirty="0" err="1" smtClean="0"/>
              <a:t>Gy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025181" y="3886119"/>
            <a:ext cx="190973" cy="14131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Prostat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ca.da</a:t>
            </a:r>
            <a:r>
              <a:rPr lang="en-US" b="1" dirty="0" smtClean="0">
                <a:solidFill>
                  <a:srgbClr val="0000FF"/>
                </a:solidFill>
              </a:rPr>
              <a:t> postop 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Mikroskopik</a:t>
            </a:r>
            <a:r>
              <a:rPr lang="en-US" dirty="0" smtClean="0"/>
              <a:t> </a:t>
            </a:r>
            <a:r>
              <a:rPr lang="en-US" dirty="0" err="1" smtClean="0"/>
              <a:t>rezidüel</a:t>
            </a:r>
            <a:r>
              <a:rPr lang="en-US" dirty="0" smtClean="0"/>
              <a:t> </a:t>
            </a:r>
            <a:r>
              <a:rPr lang="en-US" dirty="0" err="1" smtClean="0"/>
              <a:t>hastalığın</a:t>
            </a:r>
            <a:r>
              <a:rPr lang="en-US" dirty="0" smtClean="0"/>
              <a:t> </a:t>
            </a:r>
            <a:r>
              <a:rPr lang="en-US" dirty="0" err="1" smtClean="0"/>
              <a:t>temizlenmesi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n-US" sz="1800" dirty="0"/>
          </a:p>
          <a:p>
            <a:r>
              <a:rPr lang="en-US" dirty="0" err="1" smtClean="0"/>
              <a:t>Ölçülebilir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(</a:t>
            </a:r>
            <a:r>
              <a:rPr lang="en-US" dirty="0" err="1" smtClean="0"/>
              <a:t>saptanabilir</a:t>
            </a:r>
            <a:r>
              <a:rPr lang="en-US" dirty="0" smtClean="0"/>
              <a:t> PSA)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Kurtarma</a:t>
            </a:r>
            <a:r>
              <a:rPr lang="en-US" dirty="0" smtClean="0"/>
              <a:t> RT (salvage RT-</a:t>
            </a:r>
            <a:r>
              <a:rPr lang="en-US" dirty="0" smtClean="0">
                <a:solidFill>
                  <a:srgbClr val="FF0000"/>
                </a:solidFill>
              </a:rPr>
              <a:t>SRT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sz="2200" dirty="0" smtClean="0"/>
              <a:t>	Postop </a:t>
            </a:r>
            <a:r>
              <a:rPr lang="en-US" sz="2200" dirty="0" err="1" smtClean="0"/>
              <a:t>inatçı</a:t>
            </a:r>
            <a:r>
              <a:rPr lang="en-US" sz="2200" dirty="0" smtClean="0"/>
              <a:t> PSA </a:t>
            </a:r>
            <a:r>
              <a:rPr lang="en-US" sz="2200" dirty="0" err="1" smtClean="0"/>
              <a:t>yüksekliği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Ölçülemeyen</a:t>
            </a:r>
            <a:r>
              <a:rPr lang="en-US" sz="2200" dirty="0" smtClean="0"/>
              <a:t> </a:t>
            </a:r>
            <a:r>
              <a:rPr lang="en-US" sz="2200" dirty="0" err="1" smtClean="0"/>
              <a:t>düzeylerden</a:t>
            </a:r>
            <a:r>
              <a:rPr lang="en-US" sz="2200" dirty="0" smtClean="0"/>
              <a:t> </a:t>
            </a:r>
            <a:r>
              <a:rPr lang="en-US" sz="2200" dirty="0" err="1" smtClean="0"/>
              <a:t>sonra</a:t>
            </a:r>
            <a:r>
              <a:rPr lang="en-US" sz="2200" dirty="0" smtClean="0"/>
              <a:t> </a:t>
            </a:r>
            <a:r>
              <a:rPr lang="en-US" sz="2200" dirty="0" err="1" smtClean="0"/>
              <a:t>gecikmiş</a:t>
            </a:r>
            <a:r>
              <a:rPr lang="en-US" sz="2200" dirty="0" smtClean="0"/>
              <a:t> PSA </a:t>
            </a:r>
            <a:r>
              <a:rPr lang="en-US" sz="2200" dirty="0" err="1" smtClean="0"/>
              <a:t>yükselmesi</a:t>
            </a:r>
            <a:endParaRPr lang="en-US" sz="2200" dirty="0" smtClean="0"/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err="1" smtClean="0"/>
              <a:t>Endişe</a:t>
            </a:r>
            <a:r>
              <a:rPr lang="en-US" dirty="0" smtClean="0"/>
              <a:t> </a:t>
            </a:r>
            <a:r>
              <a:rPr lang="en-US" dirty="0" err="1" smtClean="0"/>
              <a:t>verici</a:t>
            </a:r>
            <a:r>
              <a:rPr lang="en-US" dirty="0" smtClean="0"/>
              <a:t> </a:t>
            </a:r>
            <a:r>
              <a:rPr lang="en-US" dirty="0" err="1" smtClean="0"/>
              <a:t>patoloji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saptanamayan</a:t>
            </a:r>
            <a:r>
              <a:rPr lang="en-US" dirty="0" smtClean="0"/>
              <a:t> PSA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Adjuvan</a:t>
            </a:r>
            <a:r>
              <a:rPr lang="en-US" dirty="0" smtClean="0"/>
              <a:t> RT (</a:t>
            </a:r>
            <a:r>
              <a:rPr lang="en-US" dirty="0" smtClean="0">
                <a:solidFill>
                  <a:srgbClr val="FF0000"/>
                </a:solidFill>
              </a:rPr>
              <a:t>ART</a:t>
            </a:r>
            <a:r>
              <a:rPr lang="en-US" dirty="0" smtClean="0"/>
              <a:t>) </a:t>
            </a:r>
            <a:r>
              <a:rPr lang="en-US" sz="2200" dirty="0" smtClean="0"/>
              <a:t>3-12 </a:t>
            </a:r>
            <a:r>
              <a:rPr lang="en-US" sz="2200" dirty="0" err="1" smtClean="0"/>
              <a:t>ayda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	CS+, </a:t>
            </a:r>
            <a:r>
              <a:rPr lang="en-US" sz="2200" dirty="0" err="1" smtClean="0"/>
              <a:t>sv</a:t>
            </a:r>
            <a:r>
              <a:rPr lang="en-US" sz="2200" dirty="0" smtClean="0"/>
              <a:t> </a:t>
            </a:r>
            <a:r>
              <a:rPr lang="en-US" sz="2200" dirty="0" err="1" smtClean="0"/>
              <a:t>invazyonu</a:t>
            </a:r>
            <a:r>
              <a:rPr lang="en-US" sz="2200" dirty="0" smtClean="0"/>
              <a:t>+, EPE+</a:t>
            </a:r>
            <a:endParaRPr lang="en-US" sz="3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Postoperatif</a:t>
            </a:r>
            <a:r>
              <a:rPr lang="en-US" b="1" dirty="0" smtClean="0">
                <a:solidFill>
                  <a:srgbClr val="0000FF"/>
                </a:solidFill>
              </a:rPr>
              <a:t> RT </a:t>
            </a:r>
            <a:r>
              <a:rPr lang="en-US" b="1" dirty="0" err="1" smtClean="0">
                <a:solidFill>
                  <a:srgbClr val="0000FF"/>
                </a:solidFill>
              </a:rPr>
              <a:t>toksisitesi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073725"/>
              </p:ext>
            </p:extLst>
          </p:nvPr>
        </p:nvGraphicFramePr>
        <p:xfrm>
          <a:off x="248265" y="2209800"/>
          <a:ext cx="8765636" cy="2834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4551"/>
                <a:gridCol w="735243"/>
                <a:gridCol w="2177086"/>
                <a:gridCol w="1021703"/>
                <a:gridCol w="34470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Çalışma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Patoloji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RT </a:t>
                      </a:r>
                      <a:r>
                        <a:rPr lang="en-US" dirty="0" err="1" smtClean="0"/>
                        <a:t>dozu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Toksisite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ART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Gözlem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EORTC</a:t>
                      </a:r>
                    </a:p>
                    <a:p>
                      <a:r>
                        <a:rPr lang="en-US" sz="1200" dirty="0" smtClean="0"/>
                        <a:t>Lancet 2012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pT3 </a:t>
                      </a:r>
                      <a:r>
                        <a:rPr lang="en-US" dirty="0" err="1" smtClean="0"/>
                        <a:t>veya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CS</a:t>
                      </a:r>
                      <a:r>
                        <a:rPr lang="en-US" dirty="0" smtClean="0"/>
                        <a:t>+</a:t>
                      </a:r>
                    </a:p>
                    <a:p>
                      <a:r>
                        <a:rPr lang="en-US" sz="1200" dirty="0" smtClean="0"/>
                        <a:t>%63 CS+, %58 pT3a, %25</a:t>
                      </a:r>
                      <a:r>
                        <a:rPr lang="en-US" sz="1200" baseline="0" dirty="0" smtClean="0"/>
                        <a:t> pT3b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</a:t>
                      </a:r>
                      <a:r>
                        <a:rPr lang="en-US" dirty="0" err="1" smtClean="0"/>
                        <a:t>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Tüm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geç</a:t>
                      </a:r>
                      <a:r>
                        <a:rPr lang="en-US" dirty="0" smtClean="0"/>
                        <a:t> Gr3 %5.3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%2.5</a:t>
                      </a:r>
                    </a:p>
                    <a:p>
                      <a:r>
                        <a:rPr lang="en-US" dirty="0" smtClean="0"/>
                        <a:t>GU</a:t>
                      </a:r>
                      <a:r>
                        <a:rPr lang="en-US" baseline="0" dirty="0" smtClean="0"/>
                        <a:t> gr≥2: %21 </a:t>
                      </a:r>
                      <a:r>
                        <a:rPr lang="en-US" baseline="0" dirty="0" err="1" smtClean="0"/>
                        <a:t>vs</a:t>
                      </a:r>
                      <a:r>
                        <a:rPr lang="en-US" baseline="0" dirty="0" smtClean="0"/>
                        <a:t> %13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SWOG</a:t>
                      </a:r>
                    </a:p>
                    <a:p>
                      <a:r>
                        <a:rPr lang="en-US" sz="1200" dirty="0" smtClean="0"/>
                        <a:t>JAMA 2006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dirty="0" smtClean="0"/>
                        <a:t>CS</a:t>
                      </a:r>
                      <a:r>
                        <a:rPr lang="en-US" baseline="0" dirty="0" smtClean="0"/>
                        <a:t>+</a:t>
                      </a:r>
                    </a:p>
                    <a:p>
                      <a:r>
                        <a:rPr lang="en-US" sz="1200" baseline="0" dirty="0" smtClean="0"/>
                        <a:t>%68 </a:t>
                      </a:r>
                      <a:r>
                        <a:rPr lang="en-US" sz="1200" dirty="0" smtClean="0"/>
                        <a:t>CS</a:t>
                      </a:r>
                      <a:r>
                        <a:rPr lang="en-US" sz="1200" baseline="0" dirty="0" smtClean="0"/>
                        <a:t>+, %68 pT3a, %10 pT3b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60-64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Proktit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rektal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kanama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%3.3 </a:t>
                      </a:r>
                      <a:r>
                        <a:rPr lang="en-US" baseline="0" dirty="0" err="1" smtClean="0"/>
                        <a:t>vs</a:t>
                      </a:r>
                      <a:r>
                        <a:rPr lang="en-US" baseline="0" dirty="0" smtClean="0"/>
                        <a:t> %0</a:t>
                      </a:r>
                    </a:p>
                    <a:p>
                      <a:r>
                        <a:rPr lang="en-US" baseline="0" dirty="0" err="1" smtClean="0"/>
                        <a:t>Üretral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striktür</a:t>
                      </a:r>
                      <a:r>
                        <a:rPr lang="en-US" baseline="0" dirty="0" smtClean="0"/>
                        <a:t>: %17.8 </a:t>
                      </a:r>
                      <a:r>
                        <a:rPr lang="en-US" baseline="0" dirty="0" err="1" smtClean="0"/>
                        <a:t>vs</a:t>
                      </a:r>
                      <a:r>
                        <a:rPr lang="en-US" baseline="0" dirty="0" smtClean="0"/>
                        <a:t> %9.5</a:t>
                      </a:r>
                    </a:p>
                    <a:p>
                      <a:r>
                        <a:rPr lang="en-US" baseline="0" dirty="0" err="1" smtClean="0"/>
                        <a:t>İnkontinans</a:t>
                      </a:r>
                      <a:r>
                        <a:rPr lang="en-US" baseline="0" dirty="0" smtClean="0"/>
                        <a:t>: %6.5 </a:t>
                      </a:r>
                      <a:r>
                        <a:rPr lang="en-US" baseline="0" dirty="0" err="1" smtClean="0"/>
                        <a:t>vs</a:t>
                      </a:r>
                      <a:r>
                        <a:rPr lang="en-US" baseline="0" dirty="0" smtClean="0"/>
                        <a:t> %2.8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ARO</a:t>
                      </a:r>
                    </a:p>
                    <a:p>
                      <a:r>
                        <a:rPr lang="en-US" sz="1200" dirty="0" smtClean="0"/>
                        <a:t>JCO 2009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pT3 ± </a:t>
                      </a:r>
                      <a:r>
                        <a:rPr lang="en-US" sz="1800" dirty="0" smtClean="0"/>
                        <a:t>CS</a:t>
                      </a:r>
                      <a:r>
                        <a:rPr lang="en-US" dirty="0" smtClean="0"/>
                        <a:t>+</a:t>
                      </a:r>
                    </a:p>
                    <a:p>
                      <a:r>
                        <a:rPr lang="en-US" sz="1200" dirty="0" smtClean="0"/>
                        <a:t>%68 CS+, %67 pT3a, %28 pT3b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</a:t>
                      </a:r>
                      <a:r>
                        <a:rPr lang="en-US" dirty="0" err="1" smtClean="0"/>
                        <a:t>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 Gr 2: %2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%9</a:t>
                      </a:r>
                    </a:p>
                    <a:p>
                      <a:r>
                        <a:rPr lang="en-US" dirty="0" smtClean="0"/>
                        <a:t>GI Gr 2: %1.4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%0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5458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</a:rPr>
              <a:t>RT </a:t>
            </a:r>
            <a:r>
              <a:rPr lang="en-US" b="1" dirty="0" err="1" smtClean="0">
                <a:solidFill>
                  <a:srgbClr val="0000FF"/>
                </a:solidFill>
              </a:rPr>
              <a:t>tekniği</a:t>
            </a:r>
            <a:r>
              <a:rPr lang="en-US" b="1" dirty="0" smtClean="0">
                <a:solidFill>
                  <a:srgbClr val="0000FF"/>
                </a:solidFill>
              </a:rPr>
              <a:t>- 3B KRT</a:t>
            </a:r>
          </a:p>
          <a:p>
            <a:r>
              <a:rPr lang="en-US" sz="2400" dirty="0" err="1" smtClean="0"/>
              <a:t>Literatürde</a:t>
            </a:r>
            <a:r>
              <a:rPr lang="en-US" sz="2400" dirty="0" smtClean="0"/>
              <a:t> %30 3B KRT, %5 IMRT, </a:t>
            </a:r>
            <a:r>
              <a:rPr lang="en-US" sz="2400" dirty="0" err="1" smtClean="0"/>
              <a:t>kalanı</a:t>
            </a:r>
            <a:r>
              <a:rPr lang="en-US" sz="2400" dirty="0" smtClean="0"/>
              <a:t> 2B 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8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963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Postoperatif</a:t>
            </a:r>
            <a:r>
              <a:rPr lang="en-US" b="1" dirty="0" smtClean="0">
                <a:solidFill>
                  <a:srgbClr val="0000FF"/>
                </a:solidFill>
              </a:rPr>
              <a:t> RT </a:t>
            </a:r>
            <a:r>
              <a:rPr lang="en-US" b="1" dirty="0" err="1" smtClean="0">
                <a:solidFill>
                  <a:srgbClr val="0000FF"/>
                </a:solidFill>
              </a:rPr>
              <a:t>toksisitesi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1739" y="1283963"/>
            <a:ext cx="3084205" cy="41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08" y="1061915"/>
            <a:ext cx="7654192" cy="3171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76" y="3941385"/>
            <a:ext cx="3797300" cy="260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576" y="3941385"/>
            <a:ext cx="3470193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963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Postoperatif</a:t>
            </a:r>
            <a:r>
              <a:rPr lang="en-US" b="1" dirty="0" smtClean="0">
                <a:solidFill>
                  <a:srgbClr val="0000FF"/>
                </a:solidFill>
              </a:rPr>
              <a:t> RT </a:t>
            </a:r>
            <a:r>
              <a:rPr lang="en-US" b="1" dirty="0" err="1" smtClean="0">
                <a:solidFill>
                  <a:srgbClr val="0000FF"/>
                </a:solidFill>
              </a:rPr>
              <a:t>toksisitesi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423607"/>
            <a:ext cx="7785100" cy="500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01739" y="1283963"/>
            <a:ext cx="3084205" cy="41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Eşzamanlı</a:t>
            </a:r>
            <a:r>
              <a:rPr lang="en-US" b="1" dirty="0" smtClean="0">
                <a:solidFill>
                  <a:srgbClr val="0000FF"/>
                </a:solidFill>
              </a:rPr>
              <a:t> ADT </a:t>
            </a:r>
            <a:r>
              <a:rPr lang="en-US" b="1" dirty="0" err="1" smtClean="0">
                <a:solidFill>
                  <a:srgbClr val="0000FF"/>
                </a:solidFill>
              </a:rPr>
              <a:t>kullanımı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81" y="1331375"/>
            <a:ext cx="8947119" cy="4525963"/>
          </a:xfrm>
        </p:spPr>
        <p:txBody>
          <a:bodyPr/>
          <a:lstStyle/>
          <a:p>
            <a:r>
              <a:rPr lang="en-US" dirty="0" smtClean="0"/>
              <a:t>RT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gelişen</a:t>
            </a:r>
            <a:r>
              <a:rPr lang="en-US" dirty="0" smtClean="0"/>
              <a:t> </a:t>
            </a:r>
            <a:r>
              <a:rPr lang="en-US" dirty="0" err="1" smtClean="0"/>
              <a:t>biyolojik</a:t>
            </a:r>
            <a:r>
              <a:rPr lang="en-US" dirty="0" smtClean="0"/>
              <a:t> </a:t>
            </a:r>
            <a:r>
              <a:rPr lang="en-US" dirty="0" err="1" smtClean="0"/>
              <a:t>avantaj</a:t>
            </a:r>
            <a:r>
              <a:rPr lang="en-US" dirty="0" smtClean="0"/>
              <a:t>, </a:t>
            </a:r>
            <a:r>
              <a:rPr lang="en-US" dirty="0" err="1" smtClean="0"/>
              <a:t>neden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917"/>
            <a:ext cx="3378866" cy="2249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345" y="2334838"/>
            <a:ext cx="2914041" cy="2731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601667"/>
            <a:ext cx="30931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SRT (%50 </a:t>
            </a:r>
            <a:r>
              <a:rPr lang="en-US" dirty="0" err="1" smtClean="0"/>
              <a:t>pelvik</a:t>
            </a:r>
            <a:r>
              <a:rPr lang="en-US" dirty="0" smtClean="0"/>
              <a:t> nodal RT)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neoadj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eşzamanlı</a:t>
            </a:r>
            <a:r>
              <a:rPr lang="en-US" dirty="0" smtClean="0"/>
              <a:t> 4 ay TAS</a:t>
            </a:r>
          </a:p>
          <a:p>
            <a:pPr algn="r"/>
            <a:r>
              <a:rPr lang="en-US" sz="1400" i="1" dirty="0" smtClean="0"/>
              <a:t>                  </a:t>
            </a:r>
            <a:r>
              <a:rPr lang="en-US" sz="1200" i="1" dirty="0" smtClean="0"/>
              <a:t>King C et al. IJROBP 2004;2:341-7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02311" y="5232965"/>
            <a:ext cx="30525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≥69 </a:t>
            </a:r>
            <a:r>
              <a:rPr lang="en-US" dirty="0" err="1" smtClean="0"/>
              <a:t>Gy</a:t>
            </a:r>
            <a:r>
              <a:rPr lang="en-US" dirty="0" smtClean="0"/>
              <a:t> ART to PB</a:t>
            </a:r>
          </a:p>
          <a:p>
            <a:r>
              <a:rPr lang="en-US" dirty="0" smtClean="0"/>
              <a:t>+6 ay LHRH </a:t>
            </a:r>
            <a:r>
              <a:rPr lang="en-US" dirty="0" err="1" smtClean="0"/>
              <a:t>analoğu</a:t>
            </a:r>
            <a:r>
              <a:rPr lang="en-US" dirty="0" smtClean="0"/>
              <a:t> (3-36 ay)</a:t>
            </a:r>
          </a:p>
          <a:p>
            <a:pPr algn="r"/>
            <a:r>
              <a:rPr lang="en-US" sz="1400" i="1" dirty="0" smtClean="0"/>
              <a:t>         </a:t>
            </a:r>
            <a:r>
              <a:rPr lang="en-US" sz="1200" i="1" dirty="0" smtClean="0"/>
              <a:t>       </a:t>
            </a:r>
            <a:r>
              <a:rPr lang="en-US" sz="1200" i="1" dirty="0" err="1" smtClean="0"/>
              <a:t>Ost</a:t>
            </a:r>
            <a:r>
              <a:rPr lang="en-US" sz="1200" i="1" dirty="0" smtClean="0"/>
              <a:t> P et al. IJROBP 2012;83:960-5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92386" y="2424587"/>
            <a:ext cx="293932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RTOG 96.01</a:t>
            </a:r>
          </a:p>
          <a:p>
            <a:r>
              <a:rPr lang="en-US" dirty="0" smtClean="0"/>
              <a:t>64.8 </a:t>
            </a:r>
            <a:r>
              <a:rPr lang="en-US" dirty="0" err="1" smtClean="0"/>
              <a:t>Gy</a:t>
            </a:r>
            <a:r>
              <a:rPr lang="en-US" dirty="0" smtClean="0"/>
              <a:t> PB SRT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bikalutamid</a:t>
            </a:r>
            <a:r>
              <a:rPr lang="en-US" dirty="0" smtClean="0"/>
              <a:t> 150 mg</a:t>
            </a:r>
          </a:p>
          <a:p>
            <a:r>
              <a:rPr lang="en-US" dirty="0" smtClean="0"/>
              <a:t>7 y </a:t>
            </a:r>
            <a:r>
              <a:rPr lang="en-US" dirty="0" err="1" smtClean="0"/>
              <a:t>bRFS</a:t>
            </a:r>
            <a:r>
              <a:rPr lang="en-US" dirty="0" smtClean="0"/>
              <a:t> %57 </a:t>
            </a:r>
            <a:r>
              <a:rPr lang="en-US" dirty="0" err="1" smtClean="0"/>
              <a:t>vs</a:t>
            </a:r>
            <a:r>
              <a:rPr lang="en-US" dirty="0" smtClean="0"/>
              <a:t> %40</a:t>
            </a:r>
          </a:p>
          <a:p>
            <a:pPr algn="r"/>
            <a:r>
              <a:rPr lang="en-US" sz="1400" i="1" dirty="0" smtClean="0"/>
              <a:t>          Shipley WV et al. JCO 2011;24:1</a:t>
            </a:r>
            <a:endParaRPr lang="en-US" sz="1400" i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85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Net </a:t>
            </a:r>
            <a:r>
              <a:rPr lang="en-US" sz="3200" b="1" dirty="0" err="1" smtClean="0">
                <a:solidFill>
                  <a:srgbClr val="FF0000"/>
                </a:solidFill>
              </a:rPr>
              <a:t>cevap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devam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eden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çalışmalarda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9445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Sistematik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yaklaşım</a:t>
            </a:r>
            <a:r>
              <a:rPr lang="en-US" b="1" dirty="0" smtClean="0">
                <a:solidFill>
                  <a:srgbClr val="0000FF"/>
                </a:solidFill>
              </a:rPr>
              <a:t> önerisi-1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6692"/>
            <a:ext cx="8229600" cy="4112846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Preop</a:t>
            </a:r>
            <a:r>
              <a:rPr lang="en-US" dirty="0" smtClean="0"/>
              <a:t> risk </a:t>
            </a:r>
            <a:r>
              <a:rPr lang="en-US" dirty="0" err="1" smtClean="0"/>
              <a:t>grubu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olana</a:t>
            </a:r>
            <a:r>
              <a:rPr lang="en-US" dirty="0" smtClean="0"/>
              <a:t> </a:t>
            </a:r>
            <a:r>
              <a:rPr lang="en-US" dirty="0" err="1" smtClean="0"/>
              <a:t>definitif</a:t>
            </a:r>
            <a:r>
              <a:rPr lang="en-US" dirty="0" smtClean="0"/>
              <a:t> RT</a:t>
            </a:r>
          </a:p>
          <a:p>
            <a:r>
              <a:rPr lang="en-US" dirty="0" err="1" smtClean="0"/>
              <a:t>postRP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risk </a:t>
            </a:r>
            <a:r>
              <a:rPr lang="en-US" dirty="0" err="1" smtClean="0"/>
              <a:t>saptananlarda</a:t>
            </a:r>
            <a:r>
              <a:rPr lang="en-US" dirty="0" smtClean="0"/>
              <a:t> ART </a:t>
            </a:r>
            <a:r>
              <a:rPr lang="en-US" dirty="0" err="1" smtClean="0"/>
              <a:t>sonuçları</a:t>
            </a:r>
            <a:r>
              <a:rPr lang="en-US" dirty="0"/>
              <a:t> </a:t>
            </a:r>
            <a:r>
              <a:rPr lang="en-US" dirty="0" smtClean="0"/>
              <a:t>(PSA, </a:t>
            </a:r>
            <a:r>
              <a:rPr lang="en-US" dirty="0" err="1" smtClean="0"/>
              <a:t>lokal</a:t>
            </a:r>
            <a:r>
              <a:rPr lang="en-US" dirty="0" smtClean="0"/>
              <a:t>,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, met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sağkalım</a:t>
            </a:r>
            <a:r>
              <a:rPr lang="en-US" dirty="0" smtClean="0"/>
              <a:t>…)</a:t>
            </a:r>
          </a:p>
          <a:p>
            <a:r>
              <a:rPr lang="en-US" dirty="0" err="1" smtClean="0"/>
              <a:t>Dr.un</a:t>
            </a:r>
            <a:r>
              <a:rPr lang="en-US" dirty="0" smtClean="0"/>
              <a:t> ART </a:t>
            </a:r>
            <a:r>
              <a:rPr lang="en-US" dirty="0" err="1" smtClean="0"/>
              <a:t>önerisi</a:t>
            </a:r>
            <a:r>
              <a:rPr lang="en-US" dirty="0" smtClean="0"/>
              <a:t>-hasta </a:t>
            </a:r>
            <a:r>
              <a:rPr lang="en-US" dirty="0" err="1" smtClean="0"/>
              <a:t>tercihi</a:t>
            </a:r>
            <a:endParaRPr lang="en-US" dirty="0" smtClean="0"/>
          </a:p>
          <a:p>
            <a:r>
              <a:rPr lang="en-US" dirty="0" smtClean="0"/>
              <a:t>PSA </a:t>
            </a:r>
            <a:r>
              <a:rPr lang="en-US" dirty="0" err="1" smtClean="0"/>
              <a:t>nüksünün</a:t>
            </a:r>
            <a:r>
              <a:rPr lang="en-US" dirty="0" smtClean="0"/>
              <a:t> </a:t>
            </a:r>
            <a:r>
              <a:rPr lang="en-US" dirty="0" err="1" smtClean="0"/>
              <a:t>potansiyel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endParaRPr lang="en-US" dirty="0" smtClean="0"/>
          </a:p>
          <a:p>
            <a:r>
              <a:rPr lang="en-US" dirty="0" smtClean="0"/>
              <a:t>SRT </a:t>
            </a:r>
            <a:r>
              <a:rPr lang="en-US" dirty="0" err="1" smtClean="0"/>
              <a:t>zamanlaması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"/>
            <a:ext cx="4964966" cy="124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477" y="131723"/>
            <a:ext cx="4253523" cy="4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9445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Sistematik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yaklaşım</a:t>
            </a:r>
            <a:r>
              <a:rPr lang="en-US" b="1" dirty="0" smtClean="0">
                <a:solidFill>
                  <a:srgbClr val="0000FF"/>
                </a:solidFill>
              </a:rPr>
              <a:t> önerisi-2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"/>
            <a:ext cx="4964966" cy="124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477" y="131723"/>
            <a:ext cx="4253523" cy="44654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61846"/>
            <a:ext cx="8229600" cy="39076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PSA </a:t>
            </a:r>
            <a:r>
              <a:rPr lang="en-US" dirty="0" err="1" smtClean="0"/>
              <a:t>monitorizasyonu</a:t>
            </a:r>
            <a:endParaRPr lang="en-US" dirty="0" smtClean="0"/>
          </a:p>
          <a:p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 smtClean="0"/>
              <a:t>relaps</a:t>
            </a:r>
            <a:r>
              <a:rPr lang="en-US" dirty="0" smtClean="0"/>
              <a:t> &gt;0.2 </a:t>
            </a:r>
            <a:r>
              <a:rPr lang="en-US" dirty="0" err="1" smtClean="0"/>
              <a:t>ng</a:t>
            </a:r>
            <a:r>
              <a:rPr lang="en-US" dirty="0" smtClean="0"/>
              <a:t>/ml (2. </a:t>
            </a:r>
            <a:r>
              <a:rPr lang="en-US" dirty="0" err="1" smtClean="0"/>
              <a:t>doğrulama</a:t>
            </a:r>
            <a:r>
              <a:rPr lang="en-US" dirty="0" smtClean="0"/>
              <a:t> </a:t>
            </a:r>
            <a:r>
              <a:rPr lang="en-US" dirty="0" err="1" smtClean="0"/>
              <a:t>ölçümü</a:t>
            </a:r>
            <a:r>
              <a:rPr lang="en-US" dirty="0" smtClean="0"/>
              <a:t>)</a:t>
            </a:r>
          </a:p>
          <a:p>
            <a:r>
              <a:rPr lang="en-US" dirty="0" smtClean="0"/>
              <a:t>PSA </a:t>
            </a:r>
            <a:r>
              <a:rPr lang="en-US" dirty="0" err="1" smtClean="0"/>
              <a:t>relapsında</a:t>
            </a:r>
            <a:r>
              <a:rPr lang="en-US" dirty="0" smtClean="0"/>
              <a:t> “re-staging”</a:t>
            </a:r>
          </a:p>
          <a:p>
            <a:r>
              <a:rPr lang="en-US" dirty="0" smtClean="0"/>
              <a:t>PSA </a:t>
            </a:r>
            <a:r>
              <a:rPr lang="en-US" dirty="0" err="1" smtClean="0"/>
              <a:t>relapsında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PSAda</a:t>
            </a:r>
            <a:r>
              <a:rPr lang="en-US" dirty="0" smtClean="0"/>
              <a:t> SRT </a:t>
            </a:r>
            <a:r>
              <a:rPr lang="en-US" dirty="0" err="1" smtClean="0"/>
              <a:t>başarısı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endParaRPr lang="en-US" dirty="0" smtClean="0"/>
          </a:p>
          <a:p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RT </a:t>
            </a:r>
            <a:r>
              <a:rPr lang="en-US" dirty="0" err="1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nüks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yararı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615"/>
            <a:ext cx="8229600" cy="917454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Sistematik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yaklaşım</a:t>
            </a:r>
            <a:r>
              <a:rPr lang="en-US" b="1" dirty="0" smtClean="0">
                <a:solidFill>
                  <a:srgbClr val="0000FF"/>
                </a:solidFill>
              </a:rPr>
              <a:t> önerisi-3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Olgu</a:t>
            </a:r>
            <a:r>
              <a:rPr lang="en-US" dirty="0" smtClean="0"/>
              <a:t> </a:t>
            </a:r>
            <a:r>
              <a:rPr lang="en-US" dirty="0" err="1" smtClean="0"/>
              <a:t>bazında</a:t>
            </a:r>
            <a:r>
              <a:rPr lang="en-US" dirty="0" smtClean="0"/>
              <a:t> </a:t>
            </a:r>
            <a:r>
              <a:rPr lang="en-US" dirty="0" err="1" smtClean="0"/>
              <a:t>multidisipliner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endParaRPr lang="en-US" dirty="0" smtClean="0"/>
          </a:p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Onkoloğunun</a:t>
            </a:r>
            <a:r>
              <a:rPr lang="en-US" dirty="0" smtClean="0"/>
              <a:t> </a:t>
            </a:r>
            <a:r>
              <a:rPr lang="en-US" dirty="0" err="1" smtClean="0"/>
              <a:t>imkanları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deneyimi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olguları</a:t>
            </a:r>
            <a:r>
              <a:rPr lang="en-US" dirty="0" smtClean="0"/>
              <a:t> </a:t>
            </a:r>
            <a:r>
              <a:rPr lang="en-US" dirty="0" err="1" smtClean="0"/>
              <a:t>gözle</a:t>
            </a:r>
            <a:r>
              <a:rPr lang="en-US" dirty="0" smtClean="0"/>
              <a:t> (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riskliler</a:t>
            </a:r>
            <a:r>
              <a:rPr lang="en-US" dirty="0" smtClean="0"/>
              <a:t> </a:t>
            </a:r>
            <a:r>
              <a:rPr lang="en-US" dirty="0" err="1" smtClean="0"/>
              <a:t>dahil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usPSA</a:t>
            </a:r>
            <a:r>
              <a:rPr lang="en-US" dirty="0" smtClean="0"/>
              <a:t> ≈0.05 (</a:t>
            </a:r>
            <a:r>
              <a:rPr lang="en-US" dirty="0" err="1" smtClean="0"/>
              <a:t>tercihen</a:t>
            </a:r>
            <a:r>
              <a:rPr lang="en-US" dirty="0" smtClean="0"/>
              <a:t> ≤0.2) </a:t>
            </a:r>
            <a:r>
              <a:rPr lang="en-US" dirty="0" err="1" smtClean="0"/>
              <a:t>iken</a:t>
            </a:r>
            <a:r>
              <a:rPr lang="en-US" dirty="0" smtClean="0"/>
              <a:t> </a:t>
            </a:r>
            <a:r>
              <a:rPr lang="en-US" dirty="0" err="1" smtClean="0"/>
              <a:t>eSRT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%50 </a:t>
            </a:r>
            <a:r>
              <a:rPr lang="en-US" dirty="0" err="1" smtClean="0"/>
              <a:t>olgunun</a:t>
            </a:r>
            <a:r>
              <a:rPr lang="en-US" dirty="0" smtClean="0"/>
              <a:t> </a:t>
            </a:r>
            <a:r>
              <a:rPr lang="en-US" dirty="0" err="1" smtClean="0"/>
              <a:t>gereksiz</a:t>
            </a:r>
            <a:r>
              <a:rPr lang="en-US" dirty="0" smtClean="0"/>
              <a:t> </a:t>
            </a:r>
            <a:r>
              <a:rPr lang="en-US" dirty="0" err="1" smtClean="0"/>
              <a:t>tedavisi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İlave</a:t>
            </a:r>
            <a:r>
              <a:rPr lang="en-US" dirty="0" smtClean="0"/>
              <a:t> </a:t>
            </a:r>
            <a:r>
              <a:rPr lang="en-US" dirty="0" err="1" smtClean="0"/>
              <a:t>maliyet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toksisite</a:t>
            </a:r>
            <a:r>
              <a:rPr lang="en-US" dirty="0" smtClean="0"/>
              <a:t> </a:t>
            </a:r>
            <a:r>
              <a:rPr lang="en-US" dirty="0" err="1" smtClean="0"/>
              <a:t>önlenir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Postop RT </a:t>
            </a:r>
            <a:r>
              <a:rPr lang="en-US" dirty="0" err="1" smtClean="0"/>
              <a:t>etkinliği</a:t>
            </a:r>
            <a:r>
              <a:rPr lang="en-US" dirty="0" smtClean="0"/>
              <a:t> </a:t>
            </a:r>
            <a:r>
              <a:rPr lang="en-US" dirty="0" err="1" smtClean="0"/>
              <a:t>ölçülebilir</a:t>
            </a:r>
            <a:r>
              <a:rPr lang="en-US" dirty="0" smtClean="0"/>
              <a:t> tm </a:t>
            </a:r>
            <a:r>
              <a:rPr lang="en-US" dirty="0" err="1" smtClean="0"/>
              <a:t>markerı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değerlendirilebilir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15" y="0"/>
            <a:ext cx="8077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59692"/>
            <a:ext cx="8229600" cy="8901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Sistematik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yaklaşım</a:t>
            </a:r>
            <a:r>
              <a:rPr lang="en-US" b="1" dirty="0" smtClean="0">
                <a:solidFill>
                  <a:srgbClr val="0000FF"/>
                </a:solidFill>
              </a:rPr>
              <a:t> önerisi-4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49792"/>
            <a:ext cx="842301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Postop RT </a:t>
            </a:r>
            <a:r>
              <a:rPr lang="en-US" dirty="0" err="1" smtClean="0"/>
              <a:t>kararı</a:t>
            </a:r>
            <a:r>
              <a:rPr lang="en-US" dirty="0" smtClean="0"/>
              <a:t> </a:t>
            </a:r>
            <a:r>
              <a:rPr lang="en-US" dirty="0" err="1" smtClean="0"/>
              <a:t>verildiyse</a:t>
            </a:r>
            <a:r>
              <a:rPr lang="en-US" dirty="0" smtClean="0"/>
              <a:t>, IMRT </a:t>
            </a:r>
            <a:r>
              <a:rPr lang="en-US" smtClean="0"/>
              <a:t>ile</a:t>
            </a:r>
            <a:endParaRPr lang="en-US" dirty="0" smtClean="0"/>
          </a:p>
          <a:p>
            <a:r>
              <a:rPr lang="en-US" u="sng" dirty="0" err="1" smtClean="0"/>
              <a:t>Düşük</a:t>
            </a:r>
            <a:r>
              <a:rPr lang="en-US" u="sng" dirty="0" smtClean="0"/>
              <a:t> </a:t>
            </a:r>
            <a:r>
              <a:rPr lang="en-US" u="sng" dirty="0" err="1" smtClean="0"/>
              <a:t>riskli</a:t>
            </a:r>
            <a:r>
              <a:rPr lang="en-US" u="sng" dirty="0" smtClean="0"/>
              <a:t> </a:t>
            </a:r>
            <a:r>
              <a:rPr lang="en-US" u="sng" dirty="0" err="1" smtClean="0"/>
              <a:t>hastalar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pT2 </a:t>
            </a:r>
            <a:r>
              <a:rPr lang="en-US" sz="2400" dirty="0" err="1" smtClean="0">
                <a:solidFill>
                  <a:srgbClr val="0000FF"/>
                </a:solidFill>
              </a:rPr>
              <a:t>ve</a:t>
            </a:r>
            <a:r>
              <a:rPr lang="en-US" sz="2400" dirty="0" smtClean="0"/>
              <a:t> CS+ </a:t>
            </a:r>
            <a:r>
              <a:rPr lang="en-US" sz="2400" dirty="0" err="1" smtClean="0">
                <a:solidFill>
                  <a:srgbClr val="0000FF"/>
                </a:solidFill>
              </a:rPr>
              <a:t>ve</a:t>
            </a:r>
            <a:r>
              <a:rPr lang="en-US" sz="2400" dirty="0" smtClean="0"/>
              <a:t> pGS≤7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&gt;70 </a:t>
            </a:r>
            <a:r>
              <a:rPr lang="en-US" dirty="0" err="1" smtClean="0"/>
              <a:t>Gy</a:t>
            </a:r>
            <a:r>
              <a:rPr lang="en-US" dirty="0" smtClean="0"/>
              <a:t>,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yatağına</a:t>
            </a:r>
            <a:endParaRPr lang="en-US" dirty="0" smtClean="0"/>
          </a:p>
          <a:p>
            <a:r>
              <a:rPr lang="en-US" u="sng" dirty="0" err="1" smtClean="0"/>
              <a:t>Yüksek</a:t>
            </a:r>
            <a:r>
              <a:rPr lang="en-US" u="sng" dirty="0" smtClean="0"/>
              <a:t> </a:t>
            </a:r>
            <a:r>
              <a:rPr lang="en-US" u="sng" dirty="0" err="1" smtClean="0"/>
              <a:t>riskli</a:t>
            </a:r>
            <a:r>
              <a:rPr lang="en-US" u="sng" dirty="0" smtClean="0"/>
              <a:t> </a:t>
            </a:r>
            <a:r>
              <a:rPr lang="en-US" u="sng" dirty="0" err="1" smtClean="0"/>
              <a:t>hastalar</a:t>
            </a:r>
            <a:r>
              <a:rPr lang="en-US" u="sng" dirty="0" smtClean="0"/>
              <a:t> </a:t>
            </a:r>
            <a:r>
              <a:rPr lang="en-US" dirty="0" smtClean="0"/>
              <a:t>( en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postRP</a:t>
            </a:r>
            <a:r>
              <a:rPr lang="en-US" dirty="0" smtClean="0"/>
              <a:t> 4-6.ayda)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pT3b </a:t>
            </a:r>
            <a:r>
              <a:rPr lang="en-US" sz="2400" dirty="0" err="1" smtClean="0">
                <a:solidFill>
                  <a:srgbClr val="0000FF"/>
                </a:solidFill>
              </a:rPr>
              <a:t>veya</a:t>
            </a:r>
            <a:r>
              <a:rPr lang="en-US" sz="2400" dirty="0" smtClean="0"/>
              <a:t> </a:t>
            </a:r>
            <a:r>
              <a:rPr lang="en-US" sz="2400" dirty="0" err="1" smtClean="0"/>
              <a:t>pGS</a:t>
            </a:r>
            <a:r>
              <a:rPr lang="en-US" sz="2400" dirty="0" smtClean="0"/>
              <a:t> 8-10 </a:t>
            </a:r>
            <a:r>
              <a:rPr lang="en-US" sz="2400" dirty="0" err="1" smtClean="0">
                <a:solidFill>
                  <a:srgbClr val="0000FF"/>
                </a:solidFill>
              </a:rPr>
              <a:t>veya</a:t>
            </a:r>
            <a:r>
              <a:rPr lang="en-US" sz="2400" dirty="0" smtClean="0"/>
              <a:t> PSDT&lt; 6 ay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50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pelvik</a:t>
            </a:r>
            <a:r>
              <a:rPr lang="en-US" dirty="0" smtClean="0"/>
              <a:t> </a:t>
            </a:r>
            <a:r>
              <a:rPr lang="en-US" dirty="0" err="1" smtClean="0"/>
              <a:t>nodlara</a:t>
            </a:r>
            <a:r>
              <a:rPr lang="en-US" dirty="0" smtClean="0"/>
              <a:t>?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 smtClean="0"/>
              <a:t>+&gt;70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r>
              <a:rPr lang="en-US" dirty="0" smtClean="0"/>
              <a:t> </a:t>
            </a:r>
            <a:r>
              <a:rPr lang="en-US" dirty="0" err="1" smtClean="0"/>
              <a:t>yatağına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+4-6 ay LHRH </a:t>
            </a:r>
            <a:r>
              <a:rPr lang="en-US" dirty="0" err="1" smtClean="0"/>
              <a:t>analoğu</a:t>
            </a:r>
            <a:r>
              <a:rPr lang="en-US" dirty="0" smtClean="0"/>
              <a:t>+ </a:t>
            </a:r>
            <a:r>
              <a:rPr lang="en-US" dirty="0" err="1" smtClean="0"/>
              <a:t>bikalutamid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62" y="0"/>
            <a:ext cx="8077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49" y="3797812"/>
            <a:ext cx="8440983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Teşekkür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ederim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20213"/>
            <a:ext cx="77724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diclehan@yahoo.com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11" descr="ga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39" y="330972"/>
            <a:ext cx="56911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3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retrospektif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merkezli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endParaRPr lang="en-US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kaç</a:t>
            </a:r>
            <a:r>
              <a:rPr lang="en-US" dirty="0" smtClean="0"/>
              <a:t> </a:t>
            </a:r>
            <a:r>
              <a:rPr lang="en-US" dirty="0" err="1" smtClean="0"/>
              <a:t>toplu</a:t>
            </a:r>
            <a:r>
              <a:rPr lang="en-US" dirty="0" smtClean="0"/>
              <a:t> </a:t>
            </a:r>
            <a:r>
              <a:rPr lang="en-US" dirty="0" err="1" smtClean="0"/>
              <a:t>analiz</a:t>
            </a:r>
            <a:endParaRPr lang="en-US" dirty="0" smtClean="0"/>
          </a:p>
          <a:p>
            <a:r>
              <a:rPr lang="en-US" dirty="0" smtClean="0"/>
              <a:t>Randomize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endParaRPr lang="en-US" dirty="0" smtClean="0"/>
          </a:p>
          <a:p>
            <a:r>
              <a:rPr lang="en-US" dirty="0" err="1" smtClean="0"/>
              <a:t>Retrospektif</a:t>
            </a:r>
            <a:r>
              <a:rPr lang="en-US" dirty="0" smtClean="0"/>
              <a:t> </a:t>
            </a:r>
            <a:r>
              <a:rPr lang="en-US" dirty="0" err="1" smtClean="0"/>
              <a:t>serilerden</a:t>
            </a:r>
            <a:r>
              <a:rPr lang="en-US" dirty="0" smtClean="0"/>
              <a:t> SRT </a:t>
            </a:r>
            <a:r>
              <a:rPr lang="en-US" dirty="0" err="1" smtClean="0"/>
              <a:t>başarısı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kriterler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+CS</a:t>
            </a:r>
          </a:p>
          <a:p>
            <a:pPr lvl="1"/>
            <a:r>
              <a:rPr lang="en-US" dirty="0" err="1" smtClean="0"/>
              <a:t>Patolojik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organa</a:t>
            </a:r>
            <a:r>
              <a:rPr lang="en-US" dirty="0" smtClean="0"/>
              <a:t> </a:t>
            </a:r>
            <a:r>
              <a:rPr lang="en-US" dirty="0" err="1" smtClean="0"/>
              <a:t>sınırlı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endParaRPr lang="en-US" dirty="0" smtClean="0"/>
          </a:p>
          <a:p>
            <a:pPr lvl="1"/>
            <a:r>
              <a:rPr lang="en-US" dirty="0" err="1" smtClean="0"/>
              <a:t>Düşük</a:t>
            </a:r>
            <a:r>
              <a:rPr lang="en-US" dirty="0" smtClean="0"/>
              <a:t> GS</a:t>
            </a:r>
          </a:p>
          <a:p>
            <a:pPr lvl="1"/>
            <a:r>
              <a:rPr lang="en-US" dirty="0" err="1" smtClean="0"/>
              <a:t>Müsait</a:t>
            </a:r>
            <a:r>
              <a:rPr lang="en-US" dirty="0" smtClean="0"/>
              <a:t> PSA </a:t>
            </a:r>
            <a:r>
              <a:rPr lang="en-US" dirty="0" err="1" smtClean="0"/>
              <a:t>paterni</a:t>
            </a:r>
            <a:endParaRPr lang="en-US" dirty="0" smtClean="0"/>
          </a:p>
          <a:p>
            <a:pPr marL="457200" lvl="1" indent="0" algn="r">
              <a:buNone/>
            </a:pPr>
            <a:r>
              <a:rPr lang="en-US" sz="1400" i="1" dirty="0" smtClean="0"/>
              <a:t>Stephenson AJ et al JCO 2007;25:2035-41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552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92" y="284407"/>
            <a:ext cx="884115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PSA </a:t>
            </a:r>
            <a:r>
              <a:rPr lang="en-US" b="1" dirty="0" err="1" smtClean="0">
                <a:solidFill>
                  <a:srgbClr val="0000FF"/>
                </a:solidFill>
              </a:rPr>
              <a:t>relapsında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</a:t>
            </a:r>
            <a:r>
              <a:rPr lang="en-US" b="1" dirty="0" err="1" smtClean="0">
                <a:solidFill>
                  <a:srgbClr val="0000FF"/>
                </a:solidFill>
              </a:rPr>
              <a:t>okal</a:t>
            </a:r>
            <a:r>
              <a:rPr lang="en-US" b="1" dirty="0" smtClean="0">
                <a:solidFill>
                  <a:srgbClr val="0000FF"/>
                </a:solidFill>
              </a:rPr>
              <a:t>/ </a:t>
            </a:r>
            <a:r>
              <a:rPr lang="en-US" b="1" dirty="0" err="1" smtClean="0">
                <a:solidFill>
                  <a:srgbClr val="0000FF"/>
                </a:solidFill>
              </a:rPr>
              <a:t>sistemik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hastalık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açısından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klinik-patolojik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özellikler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505739"/>
              </p:ext>
            </p:extLst>
          </p:nvPr>
        </p:nvGraphicFramePr>
        <p:xfrm>
          <a:off x="457200" y="2125340"/>
          <a:ext cx="8229600" cy="33375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Lokalize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hastalık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Sistemik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hastalık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pT3 (ECE+ </a:t>
                      </a:r>
                      <a:r>
                        <a:rPr lang="en-US" dirty="0" err="1" smtClean="0"/>
                        <a:t>veya</a:t>
                      </a:r>
                      <a:r>
                        <a:rPr lang="en-US" dirty="0" smtClean="0"/>
                        <a:t> SV+)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pGS</a:t>
                      </a:r>
                      <a:r>
                        <a:rPr lang="en-US" dirty="0" smtClean="0"/>
                        <a:t> ≤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pGS</a:t>
                      </a:r>
                      <a:r>
                        <a:rPr lang="en-US" dirty="0" smtClean="0"/>
                        <a:t> ≥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PSADT &gt; 12 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PSADT &lt; 6 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Postop </a:t>
                      </a:r>
                      <a:r>
                        <a:rPr lang="en-US" dirty="0" err="1" smtClean="0"/>
                        <a:t>ölçülemeyen</a:t>
                      </a:r>
                      <a:r>
                        <a:rPr lang="en-US" dirty="0" smtClean="0"/>
                        <a:t> PSA </a:t>
                      </a:r>
                      <a:r>
                        <a:rPr lang="en-US" dirty="0" err="1" smtClean="0"/>
                        <a:t>sağlanmış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Postop ilk PSA </a:t>
                      </a:r>
                      <a:r>
                        <a:rPr lang="en-US" dirty="0" err="1" smtClean="0"/>
                        <a:t>ölçülebilir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PNI/LVI-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PNI/LVI+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SRT PSA &lt; 1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SRT PSA &gt;1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Ölçülebilir</a:t>
                      </a:r>
                      <a:r>
                        <a:rPr lang="en-US" dirty="0" smtClean="0"/>
                        <a:t> PSA </a:t>
                      </a:r>
                      <a:r>
                        <a:rPr lang="en-US" dirty="0" err="1" smtClean="0"/>
                        <a:t>ulaşma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süresi</a:t>
                      </a:r>
                      <a:r>
                        <a:rPr lang="en-US" baseline="0" dirty="0" smtClean="0"/>
                        <a:t> &gt; 1 </a:t>
                      </a:r>
                      <a:r>
                        <a:rPr lang="en-US" baseline="0" dirty="0" err="1" smtClean="0"/>
                        <a:t>yıl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Ölçülebilir</a:t>
                      </a:r>
                      <a:r>
                        <a:rPr lang="en-US" dirty="0" smtClean="0"/>
                        <a:t> PSA </a:t>
                      </a:r>
                      <a:r>
                        <a:rPr lang="en-US" dirty="0" err="1" smtClean="0"/>
                        <a:t>ulaşma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süresi</a:t>
                      </a:r>
                      <a:r>
                        <a:rPr lang="en-US" dirty="0" smtClean="0"/>
                        <a:t> &lt; 1 </a:t>
                      </a:r>
                      <a:r>
                        <a:rPr lang="en-US" dirty="0" err="1" smtClean="0"/>
                        <a:t>yıl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EORTC 22911  </a:t>
            </a:r>
            <a:r>
              <a:rPr lang="en-US" sz="1400" i="1" dirty="0" err="1" smtClean="0"/>
              <a:t>Bolla</a:t>
            </a:r>
            <a:r>
              <a:rPr lang="en-US" sz="1400" i="1" dirty="0" smtClean="0"/>
              <a:t> M et al. Lancet 2012;380:2018-27</a:t>
            </a:r>
          </a:p>
          <a:p>
            <a:r>
              <a:rPr lang="en-US" dirty="0" smtClean="0"/>
              <a:t>ARO 9602   </a:t>
            </a:r>
            <a:r>
              <a:rPr lang="en-US" sz="1400" i="1" dirty="0" err="1" smtClean="0"/>
              <a:t>Wiegel</a:t>
            </a:r>
            <a:r>
              <a:rPr lang="en-US" sz="1400" i="1" dirty="0" smtClean="0"/>
              <a:t> T et al JCO 2009;27:2924-30</a:t>
            </a:r>
          </a:p>
          <a:p>
            <a:r>
              <a:rPr lang="en-US" dirty="0" smtClean="0"/>
              <a:t>SWOG 8794  </a:t>
            </a:r>
            <a:r>
              <a:rPr lang="en-US" sz="1400" i="1" dirty="0" smtClean="0"/>
              <a:t>Thompson IM et al. JAMA 2006;296:2329-35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8" y="666106"/>
            <a:ext cx="9058062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Tamamlanmış</a:t>
            </a:r>
            <a:r>
              <a:rPr lang="en-US" sz="3600" b="1" dirty="0" smtClean="0">
                <a:solidFill>
                  <a:srgbClr val="0000FF"/>
                </a:solidFill>
              </a:rPr>
              <a:t> randomize </a:t>
            </a:r>
            <a:r>
              <a:rPr lang="en-US" sz="3600" b="1" dirty="0" err="1" smtClean="0">
                <a:solidFill>
                  <a:srgbClr val="0000FF"/>
                </a:solidFill>
              </a:rPr>
              <a:t>kontrollü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çalışmalar</a:t>
            </a:r>
            <a:r>
              <a:rPr lang="en-US" sz="3600" b="1" dirty="0" smtClean="0">
                <a:solidFill>
                  <a:srgbClr val="0000FF"/>
                </a:solidFill>
              </a:rPr>
              <a:t/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Adjuvant RT </a:t>
            </a:r>
            <a:r>
              <a:rPr lang="en-US" sz="3600" b="1" dirty="0" err="1" smtClean="0">
                <a:solidFill>
                  <a:srgbClr val="0000FF"/>
                </a:solidFill>
              </a:rPr>
              <a:t>vs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Gözlem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282852"/>
              </p:ext>
            </p:extLst>
          </p:nvPr>
        </p:nvGraphicFramePr>
        <p:xfrm>
          <a:off x="457200" y="2624868"/>
          <a:ext cx="8060172" cy="260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1413"/>
                <a:gridCol w="601563"/>
                <a:gridCol w="1287203"/>
                <a:gridCol w="1099963"/>
                <a:gridCol w="1229158"/>
                <a:gridCol w="1229158"/>
                <a:gridCol w="17717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Çalışma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Patoloji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Takip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medyan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Giriş</a:t>
                      </a:r>
                      <a:r>
                        <a:rPr lang="en-US" sz="1400" dirty="0" smtClean="0"/>
                        <a:t> PSA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PSA </a:t>
                      </a:r>
                      <a:r>
                        <a:rPr lang="en-US" sz="1400" dirty="0" err="1" smtClean="0"/>
                        <a:t>başarısızlığı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 y bNED</a:t>
                      </a:r>
                    </a:p>
                    <a:p>
                      <a:r>
                        <a:rPr lang="en-US" sz="1400" smtClean="0"/>
                        <a:t>ART vs gözlem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EORTC</a:t>
                      </a:r>
                    </a:p>
                    <a:p>
                      <a:r>
                        <a:rPr lang="en-US" sz="1050" dirty="0" smtClean="0"/>
                        <a:t>Lancet 2012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pT3 </a:t>
                      </a:r>
                      <a:r>
                        <a:rPr lang="en-US" sz="1400" dirty="0" err="1" smtClean="0"/>
                        <a:t>veya</a:t>
                      </a:r>
                      <a:r>
                        <a:rPr lang="en-US" sz="1400" dirty="0" smtClean="0"/>
                        <a:t> CS+</a:t>
                      </a:r>
                    </a:p>
                    <a:p>
                      <a:r>
                        <a:rPr lang="en-US" sz="1050" dirty="0" smtClean="0"/>
                        <a:t>%63 CS+, %58 pT3a, %25</a:t>
                      </a:r>
                      <a:r>
                        <a:rPr lang="en-US" sz="1050" baseline="0" dirty="0" smtClean="0"/>
                        <a:t> pT3b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10.6 </a:t>
                      </a:r>
                      <a:r>
                        <a:rPr lang="en-US" sz="1400" dirty="0" err="1" smtClean="0"/>
                        <a:t>yıl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≤0.2 </a:t>
                      </a:r>
                      <a:r>
                        <a:rPr lang="en-US" sz="1400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≅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%69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&gt;0.2 %30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postRP</a:t>
                      </a:r>
                      <a:r>
                        <a:rPr lang="en-US" sz="1400" dirty="0" smtClean="0"/>
                        <a:t> &gt;0.2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%77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%55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SWOG</a:t>
                      </a:r>
                    </a:p>
                    <a:p>
                      <a:r>
                        <a:rPr lang="en-US" sz="1050" dirty="0" smtClean="0"/>
                        <a:t>JAMA 2006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pT3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veya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CS</a:t>
                      </a:r>
                      <a:r>
                        <a:rPr lang="en-US" sz="1400" baseline="0" dirty="0" smtClean="0"/>
                        <a:t>+</a:t>
                      </a:r>
                    </a:p>
                    <a:p>
                      <a:r>
                        <a:rPr lang="en-US" sz="1050" baseline="0" dirty="0" smtClean="0"/>
                        <a:t>%68 </a:t>
                      </a:r>
                      <a:r>
                        <a:rPr lang="en-US" sz="1050" dirty="0" smtClean="0"/>
                        <a:t>CS</a:t>
                      </a:r>
                      <a:r>
                        <a:rPr lang="en-US" sz="1050" baseline="0" dirty="0" smtClean="0"/>
                        <a:t>+ </a:t>
                      </a:r>
                      <a:r>
                        <a:rPr lang="en-US" sz="1050" baseline="0" dirty="0" err="1" smtClean="0">
                          <a:solidFill>
                            <a:srgbClr val="FF0000"/>
                          </a:solidFill>
                        </a:rPr>
                        <a:t>veya</a:t>
                      </a:r>
                      <a:r>
                        <a:rPr lang="en-US" sz="1050" baseline="0" dirty="0" smtClean="0"/>
                        <a:t> pT3a, %10 pT3b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10.6 </a:t>
                      </a:r>
                      <a:r>
                        <a:rPr lang="en-US" sz="1400" dirty="0" err="1" smtClean="0"/>
                        <a:t>yıl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&lt;0.2 %66</a:t>
                      </a:r>
                    </a:p>
                    <a:p>
                      <a:r>
                        <a:rPr lang="en-US" sz="1400" dirty="0" smtClean="0"/>
                        <a:t>0.2-1.0</a:t>
                      </a:r>
                      <a:r>
                        <a:rPr lang="en-US" sz="1400" baseline="0" dirty="0" smtClean="0"/>
                        <a:t> %30</a:t>
                      </a:r>
                    </a:p>
                    <a:p>
                      <a:r>
                        <a:rPr lang="en-US" sz="1400" baseline="0" dirty="0" smtClean="0"/>
                        <a:t>&gt;1.0 %5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&gt;0.4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%70</a:t>
                      </a:r>
                      <a:r>
                        <a:rPr lang="en-US" sz="1400" baseline="0" smtClean="0"/>
                        <a:t> vs </a:t>
                      </a:r>
                      <a:r>
                        <a:rPr lang="en-US" sz="1400" smtClean="0"/>
                        <a:t>%</a:t>
                      </a:r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ARO</a:t>
                      </a:r>
                    </a:p>
                    <a:p>
                      <a:r>
                        <a:rPr lang="en-US" sz="1050" dirty="0" smtClean="0"/>
                        <a:t>JCO 2009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pT3 ± CS+</a:t>
                      </a:r>
                    </a:p>
                    <a:p>
                      <a:r>
                        <a:rPr lang="en-US" sz="1050" dirty="0" smtClean="0"/>
                        <a:t>%68 CS+, %67 pT3a, %28 pT3b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4.5 </a:t>
                      </a:r>
                      <a:r>
                        <a:rPr lang="en-US" sz="1400" dirty="0" err="1" smtClean="0"/>
                        <a:t>yıl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Tümü</a:t>
                      </a:r>
                      <a:r>
                        <a:rPr lang="en-US" sz="1400" dirty="0" smtClean="0"/>
                        <a:t> &lt;0.1</a:t>
                      </a:r>
                    </a:p>
                    <a:p>
                      <a:r>
                        <a:rPr lang="en-US" sz="1400" dirty="0" smtClean="0"/>
                        <a:t>0.05-&lt;0.1 %20</a:t>
                      </a:r>
                    </a:p>
                    <a:p>
                      <a:r>
                        <a:rPr lang="en-US" sz="1400" dirty="0" smtClean="0"/>
                        <a:t>0.03-&lt;0.1 %59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PSA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x2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%72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%54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6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5636"/>
            <a:ext cx="9144000" cy="3759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1" y="1058601"/>
            <a:ext cx="6282994" cy="1721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9" y="412750"/>
            <a:ext cx="7804291" cy="2931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3997"/>
            <a:ext cx="9144000" cy="336595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394972" y="5098742"/>
            <a:ext cx="1632814" cy="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575"/>
            <a:ext cx="1620401" cy="32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97" y="2984086"/>
            <a:ext cx="8229600" cy="70152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Yüksek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riskli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tüm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olgulara</a:t>
            </a:r>
            <a:r>
              <a:rPr lang="en-US" sz="2800" b="1" dirty="0" smtClean="0">
                <a:solidFill>
                  <a:srgbClr val="0000FF"/>
                </a:solidFill>
              </a:rPr>
              <a:t> ART </a:t>
            </a:r>
            <a:r>
              <a:rPr lang="en-US" sz="2800" b="1" dirty="0" err="1" smtClean="0">
                <a:solidFill>
                  <a:srgbClr val="0000FF"/>
                </a:solidFill>
              </a:rPr>
              <a:t>ile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85097"/>
            <a:ext cx="8229600" cy="3236842"/>
          </a:xfrm>
        </p:spPr>
        <p:txBody>
          <a:bodyPr>
            <a:normAutofit fontScale="92500"/>
          </a:bodyPr>
          <a:lstStyle/>
          <a:p>
            <a:r>
              <a:rPr lang="en-US" sz="2600" dirty="0" err="1" smtClean="0"/>
              <a:t>Kansersizlere</a:t>
            </a:r>
            <a:r>
              <a:rPr lang="en-US" sz="2600" dirty="0" smtClean="0"/>
              <a:t> </a:t>
            </a:r>
            <a:r>
              <a:rPr lang="en-US" sz="2600" dirty="0" err="1" smtClean="0"/>
              <a:t>fazladan</a:t>
            </a:r>
            <a:r>
              <a:rPr lang="en-US" sz="2600" dirty="0" smtClean="0"/>
              <a:t> </a:t>
            </a:r>
            <a:r>
              <a:rPr lang="en-US" sz="2600" dirty="0" err="1" smtClean="0"/>
              <a:t>tedavi</a:t>
            </a:r>
            <a:endParaRPr lang="en-US" sz="2600" dirty="0" smtClean="0"/>
          </a:p>
          <a:p>
            <a:r>
              <a:rPr lang="en-US" sz="2600" dirty="0" err="1" smtClean="0"/>
              <a:t>Gereksiz</a:t>
            </a:r>
            <a:r>
              <a:rPr lang="en-US" sz="2600" dirty="0" smtClean="0"/>
              <a:t> </a:t>
            </a:r>
            <a:r>
              <a:rPr lang="en-US" sz="2600" dirty="0" err="1" smtClean="0"/>
              <a:t>toksisite</a:t>
            </a:r>
            <a:endParaRPr lang="en-US" sz="2600" dirty="0" smtClean="0"/>
          </a:p>
          <a:p>
            <a:r>
              <a:rPr lang="en-US" sz="2600" dirty="0" err="1" smtClean="0"/>
              <a:t>Gereksiz</a:t>
            </a:r>
            <a:r>
              <a:rPr lang="en-US" sz="2600" dirty="0" smtClean="0"/>
              <a:t> </a:t>
            </a:r>
            <a:r>
              <a:rPr lang="en-US" sz="2600" dirty="0" err="1" smtClean="0"/>
              <a:t>sağlık</a:t>
            </a:r>
            <a:r>
              <a:rPr lang="en-US" sz="2600" dirty="0" smtClean="0"/>
              <a:t> </a:t>
            </a:r>
            <a:r>
              <a:rPr lang="en-US" sz="2600" dirty="0" err="1" smtClean="0"/>
              <a:t>bakım</a:t>
            </a:r>
            <a:r>
              <a:rPr lang="en-US" sz="2600" dirty="0" smtClean="0"/>
              <a:t> </a:t>
            </a:r>
            <a:r>
              <a:rPr lang="en-US" sz="2600" dirty="0" err="1" smtClean="0"/>
              <a:t>gideri</a:t>
            </a:r>
            <a:endParaRPr lang="en-US" sz="2600" dirty="0" smtClean="0"/>
          </a:p>
          <a:p>
            <a:r>
              <a:rPr lang="en-US" sz="2600" dirty="0" err="1" smtClean="0"/>
              <a:t>Seçilmiş</a:t>
            </a:r>
            <a:r>
              <a:rPr lang="en-US" sz="2600" dirty="0" smtClean="0"/>
              <a:t> </a:t>
            </a:r>
            <a:r>
              <a:rPr lang="en-US" sz="2600" dirty="0" err="1" smtClean="0"/>
              <a:t>olgularda</a:t>
            </a:r>
            <a:r>
              <a:rPr lang="en-US" sz="2600" dirty="0" smtClean="0"/>
              <a:t> </a:t>
            </a:r>
            <a:r>
              <a:rPr lang="en-US" sz="2600" dirty="0" err="1" smtClean="0"/>
              <a:t>eSRTnin</a:t>
            </a:r>
            <a:r>
              <a:rPr lang="en-US" sz="2600" dirty="0" smtClean="0"/>
              <a:t> ART </a:t>
            </a:r>
            <a:r>
              <a:rPr lang="en-US" sz="2600" dirty="0" err="1" smtClean="0"/>
              <a:t>kadar</a:t>
            </a:r>
            <a:r>
              <a:rPr lang="en-US" sz="2600" dirty="0" smtClean="0"/>
              <a:t> </a:t>
            </a:r>
            <a:r>
              <a:rPr lang="en-US" sz="2600" dirty="0" err="1" smtClean="0"/>
              <a:t>başarılı</a:t>
            </a:r>
            <a:r>
              <a:rPr lang="en-US" sz="2600" dirty="0" smtClean="0"/>
              <a:t> </a:t>
            </a:r>
            <a:r>
              <a:rPr lang="en-US" sz="2600" dirty="0" err="1" smtClean="0"/>
              <a:t>olabileceğini</a:t>
            </a:r>
            <a:r>
              <a:rPr lang="en-US" sz="2600" dirty="0" smtClean="0"/>
              <a:t> </a:t>
            </a:r>
            <a:r>
              <a:rPr lang="en-US" sz="2600" dirty="0" err="1" smtClean="0"/>
              <a:t>gözardı</a:t>
            </a:r>
            <a:r>
              <a:rPr lang="en-US" sz="2600" dirty="0" smtClean="0"/>
              <a:t> </a:t>
            </a:r>
            <a:r>
              <a:rPr lang="en-US" sz="2600" dirty="0" err="1" smtClean="0"/>
              <a:t>etme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err="1" smtClean="0"/>
              <a:t>Biyokimyasal</a:t>
            </a:r>
            <a:r>
              <a:rPr lang="en-US" sz="2600" dirty="0" smtClean="0"/>
              <a:t>/ </a:t>
            </a:r>
            <a:r>
              <a:rPr lang="en-US" sz="2600" dirty="0" err="1" smtClean="0"/>
              <a:t>klinik</a:t>
            </a:r>
            <a:r>
              <a:rPr lang="en-US" sz="2600" dirty="0" smtClean="0"/>
              <a:t> </a:t>
            </a:r>
            <a:r>
              <a:rPr lang="en-US" sz="2600" dirty="0" err="1" smtClean="0"/>
              <a:t>relaps</a:t>
            </a:r>
            <a:r>
              <a:rPr lang="en-US" sz="2600" dirty="0" smtClean="0"/>
              <a:t> </a:t>
            </a:r>
            <a:r>
              <a:rPr lang="en-US" sz="2600" dirty="0" err="1" smtClean="0"/>
              <a:t>öncesinde</a:t>
            </a:r>
            <a:r>
              <a:rPr lang="en-US" sz="2600" dirty="0" smtClean="0"/>
              <a:t>/ </a:t>
            </a:r>
            <a:r>
              <a:rPr lang="en-US" sz="2600" dirty="0" err="1" smtClean="0"/>
              <a:t>sırasında</a:t>
            </a:r>
            <a:r>
              <a:rPr lang="en-US" sz="2600" dirty="0" smtClean="0"/>
              <a:t> </a:t>
            </a:r>
            <a:r>
              <a:rPr lang="en-US" sz="2600" dirty="0" err="1" smtClean="0"/>
              <a:t>metastaz</a:t>
            </a:r>
            <a:r>
              <a:rPr lang="en-US" sz="2600" dirty="0" smtClean="0"/>
              <a:t> </a:t>
            </a:r>
            <a:r>
              <a:rPr lang="en-US" sz="2600" dirty="0" err="1" smtClean="0"/>
              <a:t>riski</a:t>
            </a: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1497" y="5712852"/>
            <a:ext cx="8229600" cy="445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00FF"/>
                </a:solidFill>
              </a:rPr>
              <a:t>Yüksek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riskli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tüm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olgulara</a:t>
            </a:r>
            <a:r>
              <a:rPr lang="en-US" b="1" dirty="0" smtClean="0">
                <a:solidFill>
                  <a:srgbClr val="0000FF"/>
                </a:solidFill>
              </a:rPr>
              <a:t> SRT </a:t>
            </a:r>
            <a:r>
              <a:rPr lang="en-US" b="1" dirty="0" err="1" smtClean="0">
                <a:solidFill>
                  <a:srgbClr val="0000FF"/>
                </a:solidFill>
              </a:rPr>
              <a:t>ile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4" y="115126"/>
            <a:ext cx="8741029" cy="2185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8" y="2197926"/>
            <a:ext cx="7488504" cy="7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1217</Words>
  <Application>Microsoft Office PowerPoint</Application>
  <PresentationFormat>Ekran Gösterisi (4:3)</PresentationFormat>
  <Paragraphs>337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Office Theme</vt:lpstr>
      <vt:lpstr>Radikal prostatektomi sonrası RT</vt:lpstr>
      <vt:lpstr>Prostat ca.da postop RT</vt:lpstr>
      <vt:lpstr>SRT</vt:lpstr>
      <vt:lpstr>PSA relapsında lokal/ sistemik hastalık açısından klinik-patolojik özellikler</vt:lpstr>
      <vt:lpstr>ART</vt:lpstr>
      <vt:lpstr>Tamamlanmış randomize kontrollü çalışmalar Adjuvant RT vs Gözlem</vt:lpstr>
      <vt:lpstr>PowerPoint Sunusu</vt:lpstr>
      <vt:lpstr>PowerPoint Sunusu</vt:lpstr>
      <vt:lpstr>Yüksek riskli tüm olgulara ART ile</vt:lpstr>
      <vt:lpstr>Tamamlanmış randomize kontrollü çalışmalar Uzun dönem sonuçları</vt:lpstr>
      <vt:lpstr>Cevap bekleyen sorular</vt:lpstr>
      <vt:lpstr>Optimize strateji olarak eSRT</vt:lpstr>
      <vt:lpstr>Ölçülebilir bir hastalık olmadığında ART biyokimyasal başarısızlığa kadar ertelenebilir mi?   ART vs eSRT </vt:lpstr>
      <vt:lpstr>ART vs eSRT</vt:lpstr>
      <vt:lpstr>ART vs eSRT</vt:lpstr>
      <vt:lpstr>PowerPoint Sunusu</vt:lpstr>
      <vt:lpstr>Postop RT zamanlaması</vt:lpstr>
      <vt:lpstr>ART vs eSRT devam eden randomize çalışmalar</vt:lpstr>
      <vt:lpstr>RT doz yanıtı</vt:lpstr>
      <vt:lpstr>Postoperatif RT toksisitesi</vt:lpstr>
      <vt:lpstr>Postoperatif RT toksisitesi</vt:lpstr>
      <vt:lpstr>Postoperatif RT toksisitesi</vt:lpstr>
      <vt:lpstr>Eşzamanlı ADT kullanımı</vt:lpstr>
      <vt:lpstr>Sistematik yaklaşım önerisi-1</vt:lpstr>
      <vt:lpstr>Sistematik yaklaşım önerisi-2</vt:lpstr>
      <vt:lpstr>Sistematik yaklaşım önerisi-3</vt:lpstr>
      <vt:lpstr>Sistematik yaklaşım önerisi-4</vt:lpstr>
      <vt:lpstr>Teşekkür ederim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Radikal prostatektomi sonrası RT</dc:title>
  <dc:creator>diclehan</dc:creator>
  <cp:lastModifiedBy>pc</cp:lastModifiedBy>
  <cp:revision>97</cp:revision>
  <dcterms:created xsi:type="dcterms:W3CDTF">2015-04-04T17:16:16Z</dcterms:created>
  <dcterms:modified xsi:type="dcterms:W3CDTF">2015-04-11T08:06:07Z</dcterms:modified>
</cp:coreProperties>
</file>