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102.xml" ContentType="application/vnd.openxmlformats-officedocument.presentationml.slideLayout+xml"/>
  <Override PartName="/ppt/diagrams/layout17.xml" ContentType="application/vnd.openxmlformats-officedocument.drawingml.diagram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theme/theme15.xml" ContentType="application/vnd.openxmlformats-officedocument.theme+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diagrams/layout16.xml" ContentType="application/vnd.openxmlformats-officedocument.drawingml.diagram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theme/theme14.xml" ContentType="application/vnd.openxmlformats-officedocument.them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diagrams/colors12.xml" ContentType="application/vnd.openxmlformats-officedocument.drawingml.diagramColor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diagrams/data11.xml" ContentType="application/vnd.openxmlformats-officedocument.drawingml.diagramData+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diagrams/quickStyle15.xml" ContentType="application/vnd.openxmlformats-officedocument.drawingml.diagramStyle+xml"/>
  <Override PartName="/ppt/diagrams/drawing16.xml" ContentType="application/vnd.ms-office.drawingml.diagramDrawing+xml"/>
  <Override PartName="/ppt/slideLayouts/slideLayout100.xml" ContentType="application/vnd.openxmlformats-officedocument.presentationml.slideLayout+xml"/>
  <Override PartName="/ppt/diagrams/drawing9.xml" ContentType="application/vnd.ms-office.drawingml.diagramDrawing+xml"/>
  <Override PartName="/ppt/diagrams/layout15.xml" ContentType="application/vnd.openxmlformats-officedocument.drawingml.diagramLayout+xml"/>
  <Override PartName="/ppt/slideMasters/slideMaster6.xml" ContentType="application/vnd.openxmlformats-officedocument.presentationml.slideMaster+xml"/>
  <Override PartName="/ppt/theme/theme8.xml" ContentType="application/vnd.openxmlformats-officedocument.theme+xml"/>
  <Override PartName="/ppt/diagrams/quickStyle9.xml" ContentType="application/vnd.openxmlformats-officedocument.drawingml.diagramStyle+xml"/>
  <Override PartName="/ppt/slides/slide97.xml" ContentType="application/vnd.openxmlformats-officedocument.presentationml.slide+xml"/>
  <Override PartName="/ppt/slideLayouts/slideLayout149.xml" ContentType="application/vnd.openxmlformats-officedocument.presentationml.slideLayout+xml"/>
  <Override PartName="/ppt/diagrams/colors14.xml" ContentType="application/vnd.openxmlformats-officedocument.drawingml.diagramColor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theme/theme13.xml" ContentType="application/vnd.openxmlformats-officedocument.theme+xml"/>
  <Override PartName="/ppt/slideLayouts/slideLayout179.xml" ContentType="application/vnd.openxmlformats-officedocument.presentationml.slideLayout+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diagrams/quickStyle6.xml" ContentType="application/vnd.openxmlformats-officedocument.drawingml.diagramStyle+xml"/>
  <Override PartName="/ppt/diagrams/layout12.xml" ContentType="application/vnd.openxmlformats-officedocument.drawingml.diagram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diagrams/quickStyle17.xml" ContentType="application/vnd.openxmlformats-officedocument.drawingml.diagramStyl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53" r:id="rId3"/>
    <p:sldMasterId id="2147483778" r:id="rId4"/>
    <p:sldMasterId id="2147483791" r:id="rId5"/>
    <p:sldMasterId id="2147483804" r:id="rId6"/>
    <p:sldMasterId id="2147483817" r:id="rId7"/>
    <p:sldMasterId id="2147483830" r:id="rId8"/>
    <p:sldMasterId id="2147483843" r:id="rId9"/>
    <p:sldMasterId id="2147483856" r:id="rId10"/>
    <p:sldMasterId id="2147483868" r:id="rId11"/>
    <p:sldMasterId id="2147483880" r:id="rId12"/>
    <p:sldMasterId id="2147483892" r:id="rId13"/>
    <p:sldMasterId id="2147483917" r:id="rId14"/>
    <p:sldMasterId id="2147483930" r:id="rId15"/>
  </p:sldMasterIdLst>
  <p:notesMasterIdLst>
    <p:notesMasterId r:id="rId118"/>
  </p:notesMasterIdLst>
  <p:sldIdLst>
    <p:sldId id="257" r:id="rId16"/>
    <p:sldId id="296" r:id="rId17"/>
    <p:sldId id="403" r:id="rId18"/>
    <p:sldId id="615" r:id="rId19"/>
    <p:sldId id="616" r:id="rId20"/>
    <p:sldId id="617" r:id="rId21"/>
    <p:sldId id="618" r:id="rId22"/>
    <p:sldId id="619" r:id="rId23"/>
    <p:sldId id="620" r:id="rId24"/>
    <p:sldId id="621" r:id="rId25"/>
    <p:sldId id="622" r:id="rId26"/>
    <p:sldId id="623" r:id="rId27"/>
    <p:sldId id="624" r:id="rId28"/>
    <p:sldId id="544" r:id="rId29"/>
    <p:sldId id="543" r:id="rId30"/>
    <p:sldId id="545" r:id="rId31"/>
    <p:sldId id="546" r:id="rId32"/>
    <p:sldId id="547" r:id="rId33"/>
    <p:sldId id="548" r:id="rId34"/>
    <p:sldId id="549" r:id="rId35"/>
    <p:sldId id="550" r:id="rId36"/>
    <p:sldId id="551" r:id="rId37"/>
    <p:sldId id="552" r:id="rId38"/>
    <p:sldId id="554" r:id="rId39"/>
    <p:sldId id="555" r:id="rId40"/>
    <p:sldId id="556" r:id="rId41"/>
    <p:sldId id="557" r:id="rId42"/>
    <p:sldId id="558" r:id="rId43"/>
    <p:sldId id="559" r:id="rId44"/>
    <p:sldId id="560" r:id="rId45"/>
    <p:sldId id="561" r:id="rId46"/>
    <p:sldId id="562" r:id="rId47"/>
    <p:sldId id="563" r:id="rId48"/>
    <p:sldId id="564" r:id="rId49"/>
    <p:sldId id="565" r:id="rId50"/>
    <p:sldId id="566" r:id="rId51"/>
    <p:sldId id="567" r:id="rId52"/>
    <p:sldId id="568" r:id="rId53"/>
    <p:sldId id="569" r:id="rId54"/>
    <p:sldId id="570" r:id="rId55"/>
    <p:sldId id="571" r:id="rId56"/>
    <p:sldId id="572" r:id="rId57"/>
    <p:sldId id="573" r:id="rId58"/>
    <p:sldId id="574" r:id="rId59"/>
    <p:sldId id="575" r:id="rId60"/>
    <p:sldId id="576" r:id="rId61"/>
    <p:sldId id="577" r:id="rId62"/>
    <p:sldId id="578" r:id="rId63"/>
    <p:sldId id="579" r:id="rId64"/>
    <p:sldId id="580" r:id="rId65"/>
    <p:sldId id="581" r:id="rId66"/>
    <p:sldId id="583" r:id="rId67"/>
    <p:sldId id="584" r:id="rId68"/>
    <p:sldId id="585" r:id="rId69"/>
    <p:sldId id="586" r:id="rId70"/>
    <p:sldId id="587" r:id="rId71"/>
    <p:sldId id="588" r:id="rId72"/>
    <p:sldId id="589" r:id="rId73"/>
    <p:sldId id="590" r:id="rId74"/>
    <p:sldId id="591" r:id="rId75"/>
    <p:sldId id="592" r:id="rId76"/>
    <p:sldId id="593" r:id="rId77"/>
    <p:sldId id="582" r:id="rId78"/>
    <p:sldId id="594" r:id="rId79"/>
    <p:sldId id="595" r:id="rId80"/>
    <p:sldId id="597" r:id="rId81"/>
    <p:sldId id="596" r:id="rId82"/>
    <p:sldId id="598" r:id="rId83"/>
    <p:sldId id="599" r:id="rId84"/>
    <p:sldId id="600" r:id="rId85"/>
    <p:sldId id="601" r:id="rId86"/>
    <p:sldId id="602" r:id="rId87"/>
    <p:sldId id="603" r:id="rId88"/>
    <p:sldId id="604" r:id="rId89"/>
    <p:sldId id="605" r:id="rId90"/>
    <p:sldId id="606" r:id="rId91"/>
    <p:sldId id="607" r:id="rId92"/>
    <p:sldId id="608" r:id="rId93"/>
    <p:sldId id="609" r:id="rId94"/>
    <p:sldId id="610" r:id="rId95"/>
    <p:sldId id="612" r:id="rId96"/>
    <p:sldId id="613" r:id="rId97"/>
    <p:sldId id="614" r:id="rId98"/>
    <p:sldId id="611" r:id="rId99"/>
    <p:sldId id="625" r:id="rId100"/>
    <p:sldId id="626" r:id="rId101"/>
    <p:sldId id="627" r:id="rId102"/>
    <p:sldId id="628" r:id="rId103"/>
    <p:sldId id="629" r:id="rId104"/>
    <p:sldId id="630" r:id="rId105"/>
    <p:sldId id="631" r:id="rId106"/>
    <p:sldId id="632" r:id="rId107"/>
    <p:sldId id="633" r:id="rId108"/>
    <p:sldId id="634" r:id="rId109"/>
    <p:sldId id="635" r:id="rId110"/>
    <p:sldId id="636" r:id="rId111"/>
    <p:sldId id="638" r:id="rId112"/>
    <p:sldId id="639" r:id="rId113"/>
    <p:sldId id="640" r:id="rId114"/>
    <p:sldId id="641" r:id="rId115"/>
    <p:sldId id="362" r:id="rId116"/>
    <p:sldId id="404" r:id="rId117"/>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6988" algn="l" rtl="0" fontAlgn="base">
      <a:spcBef>
        <a:spcPct val="0"/>
      </a:spcBef>
      <a:spcAft>
        <a:spcPct val="0"/>
      </a:spcAft>
      <a:defRPr kern="1200">
        <a:solidFill>
          <a:schemeClr val="tx1"/>
        </a:solidFill>
        <a:latin typeface="Arial" charset="0"/>
        <a:ea typeface="+mn-ea"/>
        <a:cs typeface="Arial" charset="0"/>
      </a:defRPr>
    </a:lvl2pPr>
    <a:lvl3pPr marL="913977" algn="l" rtl="0" fontAlgn="base">
      <a:spcBef>
        <a:spcPct val="0"/>
      </a:spcBef>
      <a:spcAft>
        <a:spcPct val="0"/>
      </a:spcAft>
      <a:defRPr kern="1200">
        <a:solidFill>
          <a:schemeClr val="tx1"/>
        </a:solidFill>
        <a:latin typeface="Arial" charset="0"/>
        <a:ea typeface="+mn-ea"/>
        <a:cs typeface="Arial" charset="0"/>
      </a:defRPr>
    </a:lvl3pPr>
    <a:lvl4pPr marL="1370970" algn="l" rtl="0" fontAlgn="base">
      <a:spcBef>
        <a:spcPct val="0"/>
      </a:spcBef>
      <a:spcAft>
        <a:spcPct val="0"/>
      </a:spcAft>
      <a:defRPr kern="1200">
        <a:solidFill>
          <a:schemeClr val="tx1"/>
        </a:solidFill>
        <a:latin typeface="Arial" charset="0"/>
        <a:ea typeface="+mn-ea"/>
        <a:cs typeface="Arial" charset="0"/>
      </a:defRPr>
    </a:lvl4pPr>
    <a:lvl5pPr marL="1827959" algn="l" rtl="0" fontAlgn="base">
      <a:spcBef>
        <a:spcPct val="0"/>
      </a:spcBef>
      <a:spcAft>
        <a:spcPct val="0"/>
      </a:spcAft>
      <a:defRPr kern="1200">
        <a:solidFill>
          <a:schemeClr val="tx1"/>
        </a:solidFill>
        <a:latin typeface="Arial" charset="0"/>
        <a:ea typeface="+mn-ea"/>
        <a:cs typeface="Arial" charset="0"/>
      </a:defRPr>
    </a:lvl5pPr>
    <a:lvl6pPr marL="2284947" algn="l" defTabSz="913977" rtl="0" eaLnBrk="1" latinLnBrk="0" hangingPunct="1">
      <a:defRPr kern="1200">
        <a:solidFill>
          <a:schemeClr val="tx1"/>
        </a:solidFill>
        <a:latin typeface="Arial" charset="0"/>
        <a:ea typeface="+mn-ea"/>
        <a:cs typeface="Arial" charset="0"/>
      </a:defRPr>
    </a:lvl6pPr>
    <a:lvl7pPr marL="2741939" algn="l" defTabSz="913977" rtl="0" eaLnBrk="1" latinLnBrk="0" hangingPunct="1">
      <a:defRPr kern="1200">
        <a:solidFill>
          <a:schemeClr val="tx1"/>
        </a:solidFill>
        <a:latin typeface="Arial" charset="0"/>
        <a:ea typeface="+mn-ea"/>
        <a:cs typeface="Arial" charset="0"/>
      </a:defRPr>
    </a:lvl7pPr>
    <a:lvl8pPr marL="3198924" algn="l" defTabSz="913977" rtl="0" eaLnBrk="1" latinLnBrk="0" hangingPunct="1">
      <a:defRPr kern="1200">
        <a:solidFill>
          <a:schemeClr val="tx1"/>
        </a:solidFill>
        <a:latin typeface="Arial" charset="0"/>
        <a:ea typeface="+mn-ea"/>
        <a:cs typeface="Arial" charset="0"/>
      </a:defRPr>
    </a:lvl8pPr>
    <a:lvl9pPr marL="3655917" algn="l" defTabSz="913977"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E0E5"/>
    <a:srgbClr val="0A0228"/>
  </p:clrMru>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9" autoAdjust="0"/>
    <p:restoredTop sz="94624" autoAdjust="0"/>
  </p:normalViewPr>
  <p:slideViewPr>
    <p:cSldViewPr>
      <p:cViewPr varScale="1">
        <p:scale>
          <a:sx n="65" d="100"/>
          <a:sy n="65" d="100"/>
        </p:scale>
        <p:origin x="-119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slide" Target="slides/slide98.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s>
</file>

<file path=ppt/diagrams/_rels/data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 Id="rId4" Type="http://schemas.openxmlformats.org/officeDocument/2006/relationships/image" Target="../media/image68.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 Id="rId4"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243CE7-D5BA-4658-8AE1-76DF649B6248}" type="doc">
      <dgm:prSet loTypeId="urn:microsoft.com/office/officeart/2005/8/layout/vList2" loCatId="list" qsTypeId="urn:microsoft.com/office/officeart/2005/8/quickstyle/simple5" qsCatId="simple" csTypeId="urn:microsoft.com/office/officeart/2005/8/colors/colorful1#3" csCatId="colorful" phldr="1"/>
      <dgm:spPr/>
      <dgm:t>
        <a:bodyPr/>
        <a:lstStyle/>
        <a:p>
          <a:endParaRPr lang="tr-TR"/>
        </a:p>
      </dgm:t>
    </dgm:pt>
    <dgm:pt modelId="{70E0CD86-7C6E-42F1-A313-1F977B6943E4}">
      <dgm:prSet custT="1"/>
      <dgm:spPr>
        <a:solidFill>
          <a:schemeClr val="tx2"/>
        </a:solidFill>
      </dgm:spPr>
      <dgm:t>
        <a:bodyPr/>
        <a:lstStyle/>
        <a:p>
          <a:pPr algn="ctr" rtl="0"/>
          <a:r>
            <a:rPr lang="tr-TR" sz="4400" dirty="0" err="1" smtClean="0"/>
            <a:t>Testiküler</a:t>
          </a:r>
          <a:r>
            <a:rPr lang="tr-TR" sz="4400" dirty="0" smtClean="0"/>
            <a:t> kan akımı</a:t>
          </a:r>
          <a:endParaRPr lang="tr-TR" sz="4400" dirty="0"/>
        </a:p>
      </dgm:t>
    </dgm:pt>
    <dgm:pt modelId="{FBA124E6-673B-4D0F-A735-F169452E1F3A}" type="parTrans" cxnId="{4BFC332B-4927-4076-A9A0-8E7845F4F41F}">
      <dgm:prSet/>
      <dgm:spPr/>
      <dgm:t>
        <a:bodyPr/>
        <a:lstStyle/>
        <a:p>
          <a:endParaRPr lang="tr-TR"/>
        </a:p>
      </dgm:t>
    </dgm:pt>
    <dgm:pt modelId="{E48E2975-4496-4F60-BCC2-43FB1E3099AB}" type="sibTrans" cxnId="{4BFC332B-4927-4076-A9A0-8E7845F4F41F}">
      <dgm:prSet/>
      <dgm:spPr/>
      <dgm:t>
        <a:bodyPr/>
        <a:lstStyle/>
        <a:p>
          <a:endParaRPr lang="tr-TR"/>
        </a:p>
      </dgm:t>
    </dgm:pt>
    <dgm:pt modelId="{99F5A2A1-13D5-4D79-A892-9F2EF4CE834F}">
      <dgm:prSet custT="1"/>
      <dgm:spPr>
        <a:solidFill>
          <a:srgbClr val="FFFF00"/>
        </a:solidFill>
      </dgm:spPr>
      <dgm:t>
        <a:bodyPr/>
        <a:lstStyle/>
        <a:p>
          <a:pPr algn="ctr" rtl="0"/>
          <a:r>
            <a:rPr lang="tr-TR" sz="4400" dirty="0" err="1" smtClean="0">
              <a:solidFill>
                <a:schemeClr val="tx2"/>
              </a:solidFill>
            </a:rPr>
            <a:t>Testiküler</a:t>
          </a:r>
          <a:r>
            <a:rPr lang="tr-TR" sz="4400" dirty="0" smtClean="0">
              <a:solidFill>
                <a:schemeClr val="tx2"/>
              </a:solidFill>
            </a:rPr>
            <a:t> sıcaklık artışı</a:t>
          </a:r>
          <a:endParaRPr lang="tr-TR" sz="4400" dirty="0">
            <a:solidFill>
              <a:schemeClr val="tx2"/>
            </a:solidFill>
          </a:endParaRPr>
        </a:p>
      </dgm:t>
    </dgm:pt>
    <dgm:pt modelId="{8ECD2890-8346-4A6C-937E-694491FD2762}" type="parTrans" cxnId="{0D90647D-ECDB-4B21-9F07-62C051F4110F}">
      <dgm:prSet/>
      <dgm:spPr/>
      <dgm:t>
        <a:bodyPr/>
        <a:lstStyle/>
        <a:p>
          <a:endParaRPr lang="tr-TR"/>
        </a:p>
      </dgm:t>
    </dgm:pt>
    <dgm:pt modelId="{EBFFB60A-8184-4EF1-B33E-94AC032E4E6D}" type="sibTrans" cxnId="{0D90647D-ECDB-4B21-9F07-62C051F4110F}">
      <dgm:prSet/>
      <dgm:spPr/>
      <dgm:t>
        <a:bodyPr/>
        <a:lstStyle/>
        <a:p>
          <a:endParaRPr lang="tr-TR"/>
        </a:p>
      </dgm:t>
    </dgm:pt>
    <dgm:pt modelId="{AD670798-EEBC-4E4C-897A-0D9C0A1F59DE}">
      <dgm:prSet custT="1"/>
      <dgm:spPr>
        <a:solidFill>
          <a:schemeClr val="tx2"/>
        </a:solidFill>
      </dgm:spPr>
      <dgm:t>
        <a:bodyPr/>
        <a:lstStyle/>
        <a:p>
          <a:pPr algn="ctr" rtl="0"/>
          <a:r>
            <a:rPr lang="tr-TR" sz="4400" dirty="0" err="1" smtClean="0"/>
            <a:t>Reflü</a:t>
          </a:r>
          <a:endParaRPr lang="tr-TR" sz="4400" dirty="0"/>
        </a:p>
      </dgm:t>
    </dgm:pt>
    <dgm:pt modelId="{26537C34-7F18-451A-88EC-EF11694AE194}" type="parTrans" cxnId="{128230A8-888D-4274-9950-C8DB34282508}">
      <dgm:prSet/>
      <dgm:spPr/>
      <dgm:t>
        <a:bodyPr/>
        <a:lstStyle/>
        <a:p>
          <a:endParaRPr lang="tr-TR"/>
        </a:p>
      </dgm:t>
    </dgm:pt>
    <dgm:pt modelId="{8960361F-1C73-4751-8310-E2A21D4ACD55}" type="sibTrans" cxnId="{128230A8-888D-4274-9950-C8DB34282508}">
      <dgm:prSet/>
      <dgm:spPr/>
      <dgm:t>
        <a:bodyPr/>
        <a:lstStyle/>
        <a:p>
          <a:endParaRPr lang="tr-TR"/>
        </a:p>
      </dgm:t>
    </dgm:pt>
    <dgm:pt modelId="{87E7838C-D088-4B3F-BB41-4C2F7EBC6C24}">
      <dgm:prSet custT="1"/>
      <dgm:spPr>
        <a:solidFill>
          <a:srgbClr val="FFFF00"/>
        </a:solidFill>
      </dgm:spPr>
      <dgm:t>
        <a:bodyPr/>
        <a:lstStyle/>
        <a:p>
          <a:pPr algn="ctr" rtl="0"/>
          <a:r>
            <a:rPr lang="tr-TR" sz="4400" dirty="0" smtClean="0">
              <a:solidFill>
                <a:schemeClr val="tx2"/>
              </a:solidFill>
            </a:rPr>
            <a:t>Endokrin patoloji</a:t>
          </a:r>
          <a:endParaRPr lang="tr-TR" sz="4400" dirty="0">
            <a:solidFill>
              <a:schemeClr val="tx2"/>
            </a:solidFill>
          </a:endParaRPr>
        </a:p>
      </dgm:t>
    </dgm:pt>
    <dgm:pt modelId="{31D09DA0-390C-4EDC-A79A-0DBC31FF5778}" type="parTrans" cxnId="{1FAA1A2E-D31B-4F3A-BFAC-B56A4FE4094D}">
      <dgm:prSet/>
      <dgm:spPr/>
      <dgm:t>
        <a:bodyPr/>
        <a:lstStyle/>
        <a:p>
          <a:endParaRPr lang="tr-TR"/>
        </a:p>
      </dgm:t>
    </dgm:pt>
    <dgm:pt modelId="{6AAB230A-858C-471B-ABBE-D3FA90946AE7}" type="sibTrans" cxnId="{1FAA1A2E-D31B-4F3A-BFAC-B56A4FE4094D}">
      <dgm:prSet/>
      <dgm:spPr/>
      <dgm:t>
        <a:bodyPr/>
        <a:lstStyle/>
        <a:p>
          <a:endParaRPr lang="tr-TR"/>
        </a:p>
      </dgm:t>
    </dgm:pt>
    <dgm:pt modelId="{603A02BE-F990-495E-BD8D-9951CAFF32A2}">
      <dgm:prSet custT="1"/>
      <dgm:spPr>
        <a:solidFill>
          <a:schemeClr val="tx2"/>
        </a:solidFill>
      </dgm:spPr>
      <dgm:t>
        <a:bodyPr/>
        <a:lstStyle/>
        <a:p>
          <a:pPr algn="ctr" rtl="0"/>
          <a:r>
            <a:rPr lang="tr-TR" sz="4400" dirty="0" err="1" smtClean="0"/>
            <a:t>Otoimmun</a:t>
          </a:r>
          <a:r>
            <a:rPr lang="tr-TR" sz="4400" dirty="0" smtClean="0"/>
            <a:t> mekanizma</a:t>
          </a:r>
          <a:endParaRPr lang="tr-TR" sz="4400" dirty="0"/>
        </a:p>
      </dgm:t>
    </dgm:pt>
    <dgm:pt modelId="{599617E8-7B6C-4447-895A-20494E81B396}" type="parTrans" cxnId="{AAF7B9A7-DE2A-414F-9836-4AA414DA4F63}">
      <dgm:prSet/>
      <dgm:spPr/>
      <dgm:t>
        <a:bodyPr/>
        <a:lstStyle/>
        <a:p>
          <a:endParaRPr lang="tr-TR"/>
        </a:p>
      </dgm:t>
    </dgm:pt>
    <dgm:pt modelId="{A9514B42-4E70-41A9-A959-2BDD9ED0E9B1}" type="sibTrans" cxnId="{AAF7B9A7-DE2A-414F-9836-4AA414DA4F63}">
      <dgm:prSet/>
      <dgm:spPr/>
      <dgm:t>
        <a:bodyPr/>
        <a:lstStyle/>
        <a:p>
          <a:endParaRPr lang="tr-TR"/>
        </a:p>
      </dgm:t>
    </dgm:pt>
    <dgm:pt modelId="{6E75B057-B922-4531-BCB8-A0F9CD8C1589}">
      <dgm:prSet custT="1"/>
      <dgm:spPr>
        <a:solidFill>
          <a:srgbClr val="FFFF00"/>
        </a:solidFill>
      </dgm:spPr>
      <dgm:t>
        <a:bodyPr/>
        <a:lstStyle/>
        <a:p>
          <a:pPr algn="ctr" rtl="0"/>
          <a:r>
            <a:rPr lang="tr-TR" sz="4400" dirty="0" err="1" smtClean="0">
              <a:solidFill>
                <a:schemeClr val="tx2"/>
              </a:solidFill>
            </a:rPr>
            <a:t>Oksidatif</a:t>
          </a:r>
          <a:r>
            <a:rPr lang="tr-TR" sz="4400" dirty="0" smtClean="0">
              <a:solidFill>
                <a:schemeClr val="tx2"/>
              </a:solidFill>
            </a:rPr>
            <a:t> stres</a:t>
          </a:r>
          <a:endParaRPr lang="tr-TR" sz="4400" dirty="0">
            <a:solidFill>
              <a:schemeClr val="tx2"/>
            </a:solidFill>
          </a:endParaRPr>
        </a:p>
      </dgm:t>
    </dgm:pt>
    <dgm:pt modelId="{37AB6370-C15C-4FF1-8689-AF0F65F56001}" type="parTrans" cxnId="{FB7F048E-8FA6-442C-9ACC-55DF7220B0A2}">
      <dgm:prSet/>
      <dgm:spPr/>
      <dgm:t>
        <a:bodyPr/>
        <a:lstStyle/>
        <a:p>
          <a:endParaRPr lang="tr-TR"/>
        </a:p>
      </dgm:t>
    </dgm:pt>
    <dgm:pt modelId="{B90EEEE4-D029-42A9-B674-EA850305E4C9}" type="sibTrans" cxnId="{FB7F048E-8FA6-442C-9ACC-55DF7220B0A2}">
      <dgm:prSet/>
      <dgm:spPr/>
      <dgm:t>
        <a:bodyPr/>
        <a:lstStyle/>
        <a:p>
          <a:endParaRPr lang="tr-TR"/>
        </a:p>
      </dgm:t>
    </dgm:pt>
    <dgm:pt modelId="{EE942951-20DA-4E74-ACE4-938E4CEB288B}">
      <dgm:prSet custT="1"/>
      <dgm:spPr>
        <a:solidFill>
          <a:schemeClr val="tx2"/>
        </a:solidFill>
      </dgm:spPr>
      <dgm:t>
        <a:bodyPr/>
        <a:lstStyle/>
        <a:p>
          <a:pPr algn="ctr" rtl="0"/>
          <a:r>
            <a:rPr lang="tr-TR" sz="4400" dirty="0" smtClean="0"/>
            <a:t>DNA hasarı</a:t>
          </a:r>
          <a:endParaRPr lang="tr-TR" sz="4400" dirty="0"/>
        </a:p>
      </dgm:t>
    </dgm:pt>
    <dgm:pt modelId="{D5E54505-A491-4C9C-BECB-91E47E3B54F8}" type="parTrans" cxnId="{A8051A00-34E8-4083-9837-701CD0370CE1}">
      <dgm:prSet/>
      <dgm:spPr/>
    </dgm:pt>
    <dgm:pt modelId="{CBF4A95F-7CA1-46E0-AF5E-7B97B2F88BE9}" type="sibTrans" cxnId="{A8051A00-34E8-4083-9837-701CD0370CE1}">
      <dgm:prSet/>
      <dgm:spPr/>
    </dgm:pt>
    <dgm:pt modelId="{5D658BDC-2943-46D6-9FB7-62BB9071F87E}" type="pres">
      <dgm:prSet presAssocID="{2B243CE7-D5BA-4658-8AE1-76DF649B6248}" presName="linear" presStyleCnt="0">
        <dgm:presLayoutVars>
          <dgm:animLvl val="lvl"/>
          <dgm:resizeHandles val="exact"/>
        </dgm:presLayoutVars>
      </dgm:prSet>
      <dgm:spPr/>
      <dgm:t>
        <a:bodyPr/>
        <a:lstStyle/>
        <a:p>
          <a:endParaRPr lang="tr-TR"/>
        </a:p>
      </dgm:t>
    </dgm:pt>
    <dgm:pt modelId="{E468271B-60C3-463A-A197-8CD433430FED}" type="pres">
      <dgm:prSet presAssocID="{70E0CD86-7C6E-42F1-A313-1F977B6943E4}" presName="parentText" presStyleLbl="node1" presStyleIdx="0" presStyleCnt="7">
        <dgm:presLayoutVars>
          <dgm:chMax val="0"/>
          <dgm:bulletEnabled val="1"/>
        </dgm:presLayoutVars>
      </dgm:prSet>
      <dgm:spPr/>
      <dgm:t>
        <a:bodyPr/>
        <a:lstStyle/>
        <a:p>
          <a:endParaRPr lang="tr-TR"/>
        </a:p>
      </dgm:t>
    </dgm:pt>
    <dgm:pt modelId="{256F27D1-2536-44AC-A725-39AA2F2B39D8}" type="pres">
      <dgm:prSet presAssocID="{E48E2975-4496-4F60-BCC2-43FB1E3099AB}" presName="spacer" presStyleCnt="0"/>
      <dgm:spPr/>
    </dgm:pt>
    <dgm:pt modelId="{B7828A72-641A-401B-B1DA-DDE5CDFAB5DB}" type="pres">
      <dgm:prSet presAssocID="{99F5A2A1-13D5-4D79-A892-9F2EF4CE834F}" presName="parentText" presStyleLbl="node1" presStyleIdx="1" presStyleCnt="7">
        <dgm:presLayoutVars>
          <dgm:chMax val="0"/>
          <dgm:bulletEnabled val="1"/>
        </dgm:presLayoutVars>
      </dgm:prSet>
      <dgm:spPr/>
      <dgm:t>
        <a:bodyPr/>
        <a:lstStyle/>
        <a:p>
          <a:endParaRPr lang="tr-TR"/>
        </a:p>
      </dgm:t>
    </dgm:pt>
    <dgm:pt modelId="{250F7F82-1774-461E-B60E-1AE2F86CE6BF}" type="pres">
      <dgm:prSet presAssocID="{EBFFB60A-8184-4EF1-B33E-94AC032E4E6D}" presName="spacer" presStyleCnt="0"/>
      <dgm:spPr/>
    </dgm:pt>
    <dgm:pt modelId="{E7E92B11-880B-46B4-9672-01D63ECE7D10}" type="pres">
      <dgm:prSet presAssocID="{AD670798-EEBC-4E4C-897A-0D9C0A1F59DE}" presName="parentText" presStyleLbl="node1" presStyleIdx="2" presStyleCnt="7">
        <dgm:presLayoutVars>
          <dgm:chMax val="0"/>
          <dgm:bulletEnabled val="1"/>
        </dgm:presLayoutVars>
      </dgm:prSet>
      <dgm:spPr/>
      <dgm:t>
        <a:bodyPr/>
        <a:lstStyle/>
        <a:p>
          <a:endParaRPr lang="tr-TR"/>
        </a:p>
      </dgm:t>
    </dgm:pt>
    <dgm:pt modelId="{995B9AE2-D1E3-4F24-8A2B-F670916744B7}" type="pres">
      <dgm:prSet presAssocID="{8960361F-1C73-4751-8310-E2A21D4ACD55}" presName="spacer" presStyleCnt="0"/>
      <dgm:spPr/>
    </dgm:pt>
    <dgm:pt modelId="{187A39C4-6DC4-4584-AEFF-50527D5D1D4C}" type="pres">
      <dgm:prSet presAssocID="{87E7838C-D088-4B3F-BB41-4C2F7EBC6C24}" presName="parentText" presStyleLbl="node1" presStyleIdx="3" presStyleCnt="7">
        <dgm:presLayoutVars>
          <dgm:chMax val="0"/>
          <dgm:bulletEnabled val="1"/>
        </dgm:presLayoutVars>
      </dgm:prSet>
      <dgm:spPr/>
      <dgm:t>
        <a:bodyPr/>
        <a:lstStyle/>
        <a:p>
          <a:endParaRPr lang="tr-TR"/>
        </a:p>
      </dgm:t>
    </dgm:pt>
    <dgm:pt modelId="{767C8B35-CFCC-4E62-A488-EE4D11E4FEDA}" type="pres">
      <dgm:prSet presAssocID="{6AAB230A-858C-471B-ABBE-D3FA90946AE7}" presName="spacer" presStyleCnt="0"/>
      <dgm:spPr/>
    </dgm:pt>
    <dgm:pt modelId="{D1DEC678-4565-4A44-A855-234214DE125F}" type="pres">
      <dgm:prSet presAssocID="{603A02BE-F990-495E-BD8D-9951CAFF32A2}" presName="parentText" presStyleLbl="node1" presStyleIdx="4" presStyleCnt="7">
        <dgm:presLayoutVars>
          <dgm:chMax val="0"/>
          <dgm:bulletEnabled val="1"/>
        </dgm:presLayoutVars>
      </dgm:prSet>
      <dgm:spPr/>
      <dgm:t>
        <a:bodyPr/>
        <a:lstStyle/>
        <a:p>
          <a:endParaRPr lang="tr-TR"/>
        </a:p>
      </dgm:t>
    </dgm:pt>
    <dgm:pt modelId="{671211B7-EA3A-43D4-B688-C012A1D2DE92}" type="pres">
      <dgm:prSet presAssocID="{A9514B42-4E70-41A9-A959-2BDD9ED0E9B1}" presName="spacer" presStyleCnt="0"/>
      <dgm:spPr/>
    </dgm:pt>
    <dgm:pt modelId="{885F8AC1-B966-40D9-B193-091C02E1F027}" type="pres">
      <dgm:prSet presAssocID="{6E75B057-B922-4531-BCB8-A0F9CD8C1589}" presName="parentText" presStyleLbl="node1" presStyleIdx="5" presStyleCnt="7">
        <dgm:presLayoutVars>
          <dgm:chMax val="0"/>
          <dgm:bulletEnabled val="1"/>
        </dgm:presLayoutVars>
      </dgm:prSet>
      <dgm:spPr/>
      <dgm:t>
        <a:bodyPr/>
        <a:lstStyle/>
        <a:p>
          <a:endParaRPr lang="tr-TR"/>
        </a:p>
      </dgm:t>
    </dgm:pt>
    <dgm:pt modelId="{104392F3-9951-4672-BD69-FC4326A357F7}" type="pres">
      <dgm:prSet presAssocID="{B90EEEE4-D029-42A9-B674-EA850305E4C9}" presName="spacer" presStyleCnt="0"/>
      <dgm:spPr/>
    </dgm:pt>
    <dgm:pt modelId="{EB5D0B32-6BAD-4758-AB94-1B163D3F774A}" type="pres">
      <dgm:prSet presAssocID="{EE942951-20DA-4E74-ACE4-938E4CEB288B}" presName="parentText" presStyleLbl="node1" presStyleIdx="6" presStyleCnt="7">
        <dgm:presLayoutVars>
          <dgm:chMax val="0"/>
          <dgm:bulletEnabled val="1"/>
        </dgm:presLayoutVars>
      </dgm:prSet>
      <dgm:spPr/>
      <dgm:t>
        <a:bodyPr/>
        <a:lstStyle/>
        <a:p>
          <a:endParaRPr lang="tr-TR"/>
        </a:p>
      </dgm:t>
    </dgm:pt>
  </dgm:ptLst>
  <dgm:cxnLst>
    <dgm:cxn modelId="{2273D22B-C719-40C6-9A43-AB36F3EF85FA}" type="presOf" srcId="{6E75B057-B922-4531-BCB8-A0F9CD8C1589}" destId="{885F8AC1-B966-40D9-B193-091C02E1F027}" srcOrd="0" destOrd="0" presId="urn:microsoft.com/office/officeart/2005/8/layout/vList2"/>
    <dgm:cxn modelId="{7C917DB8-014E-4B3F-9C7C-1C1953B85365}" type="presOf" srcId="{2B243CE7-D5BA-4658-8AE1-76DF649B6248}" destId="{5D658BDC-2943-46D6-9FB7-62BB9071F87E}" srcOrd="0" destOrd="0" presId="urn:microsoft.com/office/officeart/2005/8/layout/vList2"/>
    <dgm:cxn modelId="{A8051A00-34E8-4083-9837-701CD0370CE1}" srcId="{2B243CE7-D5BA-4658-8AE1-76DF649B6248}" destId="{EE942951-20DA-4E74-ACE4-938E4CEB288B}" srcOrd="6" destOrd="0" parTransId="{D5E54505-A491-4C9C-BECB-91E47E3B54F8}" sibTransId="{CBF4A95F-7CA1-46E0-AF5E-7B97B2F88BE9}"/>
    <dgm:cxn modelId="{FB7F048E-8FA6-442C-9ACC-55DF7220B0A2}" srcId="{2B243CE7-D5BA-4658-8AE1-76DF649B6248}" destId="{6E75B057-B922-4531-BCB8-A0F9CD8C1589}" srcOrd="5" destOrd="0" parTransId="{37AB6370-C15C-4FF1-8689-AF0F65F56001}" sibTransId="{B90EEEE4-D029-42A9-B674-EA850305E4C9}"/>
    <dgm:cxn modelId="{1FAA1A2E-D31B-4F3A-BFAC-B56A4FE4094D}" srcId="{2B243CE7-D5BA-4658-8AE1-76DF649B6248}" destId="{87E7838C-D088-4B3F-BB41-4C2F7EBC6C24}" srcOrd="3" destOrd="0" parTransId="{31D09DA0-390C-4EDC-A79A-0DBC31FF5778}" sibTransId="{6AAB230A-858C-471B-ABBE-D3FA90946AE7}"/>
    <dgm:cxn modelId="{71FD6912-1D04-406A-9095-70AFB86DA776}" type="presOf" srcId="{EE942951-20DA-4E74-ACE4-938E4CEB288B}" destId="{EB5D0B32-6BAD-4758-AB94-1B163D3F774A}" srcOrd="0" destOrd="0" presId="urn:microsoft.com/office/officeart/2005/8/layout/vList2"/>
    <dgm:cxn modelId="{A17B3471-2147-421C-8AD2-505B898D13FD}" type="presOf" srcId="{70E0CD86-7C6E-42F1-A313-1F977B6943E4}" destId="{E468271B-60C3-463A-A197-8CD433430FED}" srcOrd="0" destOrd="0" presId="urn:microsoft.com/office/officeart/2005/8/layout/vList2"/>
    <dgm:cxn modelId="{53851BCB-0F29-45F4-93F1-B31D5B96497F}" type="presOf" srcId="{99F5A2A1-13D5-4D79-A892-9F2EF4CE834F}" destId="{B7828A72-641A-401B-B1DA-DDE5CDFAB5DB}" srcOrd="0" destOrd="0" presId="urn:microsoft.com/office/officeart/2005/8/layout/vList2"/>
    <dgm:cxn modelId="{4BFC332B-4927-4076-A9A0-8E7845F4F41F}" srcId="{2B243CE7-D5BA-4658-8AE1-76DF649B6248}" destId="{70E0CD86-7C6E-42F1-A313-1F977B6943E4}" srcOrd="0" destOrd="0" parTransId="{FBA124E6-673B-4D0F-A735-F169452E1F3A}" sibTransId="{E48E2975-4496-4F60-BCC2-43FB1E3099AB}"/>
    <dgm:cxn modelId="{E42E11D0-9DA6-4537-B70A-E49AF4424F0B}" type="presOf" srcId="{603A02BE-F990-495E-BD8D-9951CAFF32A2}" destId="{D1DEC678-4565-4A44-A855-234214DE125F}" srcOrd="0" destOrd="0" presId="urn:microsoft.com/office/officeart/2005/8/layout/vList2"/>
    <dgm:cxn modelId="{1F0E3C46-C058-4B59-9A7F-FE4820561C76}" type="presOf" srcId="{AD670798-EEBC-4E4C-897A-0D9C0A1F59DE}" destId="{E7E92B11-880B-46B4-9672-01D63ECE7D10}" srcOrd="0" destOrd="0" presId="urn:microsoft.com/office/officeart/2005/8/layout/vList2"/>
    <dgm:cxn modelId="{0D90647D-ECDB-4B21-9F07-62C051F4110F}" srcId="{2B243CE7-D5BA-4658-8AE1-76DF649B6248}" destId="{99F5A2A1-13D5-4D79-A892-9F2EF4CE834F}" srcOrd="1" destOrd="0" parTransId="{8ECD2890-8346-4A6C-937E-694491FD2762}" sibTransId="{EBFFB60A-8184-4EF1-B33E-94AC032E4E6D}"/>
    <dgm:cxn modelId="{ED8675C8-C8E8-47C8-8E90-C3EC4115370A}" type="presOf" srcId="{87E7838C-D088-4B3F-BB41-4C2F7EBC6C24}" destId="{187A39C4-6DC4-4584-AEFF-50527D5D1D4C}" srcOrd="0" destOrd="0" presId="urn:microsoft.com/office/officeart/2005/8/layout/vList2"/>
    <dgm:cxn modelId="{128230A8-888D-4274-9950-C8DB34282508}" srcId="{2B243CE7-D5BA-4658-8AE1-76DF649B6248}" destId="{AD670798-EEBC-4E4C-897A-0D9C0A1F59DE}" srcOrd="2" destOrd="0" parTransId="{26537C34-7F18-451A-88EC-EF11694AE194}" sibTransId="{8960361F-1C73-4751-8310-E2A21D4ACD55}"/>
    <dgm:cxn modelId="{AAF7B9A7-DE2A-414F-9836-4AA414DA4F63}" srcId="{2B243CE7-D5BA-4658-8AE1-76DF649B6248}" destId="{603A02BE-F990-495E-BD8D-9951CAFF32A2}" srcOrd="4" destOrd="0" parTransId="{599617E8-7B6C-4447-895A-20494E81B396}" sibTransId="{A9514B42-4E70-41A9-A959-2BDD9ED0E9B1}"/>
    <dgm:cxn modelId="{828F3B17-BDCA-4085-AA9E-1EC54CB1C323}" type="presParOf" srcId="{5D658BDC-2943-46D6-9FB7-62BB9071F87E}" destId="{E468271B-60C3-463A-A197-8CD433430FED}" srcOrd="0" destOrd="0" presId="urn:microsoft.com/office/officeart/2005/8/layout/vList2"/>
    <dgm:cxn modelId="{B47F40A3-6110-4594-97C5-A851DBDE27F7}" type="presParOf" srcId="{5D658BDC-2943-46D6-9FB7-62BB9071F87E}" destId="{256F27D1-2536-44AC-A725-39AA2F2B39D8}" srcOrd="1" destOrd="0" presId="urn:microsoft.com/office/officeart/2005/8/layout/vList2"/>
    <dgm:cxn modelId="{A333BDBC-C373-451D-94FB-E05F5C483914}" type="presParOf" srcId="{5D658BDC-2943-46D6-9FB7-62BB9071F87E}" destId="{B7828A72-641A-401B-B1DA-DDE5CDFAB5DB}" srcOrd="2" destOrd="0" presId="urn:microsoft.com/office/officeart/2005/8/layout/vList2"/>
    <dgm:cxn modelId="{513C166A-FB2C-4EE3-A7EB-108494097FA5}" type="presParOf" srcId="{5D658BDC-2943-46D6-9FB7-62BB9071F87E}" destId="{250F7F82-1774-461E-B60E-1AE2F86CE6BF}" srcOrd="3" destOrd="0" presId="urn:microsoft.com/office/officeart/2005/8/layout/vList2"/>
    <dgm:cxn modelId="{2D6AE6AD-A160-4936-B206-244AB83B7CFA}" type="presParOf" srcId="{5D658BDC-2943-46D6-9FB7-62BB9071F87E}" destId="{E7E92B11-880B-46B4-9672-01D63ECE7D10}" srcOrd="4" destOrd="0" presId="urn:microsoft.com/office/officeart/2005/8/layout/vList2"/>
    <dgm:cxn modelId="{68CBC731-13F4-4CD0-BC75-C84B63A04A18}" type="presParOf" srcId="{5D658BDC-2943-46D6-9FB7-62BB9071F87E}" destId="{995B9AE2-D1E3-4F24-8A2B-F670916744B7}" srcOrd="5" destOrd="0" presId="urn:microsoft.com/office/officeart/2005/8/layout/vList2"/>
    <dgm:cxn modelId="{BE7F27B4-2E67-4D6A-AC42-92140A935ED4}" type="presParOf" srcId="{5D658BDC-2943-46D6-9FB7-62BB9071F87E}" destId="{187A39C4-6DC4-4584-AEFF-50527D5D1D4C}" srcOrd="6" destOrd="0" presId="urn:microsoft.com/office/officeart/2005/8/layout/vList2"/>
    <dgm:cxn modelId="{068FF2DE-49BD-4FC8-A27C-9593AAA2BEC9}" type="presParOf" srcId="{5D658BDC-2943-46D6-9FB7-62BB9071F87E}" destId="{767C8B35-CFCC-4E62-A488-EE4D11E4FEDA}" srcOrd="7" destOrd="0" presId="urn:microsoft.com/office/officeart/2005/8/layout/vList2"/>
    <dgm:cxn modelId="{A191E260-5E77-4310-AA4F-BE5E78F342F2}" type="presParOf" srcId="{5D658BDC-2943-46D6-9FB7-62BB9071F87E}" destId="{D1DEC678-4565-4A44-A855-234214DE125F}" srcOrd="8" destOrd="0" presId="urn:microsoft.com/office/officeart/2005/8/layout/vList2"/>
    <dgm:cxn modelId="{C2453C95-5953-43B6-B2E3-1972ABDDDEE5}" type="presParOf" srcId="{5D658BDC-2943-46D6-9FB7-62BB9071F87E}" destId="{671211B7-EA3A-43D4-B688-C012A1D2DE92}" srcOrd="9" destOrd="0" presId="urn:microsoft.com/office/officeart/2005/8/layout/vList2"/>
    <dgm:cxn modelId="{EEBF7F8B-CEC6-47AD-8620-2A09D0F3978F}" type="presParOf" srcId="{5D658BDC-2943-46D6-9FB7-62BB9071F87E}" destId="{885F8AC1-B966-40D9-B193-091C02E1F027}" srcOrd="10" destOrd="0" presId="urn:microsoft.com/office/officeart/2005/8/layout/vList2"/>
    <dgm:cxn modelId="{1EE60922-0D0D-4EB8-8365-16D92D18C334}" type="presParOf" srcId="{5D658BDC-2943-46D6-9FB7-62BB9071F87E}" destId="{104392F3-9951-4672-BD69-FC4326A357F7}" srcOrd="11" destOrd="0" presId="urn:microsoft.com/office/officeart/2005/8/layout/vList2"/>
    <dgm:cxn modelId="{845CD3B5-1BBF-4281-9CC9-3ADAD5D1652F}" type="presParOf" srcId="{5D658BDC-2943-46D6-9FB7-62BB9071F87E}" destId="{EB5D0B32-6BAD-4758-AB94-1B163D3F774A}" srcOrd="1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981BCD-421D-497A-9B5B-41ACBC2BBC6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96685350-C698-4B4A-8517-1C0F9729D050}">
      <dgm:prSet custT="1"/>
      <dgm:spPr/>
      <dgm:t>
        <a:bodyPr/>
        <a:lstStyle/>
        <a:p>
          <a:pPr rtl="0"/>
          <a:r>
            <a:rPr lang="tr-TR" sz="3600" dirty="0" err="1" smtClean="0"/>
            <a:t>Varikosele</a:t>
          </a:r>
          <a:r>
            <a:rPr lang="tr-TR" sz="3600" dirty="0" smtClean="0"/>
            <a:t> bağlı ağrı </a:t>
          </a:r>
          <a:r>
            <a:rPr lang="tr-TR" sz="3600" dirty="0" err="1" smtClean="0"/>
            <a:t>prevelansı</a:t>
          </a:r>
          <a:r>
            <a:rPr lang="tr-TR" sz="3600" dirty="0" smtClean="0"/>
            <a:t> %2-10 dur</a:t>
          </a:r>
          <a:endParaRPr lang="tr-TR" sz="3600" dirty="0"/>
        </a:p>
      </dgm:t>
    </dgm:pt>
    <dgm:pt modelId="{F2729992-BEB6-43E8-AB3C-87D35783A29C}" type="parTrans" cxnId="{BB1DADA6-77A1-46A9-830B-D440805E4F68}">
      <dgm:prSet/>
      <dgm:spPr/>
      <dgm:t>
        <a:bodyPr/>
        <a:lstStyle/>
        <a:p>
          <a:endParaRPr lang="tr-TR"/>
        </a:p>
      </dgm:t>
    </dgm:pt>
    <dgm:pt modelId="{E8C435D4-8CDC-4377-BD21-A62FA12090B4}" type="sibTrans" cxnId="{BB1DADA6-77A1-46A9-830B-D440805E4F68}">
      <dgm:prSet/>
      <dgm:spPr/>
      <dgm:t>
        <a:bodyPr/>
        <a:lstStyle/>
        <a:p>
          <a:endParaRPr lang="tr-TR"/>
        </a:p>
      </dgm:t>
    </dgm:pt>
    <dgm:pt modelId="{5B9E0EAE-EFF1-4082-8670-8119D52615E0}">
      <dgm:prSet custT="1"/>
      <dgm:spPr/>
      <dgm:t>
        <a:bodyPr/>
        <a:lstStyle/>
        <a:p>
          <a:pPr rtl="0"/>
          <a:r>
            <a:rPr lang="tr-TR" sz="3600" dirty="0" smtClean="0"/>
            <a:t>Fiziksel aktivitenin kısıtlanması ve </a:t>
          </a:r>
          <a:r>
            <a:rPr lang="tr-TR" sz="3600" dirty="0" err="1" smtClean="0"/>
            <a:t>NSAIDler</a:t>
          </a:r>
          <a:r>
            <a:rPr lang="tr-TR" sz="3600" dirty="0" smtClean="0"/>
            <a:t> öncelikli yaklaşım</a:t>
          </a:r>
          <a:endParaRPr lang="tr-TR" sz="3600" dirty="0"/>
        </a:p>
      </dgm:t>
    </dgm:pt>
    <dgm:pt modelId="{BD609D6A-9AF3-4E19-9311-68C82F18FA83}" type="parTrans" cxnId="{059FE1CA-6825-40F7-AAC4-8FE855A9BB9D}">
      <dgm:prSet/>
      <dgm:spPr/>
      <dgm:t>
        <a:bodyPr/>
        <a:lstStyle/>
        <a:p>
          <a:endParaRPr lang="tr-TR"/>
        </a:p>
      </dgm:t>
    </dgm:pt>
    <dgm:pt modelId="{30EFAF15-3B38-4EB6-95EB-2FBA808D0397}" type="sibTrans" cxnId="{059FE1CA-6825-40F7-AAC4-8FE855A9BB9D}">
      <dgm:prSet/>
      <dgm:spPr/>
      <dgm:t>
        <a:bodyPr/>
        <a:lstStyle/>
        <a:p>
          <a:endParaRPr lang="tr-TR"/>
        </a:p>
      </dgm:t>
    </dgm:pt>
    <dgm:pt modelId="{12D2D69D-1A6A-4CB9-92B2-372554C0DEA3}" type="pres">
      <dgm:prSet presAssocID="{AE981BCD-421D-497A-9B5B-41ACBC2BBC6C}" presName="linear" presStyleCnt="0">
        <dgm:presLayoutVars>
          <dgm:animLvl val="lvl"/>
          <dgm:resizeHandles val="exact"/>
        </dgm:presLayoutVars>
      </dgm:prSet>
      <dgm:spPr/>
      <dgm:t>
        <a:bodyPr/>
        <a:lstStyle/>
        <a:p>
          <a:endParaRPr lang="tr-TR"/>
        </a:p>
      </dgm:t>
    </dgm:pt>
    <dgm:pt modelId="{6B79E7FC-8D4B-4EBE-9B01-5396B4958FBC}" type="pres">
      <dgm:prSet presAssocID="{96685350-C698-4B4A-8517-1C0F9729D050}" presName="parentText" presStyleLbl="node1" presStyleIdx="0" presStyleCnt="2">
        <dgm:presLayoutVars>
          <dgm:chMax val="0"/>
          <dgm:bulletEnabled val="1"/>
        </dgm:presLayoutVars>
      </dgm:prSet>
      <dgm:spPr/>
      <dgm:t>
        <a:bodyPr/>
        <a:lstStyle/>
        <a:p>
          <a:endParaRPr lang="tr-TR"/>
        </a:p>
      </dgm:t>
    </dgm:pt>
    <dgm:pt modelId="{3BCE651C-52C1-4ACC-BC08-4237A57B4C46}" type="pres">
      <dgm:prSet presAssocID="{E8C435D4-8CDC-4377-BD21-A62FA12090B4}" presName="spacer" presStyleCnt="0"/>
      <dgm:spPr/>
    </dgm:pt>
    <dgm:pt modelId="{DEE5DEC8-68CF-4969-AF37-68D1A5BBEFBA}" type="pres">
      <dgm:prSet presAssocID="{5B9E0EAE-EFF1-4082-8670-8119D52615E0}" presName="parentText" presStyleLbl="node1" presStyleIdx="1" presStyleCnt="2">
        <dgm:presLayoutVars>
          <dgm:chMax val="0"/>
          <dgm:bulletEnabled val="1"/>
        </dgm:presLayoutVars>
      </dgm:prSet>
      <dgm:spPr/>
      <dgm:t>
        <a:bodyPr/>
        <a:lstStyle/>
        <a:p>
          <a:endParaRPr lang="tr-TR"/>
        </a:p>
      </dgm:t>
    </dgm:pt>
  </dgm:ptLst>
  <dgm:cxnLst>
    <dgm:cxn modelId="{DB3458DF-B0E3-4C27-B0F5-803E1374DCDE}" type="presOf" srcId="{96685350-C698-4B4A-8517-1C0F9729D050}" destId="{6B79E7FC-8D4B-4EBE-9B01-5396B4958FBC}" srcOrd="0" destOrd="0" presId="urn:microsoft.com/office/officeart/2005/8/layout/vList2"/>
    <dgm:cxn modelId="{059FE1CA-6825-40F7-AAC4-8FE855A9BB9D}" srcId="{AE981BCD-421D-497A-9B5B-41ACBC2BBC6C}" destId="{5B9E0EAE-EFF1-4082-8670-8119D52615E0}" srcOrd="1" destOrd="0" parTransId="{BD609D6A-9AF3-4E19-9311-68C82F18FA83}" sibTransId="{30EFAF15-3B38-4EB6-95EB-2FBA808D0397}"/>
    <dgm:cxn modelId="{BB1DADA6-77A1-46A9-830B-D440805E4F68}" srcId="{AE981BCD-421D-497A-9B5B-41ACBC2BBC6C}" destId="{96685350-C698-4B4A-8517-1C0F9729D050}" srcOrd="0" destOrd="0" parTransId="{F2729992-BEB6-43E8-AB3C-87D35783A29C}" sibTransId="{E8C435D4-8CDC-4377-BD21-A62FA12090B4}"/>
    <dgm:cxn modelId="{E390805B-2DDA-4FE9-A375-32B999CB6E96}" type="presOf" srcId="{5B9E0EAE-EFF1-4082-8670-8119D52615E0}" destId="{DEE5DEC8-68CF-4969-AF37-68D1A5BBEFBA}" srcOrd="0" destOrd="0" presId="urn:microsoft.com/office/officeart/2005/8/layout/vList2"/>
    <dgm:cxn modelId="{F2F56470-48F6-4600-8B98-C6D6F09B19EF}" type="presOf" srcId="{AE981BCD-421D-497A-9B5B-41ACBC2BBC6C}" destId="{12D2D69D-1A6A-4CB9-92B2-372554C0DEA3}" srcOrd="0" destOrd="0" presId="urn:microsoft.com/office/officeart/2005/8/layout/vList2"/>
    <dgm:cxn modelId="{C6962917-9A2B-43D2-9391-1BE97ADC3783}" type="presParOf" srcId="{12D2D69D-1A6A-4CB9-92B2-372554C0DEA3}" destId="{6B79E7FC-8D4B-4EBE-9B01-5396B4958FBC}" srcOrd="0" destOrd="0" presId="urn:microsoft.com/office/officeart/2005/8/layout/vList2"/>
    <dgm:cxn modelId="{E13468F3-221B-4E6D-B40A-E5AD6F643520}" type="presParOf" srcId="{12D2D69D-1A6A-4CB9-92B2-372554C0DEA3}" destId="{3BCE651C-52C1-4ACC-BC08-4237A57B4C46}" srcOrd="1" destOrd="0" presId="urn:microsoft.com/office/officeart/2005/8/layout/vList2"/>
    <dgm:cxn modelId="{6B67EA63-115B-43F8-9C5C-9D47E68E1514}" type="presParOf" srcId="{12D2D69D-1A6A-4CB9-92B2-372554C0DEA3}" destId="{DEE5DEC8-68CF-4969-AF37-68D1A5BBEFBA}"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ACA1CE-623C-4E81-8304-1E6A474A539C}"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4341A674-D477-41CF-A870-80DA7C19D9D8}">
      <dgm:prSet/>
      <dgm:spPr/>
      <dgm:t>
        <a:bodyPr/>
        <a:lstStyle/>
        <a:p>
          <a:pPr rtl="0"/>
          <a:r>
            <a:rPr lang="tr-TR" dirty="0" smtClean="0"/>
            <a:t>Gerçekten </a:t>
          </a:r>
          <a:r>
            <a:rPr lang="tr-TR" dirty="0" err="1" smtClean="0"/>
            <a:t>varikosele</a:t>
          </a:r>
          <a:r>
            <a:rPr lang="tr-TR" dirty="0" smtClean="0"/>
            <a:t> bağlı olan ağrı nadiren konservatif yaklaşıma cevap verir</a:t>
          </a:r>
          <a:endParaRPr lang="tr-TR" dirty="0"/>
        </a:p>
      </dgm:t>
    </dgm:pt>
    <dgm:pt modelId="{91BE6369-C9AA-4D65-8D70-A57D6A7A1901}" type="parTrans" cxnId="{0EE655A6-E915-46DC-BBFA-E4D6D21B4C19}">
      <dgm:prSet/>
      <dgm:spPr/>
      <dgm:t>
        <a:bodyPr/>
        <a:lstStyle/>
        <a:p>
          <a:endParaRPr lang="tr-TR"/>
        </a:p>
      </dgm:t>
    </dgm:pt>
    <dgm:pt modelId="{14F184E3-E822-427D-BB6E-AF86E3992273}" type="sibTrans" cxnId="{0EE655A6-E915-46DC-BBFA-E4D6D21B4C19}">
      <dgm:prSet/>
      <dgm:spPr/>
      <dgm:t>
        <a:bodyPr/>
        <a:lstStyle/>
        <a:p>
          <a:endParaRPr lang="tr-TR"/>
        </a:p>
      </dgm:t>
    </dgm:pt>
    <dgm:pt modelId="{C578170C-9FC0-466D-9039-8E6EC245BD8A}">
      <dgm:prSet/>
      <dgm:spPr/>
      <dgm:t>
        <a:bodyPr/>
        <a:lstStyle/>
        <a:p>
          <a:pPr rtl="0"/>
          <a:r>
            <a:rPr lang="tr-TR" dirty="0" smtClean="0"/>
            <a:t>Ağrı semptomları klasik olmayan, </a:t>
          </a:r>
          <a:r>
            <a:rPr lang="tr-TR" dirty="0" err="1" smtClean="0"/>
            <a:t>varikosel</a:t>
          </a:r>
          <a:r>
            <a:rPr lang="tr-TR" dirty="0" smtClean="0"/>
            <a:t> derecesi düşük olan, ağrı süresi kısa olan hastalar ağrının geçmeyebileceği konusunda bilgilendirilmelidir</a:t>
          </a:r>
          <a:endParaRPr lang="tr-TR" dirty="0"/>
        </a:p>
      </dgm:t>
    </dgm:pt>
    <dgm:pt modelId="{F7E6FCAD-454A-4A1A-ABA8-D56E014027BF}" type="parTrans" cxnId="{E1BA95EF-B714-4C37-A7CE-FD9787E0B946}">
      <dgm:prSet/>
      <dgm:spPr/>
      <dgm:t>
        <a:bodyPr/>
        <a:lstStyle/>
        <a:p>
          <a:endParaRPr lang="tr-TR"/>
        </a:p>
      </dgm:t>
    </dgm:pt>
    <dgm:pt modelId="{98BBA813-28C9-4680-9D35-E155D16F9231}" type="sibTrans" cxnId="{E1BA95EF-B714-4C37-A7CE-FD9787E0B946}">
      <dgm:prSet/>
      <dgm:spPr/>
      <dgm:t>
        <a:bodyPr/>
        <a:lstStyle/>
        <a:p>
          <a:endParaRPr lang="tr-TR"/>
        </a:p>
      </dgm:t>
    </dgm:pt>
    <dgm:pt modelId="{58107BE2-1BB8-4777-BA99-01469038E6EF}">
      <dgm:prSet/>
      <dgm:spPr/>
      <dgm:t>
        <a:bodyPr/>
        <a:lstStyle/>
        <a:p>
          <a:pPr rtl="0"/>
          <a:r>
            <a:rPr lang="tr-TR" dirty="0" smtClean="0"/>
            <a:t>Cerrahi </a:t>
          </a:r>
          <a:r>
            <a:rPr lang="tr-TR" dirty="0" err="1" smtClean="0"/>
            <a:t>ligasyon</a:t>
          </a:r>
          <a:r>
            <a:rPr lang="tr-TR" dirty="0" smtClean="0"/>
            <a:t> ve radyolojik yaklaşımlar ağrı açısından benzer sonuç vermektedir. Cerrahi sonrası </a:t>
          </a:r>
          <a:r>
            <a:rPr lang="tr-TR" dirty="0" err="1" smtClean="0"/>
            <a:t>rekürrens</a:t>
          </a:r>
          <a:r>
            <a:rPr lang="tr-TR" dirty="0" smtClean="0"/>
            <a:t> özellikle </a:t>
          </a:r>
          <a:r>
            <a:rPr lang="tr-TR" dirty="0" err="1" smtClean="0"/>
            <a:t>mikrocerrahi</a:t>
          </a:r>
          <a:r>
            <a:rPr lang="tr-TR" dirty="0" smtClean="0"/>
            <a:t> ile daha düşüktür</a:t>
          </a:r>
          <a:endParaRPr lang="tr-TR" dirty="0"/>
        </a:p>
      </dgm:t>
    </dgm:pt>
    <dgm:pt modelId="{07A807C7-F231-4690-B7C7-64F50C6695B7}" type="parTrans" cxnId="{16B41720-1785-4272-BBBC-26EF55504A37}">
      <dgm:prSet/>
      <dgm:spPr/>
      <dgm:t>
        <a:bodyPr/>
        <a:lstStyle/>
        <a:p>
          <a:endParaRPr lang="tr-TR"/>
        </a:p>
      </dgm:t>
    </dgm:pt>
    <dgm:pt modelId="{71BEFE4D-E464-4100-86C4-8896169DFFD0}" type="sibTrans" cxnId="{16B41720-1785-4272-BBBC-26EF55504A37}">
      <dgm:prSet/>
      <dgm:spPr/>
      <dgm:t>
        <a:bodyPr/>
        <a:lstStyle/>
        <a:p>
          <a:endParaRPr lang="tr-TR"/>
        </a:p>
      </dgm:t>
    </dgm:pt>
    <dgm:pt modelId="{DA4F1F73-86A1-48CB-ADAD-F7099C439194}" type="pres">
      <dgm:prSet presAssocID="{7FACA1CE-623C-4E81-8304-1E6A474A539C}" presName="linear" presStyleCnt="0">
        <dgm:presLayoutVars>
          <dgm:animLvl val="lvl"/>
          <dgm:resizeHandles val="exact"/>
        </dgm:presLayoutVars>
      </dgm:prSet>
      <dgm:spPr/>
      <dgm:t>
        <a:bodyPr/>
        <a:lstStyle/>
        <a:p>
          <a:endParaRPr lang="tr-TR"/>
        </a:p>
      </dgm:t>
    </dgm:pt>
    <dgm:pt modelId="{12034FD1-5106-4F84-B61C-B6061864E492}" type="pres">
      <dgm:prSet presAssocID="{4341A674-D477-41CF-A870-80DA7C19D9D8}" presName="parentText" presStyleLbl="node1" presStyleIdx="0" presStyleCnt="3">
        <dgm:presLayoutVars>
          <dgm:chMax val="0"/>
          <dgm:bulletEnabled val="1"/>
        </dgm:presLayoutVars>
      </dgm:prSet>
      <dgm:spPr/>
      <dgm:t>
        <a:bodyPr/>
        <a:lstStyle/>
        <a:p>
          <a:endParaRPr lang="tr-TR"/>
        </a:p>
      </dgm:t>
    </dgm:pt>
    <dgm:pt modelId="{D1E4544A-5765-4EF9-8EDA-3E0311D5035D}" type="pres">
      <dgm:prSet presAssocID="{14F184E3-E822-427D-BB6E-AF86E3992273}" presName="spacer" presStyleCnt="0"/>
      <dgm:spPr/>
    </dgm:pt>
    <dgm:pt modelId="{BA9F7D9A-5512-4145-BE29-28C7108DC623}" type="pres">
      <dgm:prSet presAssocID="{C578170C-9FC0-466D-9039-8E6EC245BD8A}" presName="parentText" presStyleLbl="node1" presStyleIdx="1" presStyleCnt="3">
        <dgm:presLayoutVars>
          <dgm:chMax val="0"/>
          <dgm:bulletEnabled val="1"/>
        </dgm:presLayoutVars>
      </dgm:prSet>
      <dgm:spPr/>
      <dgm:t>
        <a:bodyPr/>
        <a:lstStyle/>
        <a:p>
          <a:endParaRPr lang="tr-TR"/>
        </a:p>
      </dgm:t>
    </dgm:pt>
    <dgm:pt modelId="{439EE236-1AB5-4B9F-8563-7F41902E4CA8}" type="pres">
      <dgm:prSet presAssocID="{98BBA813-28C9-4680-9D35-E155D16F9231}" presName="spacer" presStyleCnt="0"/>
      <dgm:spPr/>
    </dgm:pt>
    <dgm:pt modelId="{4E911BB2-CDC0-4A4E-9B27-F6F2DE497D2C}" type="pres">
      <dgm:prSet presAssocID="{58107BE2-1BB8-4777-BA99-01469038E6EF}" presName="parentText" presStyleLbl="node1" presStyleIdx="2" presStyleCnt="3">
        <dgm:presLayoutVars>
          <dgm:chMax val="0"/>
          <dgm:bulletEnabled val="1"/>
        </dgm:presLayoutVars>
      </dgm:prSet>
      <dgm:spPr/>
      <dgm:t>
        <a:bodyPr/>
        <a:lstStyle/>
        <a:p>
          <a:endParaRPr lang="tr-TR"/>
        </a:p>
      </dgm:t>
    </dgm:pt>
  </dgm:ptLst>
  <dgm:cxnLst>
    <dgm:cxn modelId="{D276ED69-0C40-4648-9FE8-A676F9D7AAAE}" type="presOf" srcId="{7FACA1CE-623C-4E81-8304-1E6A474A539C}" destId="{DA4F1F73-86A1-48CB-ADAD-F7099C439194}" srcOrd="0" destOrd="0" presId="urn:microsoft.com/office/officeart/2005/8/layout/vList2"/>
    <dgm:cxn modelId="{81F0C4C4-15F0-44AC-B6A8-5E55B1DA5DA1}" type="presOf" srcId="{58107BE2-1BB8-4777-BA99-01469038E6EF}" destId="{4E911BB2-CDC0-4A4E-9B27-F6F2DE497D2C}" srcOrd="0" destOrd="0" presId="urn:microsoft.com/office/officeart/2005/8/layout/vList2"/>
    <dgm:cxn modelId="{30EFAC8E-4FD9-4D2F-87D1-EEE89EB079C2}" type="presOf" srcId="{4341A674-D477-41CF-A870-80DA7C19D9D8}" destId="{12034FD1-5106-4F84-B61C-B6061864E492}" srcOrd="0" destOrd="0" presId="urn:microsoft.com/office/officeart/2005/8/layout/vList2"/>
    <dgm:cxn modelId="{E2A8D6C7-BBAF-4E00-9B7D-70BCB544D208}" type="presOf" srcId="{C578170C-9FC0-466D-9039-8E6EC245BD8A}" destId="{BA9F7D9A-5512-4145-BE29-28C7108DC623}" srcOrd="0" destOrd="0" presId="urn:microsoft.com/office/officeart/2005/8/layout/vList2"/>
    <dgm:cxn modelId="{16B41720-1785-4272-BBBC-26EF55504A37}" srcId="{7FACA1CE-623C-4E81-8304-1E6A474A539C}" destId="{58107BE2-1BB8-4777-BA99-01469038E6EF}" srcOrd="2" destOrd="0" parTransId="{07A807C7-F231-4690-B7C7-64F50C6695B7}" sibTransId="{71BEFE4D-E464-4100-86C4-8896169DFFD0}"/>
    <dgm:cxn modelId="{0EE655A6-E915-46DC-BBFA-E4D6D21B4C19}" srcId="{7FACA1CE-623C-4E81-8304-1E6A474A539C}" destId="{4341A674-D477-41CF-A870-80DA7C19D9D8}" srcOrd="0" destOrd="0" parTransId="{91BE6369-C9AA-4D65-8D70-A57D6A7A1901}" sibTransId="{14F184E3-E822-427D-BB6E-AF86E3992273}"/>
    <dgm:cxn modelId="{E1BA95EF-B714-4C37-A7CE-FD9787E0B946}" srcId="{7FACA1CE-623C-4E81-8304-1E6A474A539C}" destId="{C578170C-9FC0-466D-9039-8E6EC245BD8A}" srcOrd="1" destOrd="0" parTransId="{F7E6FCAD-454A-4A1A-ABA8-D56E014027BF}" sibTransId="{98BBA813-28C9-4680-9D35-E155D16F9231}"/>
    <dgm:cxn modelId="{EAEDEFC8-A48D-40D0-80A9-6481FE5EA275}" type="presParOf" srcId="{DA4F1F73-86A1-48CB-ADAD-F7099C439194}" destId="{12034FD1-5106-4F84-B61C-B6061864E492}" srcOrd="0" destOrd="0" presId="urn:microsoft.com/office/officeart/2005/8/layout/vList2"/>
    <dgm:cxn modelId="{46CD9F2F-E2D6-48AE-A474-0D0ABEB2D565}" type="presParOf" srcId="{DA4F1F73-86A1-48CB-ADAD-F7099C439194}" destId="{D1E4544A-5765-4EF9-8EDA-3E0311D5035D}" srcOrd="1" destOrd="0" presId="urn:microsoft.com/office/officeart/2005/8/layout/vList2"/>
    <dgm:cxn modelId="{2A3B4130-8549-43B4-B6F2-98D5C4D1D0BA}" type="presParOf" srcId="{DA4F1F73-86A1-48CB-ADAD-F7099C439194}" destId="{BA9F7D9A-5512-4145-BE29-28C7108DC623}" srcOrd="2" destOrd="0" presId="urn:microsoft.com/office/officeart/2005/8/layout/vList2"/>
    <dgm:cxn modelId="{30613EF2-1E34-496A-9DC0-B28C5816D831}" type="presParOf" srcId="{DA4F1F73-86A1-48CB-ADAD-F7099C439194}" destId="{439EE236-1AB5-4B9F-8563-7F41902E4CA8}" srcOrd="3" destOrd="0" presId="urn:microsoft.com/office/officeart/2005/8/layout/vList2"/>
    <dgm:cxn modelId="{71696D27-622B-42AF-86B3-8A2222CBC4E1}" type="presParOf" srcId="{DA4F1F73-86A1-48CB-ADAD-F7099C439194}" destId="{4E911BB2-CDC0-4A4E-9B27-F6F2DE497D2C}"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CBBF8B-8887-43E8-8665-A4E0DCF99F5E}" type="doc">
      <dgm:prSet loTypeId="urn:microsoft.com/office/officeart/2005/8/layout/vList2" loCatId="list" qsTypeId="urn:microsoft.com/office/officeart/2005/8/quickstyle/3d2" qsCatId="3D" csTypeId="urn:microsoft.com/office/officeart/2005/8/colors/accent1_2" csCatId="accent1"/>
      <dgm:spPr/>
      <dgm:t>
        <a:bodyPr/>
        <a:lstStyle/>
        <a:p>
          <a:endParaRPr lang="tr-TR"/>
        </a:p>
      </dgm:t>
    </dgm:pt>
    <dgm:pt modelId="{E68CECA7-BD01-4499-ACAC-034800C0DBC0}">
      <dgm:prSet/>
      <dgm:spPr/>
      <dgm:t>
        <a:bodyPr/>
        <a:lstStyle/>
        <a:p>
          <a:pPr rtl="0"/>
          <a:r>
            <a:rPr lang="tr-TR" dirty="0" err="1" smtClean="0"/>
            <a:t>Künt</a:t>
          </a:r>
          <a:r>
            <a:rPr lang="tr-TR" dirty="0" smtClean="0"/>
            <a:t> ağrı olması (keskin ve yayılan ağrı değil)</a:t>
          </a:r>
          <a:endParaRPr lang="tr-TR" dirty="0"/>
        </a:p>
      </dgm:t>
    </dgm:pt>
    <dgm:pt modelId="{7C9FDBA7-74E7-42FB-904E-393C73FE98FA}" type="parTrans" cxnId="{9E9FFC5C-C47C-4E34-975B-81A408341896}">
      <dgm:prSet/>
      <dgm:spPr/>
      <dgm:t>
        <a:bodyPr/>
        <a:lstStyle/>
        <a:p>
          <a:endParaRPr lang="tr-TR"/>
        </a:p>
      </dgm:t>
    </dgm:pt>
    <dgm:pt modelId="{13710386-885A-4E7A-BBA3-052BE13B9671}" type="sibTrans" cxnId="{9E9FFC5C-C47C-4E34-975B-81A408341896}">
      <dgm:prSet/>
      <dgm:spPr/>
      <dgm:t>
        <a:bodyPr/>
        <a:lstStyle/>
        <a:p>
          <a:endParaRPr lang="tr-TR"/>
        </a:p>
      </dgm:t>
    </dgm:pt>
    <dgm:pt modelId="{B3DDDF4E-A94E-4CE3-9559-49EAFDF8F13D}">
      <dgm:prSet/>
      <dgm:spPr/>
      <dgm:t>
        <a:bodyPr/>
        <a:lstStyle/>
        <a:p>
          <a:pPr rtl="0"/>
          <a:r>
            <a:rPr lang="tr-TR" dirty="0" smtClean="0"/>
            <a:t>Yüksel </a:t>
          </a:r>
          <a:r>
            <a:rPr lang="tr-TR" dirty="0" err="1" smtClean="0"/>
            <a:t>varikosel</a:t>
          </a:r>
          <a:r>
            <a:rPr lang="tr-TR" dirty="0" smtClean="0"/>
            <a:t> derecesi</a:t>
          </a:r>
          <a:endParaRPr lang="tr-TR" dirty="0"/>
        </a:p>
      </dgm:t>
    </dgm:pt>
    <dgm:pt modelId="{38DD9667-A87C-4EFC-B2CF-6DC8056BF1DB}" type="parTrans" cxnId="{D1ECDD8F-CE7E-4CCF-8FDB-00E8A3324D3A}">
      <dgm:prSet/>
      <dgm:spPr/>
      <dgm:t>
        <a:bodyPr/>
        <a:lstStyle/>
        <a:p>
          <a:endParaRPr lang="tr-TR"/>
        </a:p>
      </dgm:t>
    </dgm:pt>
    <dgm:pt modelId="{ECF421DD-DBD4-45FF-B6F4-EBEA9CABB3E6}" type="sibTrans" cxnId="{D1ECDD8F-CE7E-4CCF-8FDB-00E8A3324D3A}">
      <dgm:prSet/>
      <dgm:spPr/>
      <dgm:t>
        <a:bodyPr/>
        <a:lstStyle/>
        <a:p>
          <a:endParaRPr lang="tr-TR"/>
        </a:p>
      </dgm:t>
    </dgm:pt>
    <dgm:pt modelId="{0B9334AA-B9F9-499B-8CCC-5CCC0071914D}">
      <dgm:prSet/>
      <dgm:spPr/>
      <dgm:t>
        <a:bodyPr/>
        <a:lstStyle/>
        <a:p>
          <a:pPr rtl="0"/>
          <a:r>
            <a:rPr lang="tr-TR" dirty="0" err="1" smtClean="0"/>
            <a:t>Subinguinal</a:t>
          </a:r>
          <a:r>
            <a:rPr lang="tr-TR" dirty="0" smtClean="0"/>
            <a:t> yaklaşım</a:t>
          </a:r>
          <a:endParaRPr lang="tr-TR" dirty="0"/>
        </a:p>
      </dgm:t>
    </dgm:pt>
    <dgm:pt modelId="{2C3F3FBC-2ADF-4AB7-B8B8-F59068A7C8D0}" type="parTrans" cxnId="{8F7E37A5-CC11-4A1D-BA11-881176B45522}">
      <dgm:prSet/>
      <dgm:spPr/>
      <dgm:t>
        <a:bodyPr/>
        <a:lstStyle/>
        <a:p>
          <a:endParaRPr lang="tr-TR"/>
        </a:p>
      </dgm:t>
    </dgm:pt>
    <dgm:pt modelId="{AD290C4A-2FA1-49CF-B65C-A7B7C0FE5CBC}" type="sibTrans" cxnId="{8F7E37A5-CC11-4A1D-BA11-881176B45522}">
      <dgm:prSet/>
      <dgm:spPr/>
      <dgm:t>
        <a:bodyPr/>
        <a:lstStyle/>
        <a:p>
          <a:endParaRPr lang="tr-TR"/>
        </a:p>
      </dgm:t>
    </dgm:pt>
    <dgm:pt modelId="{38D4161F-E00F-4B03-8992-B30102502953}">
      <dgm:prSet/>
      <dgm:spPr/>
      <dgm:t>
        <a:bodyPr/>
        <a:lstStyle/>
        <a:p>
          <a:pPr rtl="0"/>
          <a:r>
            <a:rPr lang="tr-TR" dirty="0" err="1" smtClean="0"/>
            <a:t>Eksternal</a:t>
          </a:r>
          <a:r>
            <a:rPr lang="tr-TR" dirty="0" smtClean="0"/>
            <a:t> </a:t>
          </a:r>
          <a:r>
            <a:rPr lang="tr-TR" dirty="0" err="1" smtClean="0"/>
            <a:t>spermatik</a:t>
          </a:r>
          <a:r>
            <a:rPr lang="tr-TR" dirty="0" smtClean="0"/>
            <a:t> </a:t>
          </a:r>
          <a:r>
            <a:rPr lang="tr-TR" dirty="0" err="1" smtClean="0"/>
            <a:t>ven</a:t>
          </a:r>
          <a:r>
            <a:rPr lang="tr-TR" dirty="0" smtClean="0"/>
            <a:t> </a:t>
          </a:r>
          <a:r>
            <a:rPr lang="tr-TR" dirty="0" err="1" smtClean="0"/>
            <a:t>ligasyonu</a:t>
          </a:r>
          <a:endParaRPr lang="tr-TR" dirty="0"/>
        </a:p>
      </dgm:t>
    </dgm:pt>
    <dgm:pt modelId="{12B5F90F-E799-4FFA-A269-DE7C99A90FE8}" type="parTrans" cxnId="{490C55FE-2859-4312-B7B6-C149EDD12FFD}">
      <dgm:prSet/>
      <dgm:spPr/>
      <dgm:t>
        <a:bodyPr/>
        <a:lstStyle/>
        <a:p>
          <a:endParaRPr lang="tr-TR"/>
        </a:p>
      </dgm:t>
    </dgm:pt>
    <dgm:pt modelId="{0EBD9D5E-070C-4B33-A077-861720A51DE1}" type="sibTrans" cxnId="{490C55FE-2859-4312-B7B6-C149EDD12FFD}">
      <dgm:prSet/>
      <dgm:spPr/>
      <dgm:t>
        <a:bodyPr/>
        <a:lstStyle/>
        <a:p>
          <a:endParaRPr lang="tr-TR"/>
        </a:p>
      </dgm:t>
    </dgm:pt>
    <dgm:pt modelId="{1B66C2C5-87DF-4622-8489-326EAB4C3B71}" type="pres">
      <dgm:prSet presAssocID="{02CBBF8B-8887-43E8-8665-A4E0DCF99F5E}" presName="linear" presStyleCnt="0">
        <dgm:presLayoutVars>
          <dgm:animLvl val="lvl"/>
          <dgm:resizeHandles val="exact"/>
        </dgm:presLayoutVars>
      </dgm:prSet>
      <dgm:spPr/>
      <dgm:t>
        <a:bodyPr/>
        <a:lstStyle/>
        <a:p>
          <a:endParaRPr lang="tr-TR"/>
        </a:p>
      </dgm:t>
    </dgm:pt>
    <dgm:pt modelId="{D2C750EA-B429-4D86-BA16-8EBEF6FC1AEE}" type="pres">
      <dgm:prSet presAssocID="{E68CECA7-BD01-4499-ACAC-034800C0DBC0}" presName="parentText" presStyleLbl="node1" presStyleIdx="0" presStyleCnt="4">
        <dgm:presLayoutVars>
          <dgm:chMax val="0"/>
          <dgm:bulletEnabled val="1"/>
        </dgm:presLayoutVars>
      </dgm:prSet>
      <dgm:spPr/>
      <dgm:t>
        <a:bodyPr/>
        <a:lstStyle/>
        <a:p>
          <a:endParaRPr lang="tr-TR"/>
        </a:p>
      </dgm:t>
    </dgm:pt>
    <dgm:pt modelId="{13CB0994-0710-4BEF-963B-01C3FC5FE927}" type="pres">
      <dgm:prSet presAssocID="{13710386-885A-4E7A-BBA3-052BE13B9671}" presName="spacer" presStyleCnt="0"/>
      <dgm:spPr/>
    </dgm:pt>
    <dgm:pt modelId="{D2BFCD2E-3333-499B-90D0-A16CD33B3DC0}" type="pres">
      <dgm:prSet presAssocID="{B3DDDF4E-A94E-4CE3-9559-49EAFDF8F13D}" presName="parentText" presStyleLbl="node1" presStyleIdx="1" presStyleCnt="4">
        <dgm:presLayoutVars>
          <dgm:chMax val="0"/>
          <dgm:bulletEnabled val="1"/>
        </dgm:presLayoutVars>
      </dgm:prSet>
      <dgm:spPr/>
      <dgm:t>
        <a:bodyPr/>
        <a:lstStyle/>
        <a:p>
          <a:endParaRPr lang="tr-TR"/>
        </a:p>
      </dgm:t>
    </dgm:pt>
    <dgm:pt modelId="{7860D8DE-FA8E-443D-BE70-999BBC8F2134}" type="pres">
      <dgm:prSet presAssocID="{ECF421DD-DBD4-45FF-B6F4-EBEA9CABB3E6}" presName="spacer" presStyleCnt="0"/>
      <dgm:spPr/>
    </dgm:pt>
    <dgm:pt modelId="{96383EBF-9FC8-4D33-AD26-B19D74DC3A99}" type="pres">
      <dgm:prSet presAssocID="{0B9334AA-B9F9-499B-8CCC-5CCC0071914D}" presName="parentText" presStyleLbl="node1" presStyleIdx="2" presStyleCnt="4">
        <dgm:presLayoutVars>
          <dgm:chMax val="0"/>
          <dgm:bulletEnabled val="1"/>
        </dgm:presLayoutVars>
      </dgm:prSet>
      <dgm:spPr/>
      <dgm:t>
        <a:bodyPr/>
        <a:lstStyle/>
        <a:p>
          <a:endParaRPr lang="tr-TR"/>
        </a:p>
      </dgm:t>
    </dgm:pt>
    <dgm:pt modelId="{9E0AC4AF-13FE-4601-B462-0FD7DDDB1FA9}" type="pres">
      <dgm:prSet presAssocID="{AD290C4A-2FA1-49CF-B65C-A7B7C0FE5CBC}" presName="spacer" presStyleCnt="0"/>
      <dgm:spPr/>
    </dgm:pt>
    <dgm:pt modelId="{FE50850C-9073-413E-B1C3-D9643FEC4495}" type="pres">
      <dgm:prSet presAssocID="{38D4161F-E00F-4B03-8992-B30102502953}" presName="parentText" presStyleLbl="node1" presStyleIdx="3" presStyleCnt="4">
        <dgm:presLayoutVars>
          <dgm:chMax val="0"/>
          <dgm:bulletEnabled val="1"/>
        </dgm:presLayoutVars>
      </dgm:prSet>
      <dgm:spPr/>
      <dgm:t>
        <a:bodyPr/>
        <a:lstStyle/>
        <a:p>
          <a:endParaRPr lang="tr-TR"/>
        </a:p>
      </dgm:t>
    </dgm:pt>
  </dgm:ptLst>
  <dgm:cxnLst>
    <dgm:cxn modelId="{B45288FF-9500-4998-8206-1C5C36ED6813}" type="presOf" srcId="{0B9334AA-B9F9-499B-8CCC-5CCC0071914D}" destId="{96383EBF-9FC8-4D33-AD26-B19D74DC3A99}" srcOrd="0" destOrd="0" presId="urn:microsoft.com/office/officeart/2005/8/layout/vList2"/>
    <dgm:cxn modelId="{8F7E37A5-CC11-4A1D-BA11-881176B45522}" srcId="{02CBBF8B-8887-43E8-8665-A4E0DCF99F5E}" destId="{0B9334AA-B9F9-499B-8CCC-5CCC0071914D}" srcOrd="2" destOrd="0" parTransId="{2C3F3FBC-2ADF-4AB7-B8B8-F59068A7C8D0}" sibTransId="{AD290C4A-2FA1-49CF-B65C-A7B7C0FE5CBC}"/>
    <dgm:cxn modelId="{490C55FE-2859-4312-B7B6-C149EDD12FFD}" srcId="{02CBBF8B-8887-43E8-8665-A4E0DCF99F5E}" destId="{38D4161F-E00F-4B03-8992-B30102502953}" srcOrd="3" destOrd="0" parTransId="{12B5F90F-E799-4FFA-A269-DE7C99A90FE8}" sibTransId="{0EBD9D5E-070C-4B33-A077-861720A51DE1}"/>
    <dgm:cxn modelId="{9E9FFC5C-C47C-4E34-975B-81A408341896}" srcId="{02CBBF8B-8887-43E8-8665-A4E0DCF99F5E}" destId="{E68CECA7-BD01-4499-ACAC-034800C0DBC0}" srcOrd="0" destOrd="0" parTransId="{7C9FDBA7-74E7-42FB-904E-393C73FE98FA}" sibTransId="{13710386-885A-4E7A-BBA3-052BE13B9671}"/>
    <dgm:cxn modelId="{3B26C584-0F7A-4358-A5B8-C1DA1CFC4E7D}" type="presOf" srcId="{B3DDDF4E-A94E-4CE3-9559-49EAFDF8F13D}" destId="{D2BFCD2E-3333-499B-90D0-A16CD33B3DC0}" srcOrd="0" destOrd="0" presId="urn:microsoft.com/office/officeart/2005/8/layout/vList2"/>
    <dgm:cxn modelId="{62CF307A-E341-4F61-9A80-F03BE061312F}" type="presOf" srcId="{38D4161F-E00F-4B03-8992-B30102502953}" destId="{FE50850C-9073-413E-B1C3-D9643FEC4495}" srcOrd="0" destOrd="0" presId="urn:microsoft.com/office/officeart/2005/8/layout/vList2"/>
    <dgm:cxn modelId="{5A4F351A-E8F9-456A-A6A9-E50D4E9A1604}" type="presOf" srcId="{E68CECA7-BD01-4499-ACAC-034800C0DBC0}" destId="{D2C750EA-B429-4D86-BA16-8EBEF6FC1AEE}" srcOrd="0" destOrd="0" presId="urn:microsoft.com/office/officeart/2005/8/layout/vList2"/>
    <dgm:cxn modelId="{D1ECDD8F-CE7E-4CCF-8FDB-00E8A3324D3A}" srcId="{02CBBF8B-8887-43E8-8665-A4E0DCF99F5E}" destId="{B3DDDF4E-A94E-4CE3-9559-49EAFDF8F13D}" srcOrd="1" destOrd="0" parTransId="{38DD9667-A87C-4EFC-B2CF-6DC8056BF1DB}" sibTransId="{ECF421DD-DBD4-45FF-B6F4-EBEA9CABB3E6}"/>
    <dgm:cxn modelId="{53F0515D-143E-46C5-AE97-1FEB7517065C}" type="presOf" srcId="{02CBBF8B-8887-43E8-8665-A4E0DCF99F5E}" destId="{1B66C2C5-87DF-4622-8489-326EAB4C3B71}" srcOrd="0" destOrd="0" presId="urn:microsoft.com/office/officeart/2005/8/layout/vList2"/>
    <dgm:cxn modelId="{E82CCD78-6C75-4699-8B67-317D830B548A}" type="presParOf" srcId="{1B66C2C5-87DF-4622-8489-326EAB4C3B71}" destId="{D2C750EA-B429-4D86-BA16-8EBEF6FC1AEE}" srcOrd="0" destOrd="0" presId="urn:microsoft.com/office/officeart/2005/8/layout/vList2"/>
    <dgm:cxn modelId="{F30A6099-11D8-437A-958C-8BBBF551CA4C}" type="presParOf" srcId="{1B66C2C5-87DF-4622-8489-326EAB4C3B71}" destId="{13CB0994-0710-4BEF-963B-01C3FC5FE927}" srcOrd="1" destOrd="0" presId="urn:microsoft.com/office/officeart/2005/8/layout/vList2"/>
    <dgm:cxn modelId="{CF49E418-DBEC-47A9-9A98-4AE9EEF95EA7}" type="presParOf" srcId="{1B66C2C5-87DF-4622-8489-326EAB4C3B71}" destId="{D2BFCD2E-3333-499B-90D0-A16CD33B3DC0}" srcOrd="2" destOrd="0" presId="urn:microsoft.com/office/officeart/2005/8/layout/vList2"/>
    <dgm:cxn modelId="{00B8031A-02A8-4A73-9736-D9964DE84321}" type="presParOf" srcId="{1B66C2C5-87DF-4622-8489-326EAB4C3B71}" destId="{7860D8DE-FA8E-443D-BE70-999BBC8F2134}" srcOrd="3" destOrd="0" presId="urn:microsoft.com/office/officeart/2005/8/layout/vList2"/>
    <dgm:cxn modelId="{03FB1066-CAAF-48BF-845F-AF7EB89888AF}" type="presParOf" srcId="{1B66C2C5-87DF-4622-8489-326EAB4C3B71}" destId="{96383EBF-9FC8-4D33-AD26-B19D74DC3A99}" srcOrd="4" destOrd="0" presId="urn:microsoft.com/office/officeart/2005/8/layout/vList2"/>
    <dgm:cxn modelId="{0A1CFA6C-3F3D-48C6-B5D7-532D3676BA12}" type="presParOf" srcId="{1B66C2C5-87DF-4622-8489-326EAB4C3B71}" destId="{9E0AC4AF-13FE-4601-B462-0FD7DDDB1FA9}" srcOrd="5" destOrd="0" presId="urn:microsoft.com/office/officeart/2005/8/layout/vList2"/>
    <dgm:cxn modelId="{8239CB2A-36ED-43C3-9D61-E90EC6C7FBFD}" type="presParOf" srcId="{1B66C2C5-87DF-4622-8489-326EAB4C3B71}" destId="{FE50850C-9073-413E-B1C3-D9643FEC4495}"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CCEC050-F26A-4416-BE47-5236D17CAE65}"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CD912AC8-516F-4037-A397-8A41BA24A0F8}">
      <dgm:prSet/>
      <dgm:spPr/>
      <dgm:t>
        <a:bodyPr/>
        <a:lstStyle/>
        <a:p>
          <a:pPr algn="ctr" rtl="0"/>
          <a:r>
            <a:rPr lang="tr-TR" dirty="0" err="1" smtClean="0"/>
            <a:t>Adölesan</a:t>
          </a:r>
          <a:r>
            <a:rPr lang="tr-TR" dirty="0" smtClean="0"/>
            <a:t> dönemde </a:t>
          </a:r>
          <a:r>
            <a:rPr lang="tr-TR" dirty="0" err="1" smtClean="0"/>
            <a:t>asemptomatik</a:t>
          </a:r>
          <a:r>
            <a:rPr lang="tr-TR" dirty="0" smtClean="0"/>
            <a:t> </a:t>
          </a:r>
          <a:r>
            <a:rPr lang="tr-TR" dirty="0" err="1" smtClean="0"/>
            <a:t>varikosel</a:t>
          </a:r>
          <a:r>
            <a:rPr lang="tr-TR" dirty="0" smtClean="0"/>
            <a:t> olgusunun tedavisi tartışmalıdır</a:t>
          </a:r>
          <a:endParaRPr lang="tr-TR" dirty="0"/>
        </a:p>
      </dgm:t>
    </dgm:pt>
    <dgm:pt modelId="{E470DE00-766C-40B7-B4FE-99CC80675D0F}" type="parTrans" cxnId="{D2CA437B-5F19-4EC4-9652-1303E2311B29}">
      <dgm:prSet/>
      <dgm:spPr/>
      <dgm:t>
        <a:bodyPr/>
        <a:lstStyle/>
        <a:p>
          <a:endParaRPr lang="tr-TR"/>
        </a:p>
      </dgm:t>
    </dgm:pt>
    <dgm:pt modelId="{00984C8C-FA08-4995-809F-CDBB1FB852D1}" type="sibTrans" cxnId="{D2CA437B-5F19-4EC4-9652-1303E2311B29}">
      <dgm:prSet/>
      <dgm:spPr/>
      <dgm:t>
        <a:bodyPr/>
        <a:lstStyle/>
        <a:p>
          <a:endParaRPr lang="tr-TR"/>
        </a:p>
      </dgm:t>
    </dgm:pt>
    <dgm:pt modelId="{2FEB3211-BEE4-4D44-8FDC-49CB526950AC}">
      <dgm:prSet/>
      <dgm:spPr/>
      <dgm:t>
        <a:bodyPr/>
        <a:lstStyle/>
        <a:p>
          <a:pPr algn="ctr" rtl="0"/>
          <a:r>
            <a:rPr lang="tr-TR" dirty="0" smtClean="0"/>
            <a:t>Testis </a:t>
          </a:r>
          <a:r>
            <a:rPr lang="tr-TR" dirty="0" err="1" smtClean="0"/>
            <a:t>hipotrofisi</a:t>
          </a:r>
          <a:r>
            <a:rPr lang="tr-TR" dirty="0" smtClean="0"/>
            <a:t> (2ml) ve/veya % 20’nin üzerinde boyut farkı olana kadar hastalar izlenebilir</a:t>
          </a:r>
          <a:endParaRPr lang="tr-TR" dirty="0"/>
        </a:p>
      </dgm:t>
    </dgm:pt>
    <dgm:pt modelId="{12D441FB-313D-457D-B4BA-8089F2E3942A}" type="parTrans" cxnId="{B400ED9A-B892-4B8B-AA8E-D7098A71A393}">
      <dgm:prSet/>
      <dgm:spPr/>
      <dgm:t>
        <a:bodyPr/>
        <a:lstStyle/>
        <a:p>
          <a:endParaRPr lang="tr-TR"/>
        </a:p>
      </dgm:t>
    </dgm:pt>
    <dgm:pt modelId="{784F4F58-7A43-4468-9CE9-A8661875FCC7}" type="sibTrans" cxnId="{B400ED9A-B892-4B8B-AA8E-D7098A71A393}">
      <dgm:prSet/>
      <dgm:spPr/>
      <dgm:t>
        <a:bodyPr/>
        <a:lstStyle/>
        <a:p>
          <a:endParaRPr lang="tr-TR"/>
        </a:p>
      </dgm:t>
    </dgm:pt>
    <dgm:pt modelId="{376E2423-73A5-4F1E-A5C0-7F37F6E07DF7}">
      <dgm:prSet/>
      <dgm:spPr/>
      <dgm:t>
        <a:bodyPr/>
        <a:lstStyle/>
        <a:p>
          <a:pPr algn="ctr" rtl="0"/>
          <a:r>
            <a:rPr lang="tr-TR" dirty="0" smtClean="0"/>
            <a:t>Bu yaş grubunda semen analizi sonuçları için normal değerler mevcut değildir</a:t>
          </a:r>
          <a:endParaRPr lang="tr-TR" dirty="0"/>
        </a:p>
      </dgm:t>
    </dgm:pt>
    <dgm:pt modelId="{D96D0B0A-1C93-48B3-83B6-2A93E04E9989}" type="parTrans" cxnId="{BE958C2E-7D09-4EE0-8C9A-1D4A3A02928F}">
      <dgm:prSet/>
      <dgm:spPr/>
      <dgm:t>
        <a:bodyPr/>
        <a:lstStyle/>
        <a:p>
          <a:endParaRPr lang="tr-TR"/>
        </a:p>
      </dgm:t>
    </dgm:pt>
    <dgm:pt modelId="{2429257B-F111-4A97-9D7F-B9BE50C1E937}" type="sibTrans" cxnId="{BE958C2E-7D09-4EE0-8C9A-1D4A3A02928F}">
      <dgm:prSet/>
      <dgm:spPr/>
      <dgm:t>
        <a:bodyPr/>
        <a:lstStyle/>
        <a:p>
          <a:endParaRPr lang="tr-TR"/>
        </a:p>
      </dgm:t>
    </dgm:pt>
    <dgm:pt modelId="{3B75B6A5-D937-4887-994D-920F46037FB8}" type="pres">
      <dgm:prSet presAssocID="{5CCEC050-F26A-4416-BE47-5236D17CAE65}" presName="linear" presStyleCnt="0">
        <dgm:presLayoutVars>
          <dgm:animLvl val="lvl"/>
          <dgm:resizeHandles val="exact"/>
        </dgm:presLayoutVars>
      </dgm:prSet>
      <dgm:spPr/>
      <dgm:t>
        <a:bodyPr/>
        <a:lstStyle/>
        <a:p>
          <a:endParaRPr lang="tr-TR"/>
        </a:p>
      </dgm:t>
    </dgm:pt>
    <dgm:pt modelId="{2EB240EB-51F0-4F0B-A949-EB548A02052D}" type="pres">
      <dgm:prSet presAssocID="{CD912AC8-516F-4037-A397-8A41BA24A0F8}" presName="parentText" presStyleLbl="node1" presStyleIdx="0" presStyleCnt="3">
        <dgm:presLayoutVars>
          <dgm:chMax val="0"/>
          <dgm:bulletEnabled val="1"/>
        </dgm:presLayoutVars>
      </dgm:prSet>
      <dgm:spPr/>
      <dgm:t>
        <a:bodyPr/>
        <a:lstStyle/>
        <a:p>
          <a:endParaRPr lang="tr-TR"/>
        </a:p>
      </dgm:t>
    </dgm:pt>
    <dgm:pt modelId="{D7FB88CC-A811-471B-826E-560F3DC53EF0}" type="pres">
      <dgm:prSet presAssocID="{00984C8C-FA08-4995-809F-CDBB1FB852D1}" presName="spacer" presStyleCnt="0"/>
      <dgm:spPr/>
    </dgm:pt>
    <dgm:pt modelId="{D1352DEE-C534-4A00-998D-A1FFF6420C0E}" type="pres">
      <dgm:prSet presAssocID="{2FEB3211-BEE4-4D44-8FDC-49CB526950AC}" presName="parentText" presStyleLbl="node1" presStyleIdx="1" presStyleCnt="3">
        <dgm:presLayoutVars>
          <dgm:chMax val="0"/>
          <dgm:bulletEnabled val="1"/>
        </dgm:presLayoutVars>
      </dgm:prSet>
      <dgm:spPr/>
      <dgm:t>
        <a:bodyPr/>
        <a:lstStyle/>
        <a:p>
          <a:endParaRPr lang="tr-TR"/>
        </a:p>
      </dgm:t>
    </dgm:pt>
    <dgm:pt modelId="{37B6E8F7-3570-4158-A3CC-4192B4B9997A}" type="pres">
      <dgm:prSet presAssocID="{784F4F58-7A43-4468-9CE9-A8661875FCC7}" presName="spacer" presStyleCnt="0"/>
      <dgm:spPr/>
    </dgm:pt>
    <dgm:pt modelId="{38B6984E-2D2A-400C-BC51-90C7947053DE}" type="pres">
      <dgm:prSet presAssocID="{376E2423-73A5-4F1E-A5C0-7F37F6E07DF7}" presName="parentText" presStyleLbl="node1" presStyleIdx="2" presStyleCnt="3">
        <dgm:presLayoutVars>
          <dgm:chMax val="0"/>
          <dgm:bulletEnabled val="1"/>
        </dgm:presLayoutVars>
      </dgm:prSet>
      <dgm:spPr/>
      <dgm:t>
        <a:bodyPr/>
        <a:lstStyle/>
        <a:p>
          <a:endParaRPr lang="tr-TR"/>
        </a:p>
      </dgm:t>
    </dgm:pt>
  </dgm:ptLst>
  <dgm:cxnLst>
    <dgm:cxn modelId="{923D6797-552D-4EBF-8896-F80FC79CC7F2}" type="presOf" srcId="{CD912AC8-516F-4037-A397-8A41BA24A0F8}" destId="{2EB240EB-51F0-4F0B-A949-EB548A02052D}" srcOrd="0" destOrd="0" presId="urn:microsoft.com/office/officeart/2005/8/layout/vList2"/>
    <dgm:cxn modelId="{B9F68A74-6A33-406B-89E6-028FDD1FB24B}" type="presOf" srcId="{5CCEC050-F26A-4416-BE47-5236D17CAE65}" destId="{3B75B6A5-D937-4887-994D-920F46037FB8}" srcOrd="0" destOrd="0" presId="urn:microsoft.com/office/officeart/2005/8/layout/vList2"/>
    <dgm:cxn modelId="{DFE341C1-B23F-4CE8-A1FC-6F2AE54D242E}" type="presOf" srcId="{2FEB3211-BEE4-4D44-8FDC-49CB526950AC}" destId="{D1352DEE-C534-4A00-998D-A1FFF6420C0E}" srcOrd="0" destOrd="0" presId="urn:microsoft.com/office/officeart/2005/8/layout/vList2"/>
    <dgm:cxn modelId="{E16B51B8-2AA6-4F4B-BAC8-0D88975F9C18}" type="presOf" srcId="{376E2423-73A5-4F1E-A5C0-7F37F6E07DF7}" destId="{38B6984E-2D2A-400C-BC51-90C7947053DE}" srcOrd="0" destOrd="0" presId="urn:microsoft.com/office/officeart/2005/8/layout/vList2"/>
    <dgm:cxn modelId="{BE958C2E-7D09-4EE0-8C9A-1D4A3A02928F}" srcId="{5CCEC050-F26A-4416-BE47-5236D17CAE65}" destId="{376E2423-73A5-4F1E-A5C0-7F37F6E07DF7}" srcOrd="2" destOrd="0" parTransId="{D96D0B0A-1C93-48B3-83B6-2A93E04E9989}" sibTransId="{2429257B-F111-4A97-9D7F-B9BE50C1E937}"/>
    <dgm:cxn modelId="{D2CA437B-5F19-4EC4-9652-1303E2311B29}" srcId="{5CCEC050-F26A-4416-BE47-5236D17CAE65}" destId="{CD912AC8-516F-4037-A397-8A41BA24A0F8}" srcOrd="0" destOrd="0" parTransId="{E470DE00-766C-40B7-B4FE-99CC80675D0F}" sibTransId="{00984C8C-FA08-4995-809F-CDBB1FB852D1}"/>
    <dgm:cxn modelId="{B400ED9A-B892-4B8B-AA8E-D7098A71A393}" srcId="{5CCEC050-F26A-4416-BE47-5236D17CAE65}" destId="{2FEB3211-BEE4-4D44-8FDC-49CB526950AC}" srcOrd="1" destOrd="0" parTransId="{12D441FB-313D-457D-B4BA-8089F2E3942A}" sibTransId="{784F4F58-7A43-4468-9CE9-A8661875FCC7}"/>
    <dgm:cxn modelId="{24E73B86-47C0-4795-ACAF-7A840B133593}" type="presParOf" srcId="{3B75B6A5-D937-4887-994D-920F46037FB8}" destId="{2EB240EB-51F0-4F0B-A949-EB548A02052D}" srcOrd="0" destOrd="0" presId="urn:microsoft.com/office/officeart/2005/8/layout/vList2"/>
    <dgm:cxn modelId="{80B63FA2-27CD-4CBC-A05F-F5218AD99C33}" type="presParOf" srcId="{3B75B6A5-D937-4887-994D-920F46037FB8}" destId="{D7FB88CC-A811-471B-826E-560F3DC53EF0}" srcOrd="1" destOrd="0" presId="urn:microsoft.com/office/officeart/2005/8/layout/vList2"/>
    <dgm:cxn modelId="{1CBF395B-563C-48EB-9B02-512F4AD4EC62}" type="presParOf" srcId="{3B75B6A5-D937-4887-994D-920F46037FB8}" destId="{D1352DEE-C534-4A00-998D-A1FFF6420C0E}" srcOrd="2" destOrd="0" presId="urn:microsoft.com/office/officeart/2005/8/layout/vList2"/>
    <dgm:cxn modelId="{B622EF03-D9F4-44DF-95DA-8106050ED6B5}" type="presParOf" srcId="{3B75B6A5-D937-4887-994D-920F46037FB8}" destId="{37B6E8F7-3570-4158-A3CC-4192B4B9997A}" srcOrd="3" destOrd="0" presId="urn:microsoft.com/office/officeart/2005/8/layout/vList2"/>
    <dgm:cxn modelId="{814A2378-B4A7-4BA2-9640-C0867C946210}" type="presParOf" srcId="{3B75B6A5-D937-4887-994D-920F46037FB8}" destId="{38B6984E-2D2A-400C-BC51-90C7947053DE}"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F8E915-91E8-4DD6-B698-315B0493C438}"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66F7CD0D-C92E-45B6-9CBC-72F57EDFC0A7}">
      <dgm:prSet/>
      <dgm:spPr/>
      <dgm:t>
        <a:bodyPr/>
        <a:lstStyle/>
        <a:p>
          <a:pPr algn="ctr" rtl="0"/>
          <a:r>
            <a:rPr lang="tr-TR" dirty="0" smtClean="0"/>
            <a:t>Yakalama büyümesi hastaların % 76,4 ünde görülebilmektedir</a:t>
          </a:r>
          <a:endParaRPr lang="tr-TR" dirty="0"/>
        </a:p>
      </dgm:t>
    </dgm:pt>
    <dgm:pt modelId="{54EBD7C3-D714-4A17-B702-5DEAFD122785}" type="parTrans" cxnId="{C8492199-7E0D-4556-9A49-6440F83C9834}">
      <dgm:prSet/>
      <dgm:spPr/>
      <dgm:t>
        <a:bodyPr/>
        <a:lstStyle/>
        <a:p>
          <a:endParaRPr lang="tr-TR"/>
        </a:p>
      </dgm:t>
    </dgm:pt>
    <dgm:pt modelId="{898E2F80-C833-45CF-B19D-7FC51E9AA920}" type="sibTrans" cxnId="{C8492199-7E0D-4556-9A49-6440F83C9834}">
      <dgm:prSet/>
      <dgm:spPr/>
      <dgm:t>
        <a:bodyPr/>
        <a:lstStyle/>
        <a:p>
          <a:endParaRPr lang="tr-TR"/>
        </a:p>
      </dgm:t>
    </dgm:pt>
    <dgm:pt modelId="{90C59492-6CD6-45BF-B35C-2FB4AA92A6FE}">
      <dgm:prSet/>
      <dgm:spPr/>
      <dgm:t>
        <a:bodyPr/>
        <a:lstStyle/>
        <a:p>
          <a:pPr algn="ctr" rtl="0"/>
          <a:r>
            <a:rPr lang="tr-TR" dirty="0" smtClean="0"/>
            <a:t>Farklı bir çalışmada hastalar yalnızca izlendiğinde %29.6 oranın da yakalama büyümesi tespit edilmiştir</a:t>
          </a:r>
          <a:endParaRPr lang="tr-TR" dirty="0"/>
        </a:p>
      </dgm:t>
    </dgm:pt>
    <dgm:pt modelId="{FF3A7714-5B13-4152-A9DE-D6B772A83B22}" type="parTrans" cxnId="{B5EA953C-8D39-4603-8598-34B92F64B4EB}">
      <dgm:prSet/>
      <dgm:spPr/>
      <dgm:t>
        <a:bodyPr/>
        <a:lstStyle/>
        <a:p>
          <a:endParaRPr lang="tr-TR"/>
        </a:p>
      </dgm:t>
    </dgm:pt>
    <dgm:pt modelId="{A7EC0D2C-E34B-4764-99AD-93E787EEABC6}" type="sibTrans" cxnId="{B5EA953C-8D39-4603-8598-34B92F64B4EB}">
      <dgm:prSet/>
      <dgm:spPr/>
      <dgm:t>
        <a:bodyPr/>
        <a:lstStyle/>
        <a:p>
          <a:endParaRPr lang="tr-TR"/>
        </a:p>
      </dgm:t>
    </dgm:pt>
    <dgm:pt modelId="{3A65E571-79CF-4D22-BDF9-0944945C7FBD}">
      <dgm:prSet/>
      <dgm:spPr/>
      <dgm:t>
        <a:bodyPr/>
        <a:lstStyle/>
        <a:p>
          <a:pPr algn="ctr" rtl="0"/>
          <a:r>
            <a:rPr lang="tr-TR" dirty="0" smtClean="0"/>
            <a:t>Tüm hastaların </a:t>
          </a:r>
          <a:r>
            <a:rPr lang="tr-TR" dirty="0" err="1" smtClean="0"/>
            <a:t>opere</a:t>
          </a:r>
          <a:r>
            <a:rPr lang="tr-TR" dirty="0" smtClean="0"/>
            <a:t> edilmesi % 30 oranında hastanın gereksiz </a:t>
          </a:r>
          <a:r>
            <a:rPr lang="tr-TR" dirty="0" err="1" smtClean="0"/>
            <a:t>opere</a:t>
          </a:r>
          <a:r>
            <a:rPr lang="tr-TR" dirty="0" smtClean="0"/>
            <a:t> edilmesi anlamına gelebilir</a:t>
          </a:r>
          <a:endParaRPr lang="tr-TR" dirty="0"/>
        </a:p>
      </dgm:t>
    </dgm:pt>
    <dgm:pt modelId="{32BDA44A-34D0-43B4-A092-0DB6CA10CC75}" type="parTrans" cxnId="{6A721975-1A42-4D22-A56F-78A32D22C822}">
      <dgm:prSet/>
      <dgm:spPr/>
      <dgm:t>
        <a:bodyPr/>
        <a:lstStyle/>
        <a:p>
          <a:endParaRPr lang="tr-TR"/>
        </a:p>
      </dgm:t>
    </dgm:pt>
    <dgm:pt modelId="{210A0A0D-4AAD-4C3B-93E3-66055276D506}" type="sibTrans" cxnId="{6A721975-1A42-4D22-A56F-78A32D22C822}">
      <dgm:prSet/>
      <dgm:spPr/>
      <dgm:t>
        <a:bodyPr/>
        <a:lstStyle/>
        <a:p>
          <a:endParaRPr lang="tr-TR"/>
        </a:p>
      </dgm:t>
    </dgm:pt>
    <dgm:pt modelId="{4A25CA60-DC07-4DA6-BE69-2B314C0BFA36}" type="pres">
      <dgm:prSet presAssocID="{E6F8E915-91E8-4DD6-B698-315B0493C438}" presName="linear" presStyleCnt="0">
        <dgm:presLayoutVars>
          <dgm:animLvl val="lvl"/>
          <dgm:resizeHandles val="exact"/>
        </dgm:presLayoutVars>
      </dgm:prSet>
      <dgm:spPr/>
      <dgm:t>
        <a:bodyPr/>
        <a:lstStyle/>
        <a:p>
          <a:endParaRPr lang="tr-TR"/>
        </a:p>
      </dgm:t>
    </dgm:pt>
    <dgm:pt modelId="{951419DC-03DD-480A-A011-6F485FEC5A3A}" type="pres">
      <dgm:prSet presAssocID="{66F7CD0D-C92E-45B6-9CBC-72F57EDFC0A7}" presName="parentText" presStyleLbl="node1" presStyleIdx="0" presStyleCnt="3">
        <dgm:presLayoutVars>
          <dgm:chMax val="0"/>
          <dgm:bulletEnabled val="1"/>
        </dgm:presLayoutVars>
      </dgm:prSet>
      <dgm:spPr/>
      <dgm:t>
        <a:bodyPr/>
        <a:lstStyle/>
        <a:p>
          <a:endParaRPr lang="tr-TR"/>
        </a:p>
      </dgm:t>
    </dgm:pt>
    <dgm:pt modelId="{F8E349DD-081A-47C1-87C9-E025A4144A55}" type="pres">
      <dgm:prSet presAssocID="{898E2F80-C833-45CF-B19D-7FC51E9AA920}" presName="spacer" presStyleCnt="0"/>
      <dgm:spPr/>
    </dgm:pt>
    <dgm:pt modelId="{844ED815-A9EE-4E3A-9D59-7E081C0D0181}" type="pres">
      <dgm:prSet presAssocID="{90C59492-6CD6-45BF-B35C-2FB4AA92A6FE}" presName="parentText" presStyleLbl="node1" presStyleIdx="1" presStyleCnt="3">
        <dgm:presLayoutVars>
          <dgm:chMax val="0"/>
          <dgm:bulletEnabled val="1"/>
        </dgm:presLayoutVars>
      </dgm:prSet>
      <dgm:spPr/>
      <dgm:t>
        <a:bodyPr/>
        <a:lstStyle/>
        <a:p>
          <a:endParaRPr lang="tr-TR"/>
        </a:p>
      </dgm:t>
    </dgm:pt>
    <dgm:pt modelId="{BA2B5A31-209C-48D0-8699-DC268F9942AF}" type="pres">
      <dgm:prSet presAssocID="{A7EC0D2C-E34B-4764-99AD-93E787EEABC6}" presName="spacer" presStyleCnt="0"/>
      <dgm:spPr/>
    </dgm:pt>
    <dgm:pt modelId="{908AA68F-482E-40E9-A0AC-C76CAB7A86B7}" type="pres">
      <dgm:prSet presAssocID="{3A65E571-79CF-4D22-BDF9-0944945C7FBD}" presName="parentText" presStyleLbl="node1" presStyleIdx="2" presStyleCnt="3">
        <dgm:presLayoutVars>
          <dgm:chMax val="0"/>
          <dgm:bulletEnabled val="1"/>
        </dgm:presLayoutVars>
      </dgm:prSet>
      <dgm:spPr/>
      <dgm:t>
        <a:bodyPr/>
        <a:lstStyle/>
        <a:p>
          <a:endParaRPr lang="tr-TR"/>
        </a:p>
      </dgm:t>
    </dgm:pt>
  </dgm:ptLst>
  <dgm:cxnLst>
    <dgm:cxn modelId="{B5EA953C-8D39-4603-8598-34B92F64B4EB}" srcId="{E6F8E915-91E8-4DD6-B698-315B0493C438}" destId="{90C59492-6CD6-45BF-B35C-2FB4AA92A6FE}" srcOrd="1" destOrd="0" parTransId="{FF3A7714-5B13-4152-A9DE-D6B772A83B22}" sibTransId="{A7EC0D2C-E34B-4764-99AD-93E787EEABC6}"/>
    <dgm:cxn modelId="{EB2A5279-F85D-43A5-B88C-03708973DD0A}" type="presOf" srcId="{3A65E571-79CF-4D22-BDF9-0944945C7FBD}" destId="{908AA68F-482E-40E9-A0AC-C76CAB7A86B7}" srcOrd="0" destOrd="0" presId="urn:microsoft.com/office/officeart/2005/8/layout/vList2"/>
    <dgm:cxn modelId="{C8492199-7E0D-4556-9A49-6440F83C9834}" srcId="{E6F8E915-91E8-4DD6-B698-315B0493C438}" destId="{66F7CD0D-C92E-45B6-9CBC-72F57EDFC0A7}" srcOrd="0" destOrd="0" parTransId="{54EBD7C3-D714-4A17-B702-5DEAFD122785}" sibTransId="{898E2F80-C833-45CF-B19D-7FC51E9AA920}"/>
    <dgm:cxn modelId="{6A721975-1A42-4D22-A56F-78A32D22C822}" srcId="{E6F8E915-91E8-4DD6-B698-315B0493C438}" destId="{3A65E571-79CF-4D22-BDF9-0944945C7FBD}" srcOrd="2" destOrd="0" parTransId="{32BDA44A-34D0-43B4-A092-0DB6CA10CC75}" sibTransId="{210A0A0D-4AAD-4C3B-93E3-66055276D506}"/>
    <dgm:cxn modelId="{FAA8EC50-C79E-4751-A4F1-DEF6B4DF8EEB}" type="presOf" srcId="{66F7CD0D-C92E-45B6-9CBC-72F57EDFC0A7}" destId="{951419DC-03DD-480A-A011-6F485FEC5A3A}" srcOrd="0" destOrd="0" presId="urn:microsoft.com/office/officeart/2005/8/layout/vList2"/>
    <dgm:cxn modelId="{A021836B-0461-43E4-A022-2146D23363C8}" type="presOf" srcId="{E6F8E915-91E8-4DD6-B698-315B0493C438}" destId="{4A25CA60-DC07-4DA6-BE69-2B314C0BFA36}" srcOrd="0" destOrd="0" presId="urn:microsoft.com/office/officeart/2005/8/layout/vList2"/>
    <dgm:cxn modelId="{623014BB-3007-4503-A9BD-AB8872B243FC}" type="presOf" srcId="{90C59492-6CD6-45BF-B35C-2FB4AA92A6FE}" destId="{844ED815-A9EE-4E3A-9D59-7E081C0D0181}" srcOrd="0" destOrd="0" presId="urn:microsoft.com/office/officeart/2005/8/layout/vList2"/>
    <dgm:cxn modelId="{AB1024E7-77A5-4220-8A2E-9DEB5FCDEED8}" type="presParOf" srcId="{4A25CA60-DC07-4DA6-BE69-2B314C0BFA36}" destId="{951419DC-03DD-480A-A011-6F485FEC5A3A}" srcOrd="0" destOrd="0" presId="urn:microsoft.com/office/officeart/2005/8/layout/vList2"/>
    <dgm:cxn modelId="{EE16B405-222C-4E7A-85A2-1A08C752BD38}" type="presParOf" srcId="{4A25CA60-DC07-4DA6-BE69-2B314C0BFA36}" destId="{F8E349DD-081A-47C1-87C9-E025A4144A55}" srcOrd="1" destOrd="0" presId="urn:microsoft.com/office/officeart/2005/8/layout/vList2"/>
    <dgm:cxn modelId="{A6FF6E92-2927-4C0D-B86E-8BCF83CD4981}" type="presParOf" srcId="{4A25CA60-DC07-4DA6-BE69-2B314C0BFA36}" destId="{844ED815-A9EE-4E3A-9D59-7E081C0D0181}" srcOrd="2" destOrd="0" presId="urn:microsoft.com/office/officeart/2005/8/layout/vList2"/>
    <dgm:cxn modelId="{32CC2441-5692-4BFF-80C5-52D4EF0F1781}" type="presParOf" srcId="{4A25CA60-DC07-4DA6-BE69-2B314C0BFA36}" destId="{BA2B5A31-209C-48D0-8699-DC268F9942AF}" srcOrd="3" destOrd="0" presId="urn:microsoft.com/office/officeart/2005/8/layout/vList2"/>
    <dgm:cxn modelId="{7A79CD96-8FD2-4619-ABC5-416FF2CB2A9C}" type="presParOf" srcId="{4A25CA60-DC07-4DA6-BE69-2B314C0BFA36}" destId="{908AA68F-482E-40E9-A0AC-C76CAB7A86B7}"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153ABC3-E275-40A0-9616-E9840F4EE09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8D101676-1563-4191-ADF9-94A46E12DFD8}">
      <dgm:prSet/>
      <dgm:spPr/>
      <dgm:t>
        <a:bodyPr/>
        <a:lstStyle/>
        <a:p>
          <a:pPr rtl="0"/>
          <a:r>
            <a:rPr lang="tr-TR" dirty="0" err="1" smtClean="0"/>
            <a:t>Varikoselin</a:t>
          </a:r>
          <a:r>
            <a:rPr lang="tr-TR" dirty="0" smtClean="0"/>
            <a:t> testosteron sentezi üzerine etkisi vardır</a:t>
          </a:r>
          <a:endParaRPr lang="tr-TR" dirty="0"/>
        </a:p>
      </dgm:t>
    </dgm:pt>
    <dgm:pt modelId="{771F4EBA-891E-48A1-93D9-FFB117A327E5}" type="parTrans" cxnId="{CC89E254-66DB-481E-83D6-12E360A05350}">
      <dgm:prSet/>
      <dgm:spPr/>
      <dgm:t>
        <a:bodyPr/>
        <a:lstStyle/>
        <a:p>
          <a:endParaRPr lang="tr-TR"/>
        </a:p>
      </dgm:t>
    </dgm:pt>
    <dgm:pt modelId="{A0EC58C1-F22B-402B-AE8F-DA20006B9E29}" type="sibTrans" cxnId="{CC89E254-66DB-481E-83D6-12E360A05350}">
      <dgm:prSet/>
      <dgm:spPr/>
      <dgm:t>
        <a:bodyPr/>
        <a:lstStyle/>
        <a:p>
          <a:endParaRPr lang="tr-TR"/>
        </a:p>
      </dgm:t>
    </dgm:pt>
    <dgm:pt modelId="{F6371EAA-86B1-45EB-BE92-F2D899A4B5A6}">
      <dgm:prSet/>
      <dgm:spPr/>
      <dgm:t>
        <a:bodyPr/>
        <a:lstStyle/>
        <a:p>
          <a:pPr rtl="0"/>
          <a:r>
            <a:rPr lang="tr-TR" dirty="0" err="1" smtClean="0"/>
            <a:t>Varikoselektominin</a:t>
          </a:r>
          <a:r>
            <a:rPr lang="tr-TR" dirty="0" smtClean="0"/>
            <a:t> </a:t>
          </a:r>
          <a:r>
            <a:rPr lang="tr-TR" dirty="0" smtClean="0"/>
            <a:t>testosteron üretimini düzelttiği gösterilmiştir</a:t>
          </a:r>
          <a:endParaRPr lang="tr-TR" dirty="0"/>
        </a:p>
      </dgm:t>
    </dgm:pt>
    <dgm:pt modelId="{52B7AAA6-CAB5-4687-843B-6DEF86DFAFF7}" type="parTrans" cxnId="{2347BC8F-0998-470B-8C9A-2B85ED16A22F}">
      <dgm:prSet/>
      <dgm:spPr/>
      <dgm:t>
        <a:bodyPr/>
        <a:lstStyle/>
        <a:p>
          <a:endParaRPr lang="tr-TR"/>
        </a:p>
      </dgm:t>
    </dgm:pt>
    <dgm:pt modelId="{A070159D-E8BC-4B05-A744-A215BC036AAD}" type="sibTrans" cxnId="{2347BC8F-0998-470B-8C9A-2B85ED16A22F}">
      <dgm:prSet/>
      <dgm:spPr/>
      <dgm:t>
        <a:bodyPr/>
        <a:lstStyle/>
        <a:p>
          <a:endParaRPr lang="tr-TR"/>
        </a:p>
      </dgm:t>
    </dgm:pt>
    <dgm:pt modelId="{C7E8E5C6-5708-4BF3-81EB-4B1EF5E0CE82}">
      <dgm:prSet/>
      <dgm:spPr/>
      <dgm:t>
        <a:bodyPr/>
        <a:lstStyle/>
        <a:p>
          <a:pPr rtl="0"/>
          <a:r>
            <a:rPr lang="tr-TR" dirty="0" smtClean="0"/>
            <a:t>Testosteron seviyesi normal olan bireylerde </a:t>
          </a:r>
          <a:r>
            <a:rPr lang="tr-TR" dirty="0" err="1" smtClean="0"/>
            <a:t>varikoselektominin</a:t>
          </a:r>
          <a:r>
            <a:rPr lang="tr-TR" dirty="0" smtClean="0"/>
            <a:t> testosteron seviyesine etkisi yoktur</a:t>
          </a:r>
          <a:endParaRPr lang="tr-TR" dirty="0"/>
        </a:p>
      </dgm:t>
    </dgm:pt>
    <dgm:pt modelId="{52409085-1CD1-4CD1-9D1B-D89CEB695E6D}" type="parTrans" cxnId="{68992901-CEBF-48D9-89F9-1BAA28F8F691}">
      <dgm:prSet/>
      <dgm:spPr/>
      <dgm:t>
        <a:bodyPr/>
        <a:lstStyle/>
        <a:p>
          <a:endParaRPr lang="tr-TR"/>
        </a:p>
      </dgm:t>
    </dgm:pt>
    <dgm:pt modelId="{0B64E856-22CB-4D39-AB66-4AD0FD488165}" type="sibTrans" cxnId="{68992901-CEBF-48D9-89F9-1BAA28F8F691}">
      <dgm:prSet/>
      <dgm:spPr/>
      <dgm:t>
        <a:bodyPr/>
        <a:lstStyle/>
        <a:p>
          <a:endParaRPr lang="tr-TR"/>
        </a:p>
      </dgm:t>
    </dgm:pt>
    <dgm:pt modelId="{954846FB-6EA8-46FA-AFD3-35C2937E5023}" type="pres">
      <dgm:prSet presAssocID="{4153ABC3-E275-40A0-9616-E9840F4EE09D}" presName="linear" presStyleCnt="0">
        <dgm:presLayoutVars>
          <dgm:animLvl val="lvl"/>
          <dgm:resizeHandles val="exact"/>
        </dgm:presLayoutVars>
      </dgm:prSet>
      <dgm:spPr/>
      <dgm:t>
        <a:bodyPr/>
        <a:lstStyle/>
        <a:p>
          <a:endParaRPr lang="tr-TR"/>
        </a:p>
      </dgm:t>
    </dgm:pt>
    <dgm:pt modelId="{17CE3C43-C2FD-427C-824B-A39DA931D0BE}" type="pres">
      <dgm:prSet presAssocID="{8D101676-1563-4191-ADF9-94A46E12DFD8}" presName="parentText" presStyleLbl="node1" presStyleIdx="0" presStyleCnt="3" custLinFactY="-41257" custLinFactNeighborY="-100000">
        <dgm:presLayoutVars>
          <dgm:chMax val="0"/>
          <dgm:bulletEnabled val="1"/>
        </dgm:presLayoutVars>
      </dgm:prSet>
      <dgm:spPr/>
      <dgm:t>
        <a:bodyPr/>
        <a:lstStyle/>
        <a:p>
          <a:endParaRPr lang="tr-TR"/>
        </a:p>
      </dgm:t>
    </dgm:pt>
    <dgm:pt modelId="{EBC40AC1-6558-4598-B6B1-6B3D0B2580B8}" type="pres">
      <dgm:prSet presAssocID="{A0EC58C1-F22B-402B-AE8F-DA20006B9E29}" presName="spacer" presStyleCnt="0"/>
      <dgm:spPr/>
    </dgm:pt>
    <dgm:pt modelId="{9A8665D5-648F-4E44-A236-DF2D4FE518FD}" type="pres">
      <dgm:prSet presAssocID="{F6371EAA-86B1-45EB-BE92-F2D899A4B5A6}" presName="parentText" presStyleLbl="node1" presStyleIdx="1" presStyleCnt="3" custLinFactY="-48958" custLinFactNeighborY="-100000">
        <dgm:presLayoutVars>
          <dgm:chMax val="0"/>
          <dgm:bulletEnabled val="1"/>
        </dgm:presLayoutVars>
      </dgm:prSet>
      <dgm:spPr/>
      <dgm:t>
        <a:bodyPr/>
        <a:lstStyle/>
        <a:p>
          <a:endParaRPr lang="tr-TR"/>
        </a:p>
      </dgm:t>
    </dgm:pt>
    <dgm:pt modelId="{C144F230-526B-408C-BFA9-23FD4008CDE0}" type="pres">
      <dgm:prSet presAssocID="{A070159D-E8BC-4B05-A744-A215BC036AAD}" presName="spacer" presStyleCnt="0"/>
      <dgm:spPr/>
    </dgm:pt>
    <dgm:pt modelId="{F9359D04-789F-4249-916F-0719CACEB283}" type="pres">
      <dgm:prSet presAssocID="{C7E8E5C6-5708-4BF3-81EB-4B1EF5E0CE82}" presName="parentText" presStyleLbl="node1" presStyleIdx="2" presStyleCnt="3" custLinFactY="-60708" custLinFactNeighborY="-100000">
        <dgm:presLayoutVars>
          <dgm:chMax val="0"/>
          <dgm:bulletEnabled val="1"/>
        </dgm:presLayoutVars>
      </dgm:prSet>
      <dgm:spPr/>
      <dgm:t>
        <a:bodyPr/>
        <a:lstStyle/>
        <a:p>
          <a:endParaRPr lang="tr-TR"/>
        </a:p>
      </dgm:t>
    </dgm:pt>
  </dgm:ptLst>
  <dgm:cxnLst>
    <dgm:cxn modelId="{73245C45-452E-450B-9404-FE0C3833341C}" type="presOf" srcId="{4153ABC3-E275-40A0-9616-E9840F4EE09D}" destId="{954846FB-6EA8-46FA-AFD3-35C2937E5023}" srcOrd="0" destOrd="0" presId="urn:microsoft.com/office/officeart/2005/8/layout/vList2"/>
    <dgm:cxn modelId="{CC89E254-66DB-481E-83D6-12E360A05350}" srcId="{4153ABC3-E275-40A0-9616-E9840F4EE09D}" destId="{8D101676-1563-4191-ADF9-94A46E12DFD8}" srcOrd="0" destOrd="0" parTransId="{771F4EBA-891E-48A1-93D9-FFB117A327E5}" sibTransId="{A0EC58C1-F22B-402B-AE8F-DA20006B9E29}"/>
    <dgm:cxn modelId="{68992901-CEBF-48D9-89F9-1BAA28F8F691}" srcId="{4153ABC3-E275-40A0-9616-E9840F4EE09D}" destId="{C7E8E5C6-5708-4BF3-81EB-4B1EF5E0CE82}" srcOrd="2" destOrd="0" parTransId="{52409085-1CD1-4CD1-9D1B-D89CEB695E6D}" sibTransId="{0B64E856-22CB-4D39-AB66-4AD0FD488165}"/>
    <dgm:cxn modelId="{7DC71461-E72F-4B85-B364-6627AA808B9B}" type="presOf" srcId="{8D101676-1563-4191-ADF9-94A46E12DFD8}" destId="{17CE3C43-C2FD-427C-824B-A39DA931D0BE}" srcOrd="0" destOrd="0" presId="urn:microsoft.com/office/officeart/2005/8/layout/vList2"/>
    <dgm:cxn modelId="{2347BC8F-0998-470B-8C9A-2B85ED16A22F}" srcId="{4153ABC3-E275-40A0-9616-E9840F4EE09D}" destId="{F6371EAA-86B1-45EB-BE92-F2D899A4B5A6}" srcOrd="1" destOrd="0" parTransId="{52B7AAA6-CAB5-4687-843B-6DEF86DFAFF7}" sibTransId="{A070159D-E8BC-4B05-A744-A215BC036AAD}"/>
    <dgm:cxn modelId="{69B19E10-8827-46FD-9219-A78A32F5C96D}" type="presOf" srcId="{F6371EAA-86B1-45EB-BE92-F2D899A4B5A6}" destId="{9A8665D5-648F-4E44-A236-DF2D4FE518FD}" srcOrd="0" destOrd="0" presId="urn:microsoft.com/office/officeart/2005/8/layout/vList2"/>
    <dgm:cxn modelId="{BA3366D5-4C4A-422F-987A-85024F17BDC7}" type="presOf" srcId="{C7E8E5C6-5708-4BF3-81EB-4B1EF5E0CE82}" destId="{F9359D04-789F-4249-916F-0719CACEB283}" srcOrd="0" destOrd="0" presId="urn:microsoft.com/office/officeart/2005/8/layout/vList2"/>
    <dgm:cxn modelId="{D7ED542B-EB10-4EA6-928C-B82A27D8A9F0}" type="presParOf" srcId="{954846FB-6EA8-46FA-AFD3-35C2937E5023}" destId="{17CE3C43-C2FD-427C-824B-A39DA931D0BE}" srcOrd="0" destOrd="0" presId="urn:microsoft.com/office/officeart/2005/8/layout/vList2"/>
    <dgm:cxn modelId="{350057AF-6D8F-4CB7-9F1A-F97DC6BB81E6}" type="presParOf" srcId="{954846FB-6EA8-46FA-AFD3-35C2937E5023}" destId="{EBC40AC1-6558-4598-B6B1-6B3D0B2580B8}" srcOrd="1" destOrd="0" presId="urn:microsoft.com/office/officeart/2005/8/layout/vList2"/>
    <dgm:cxn modelId="{254AC61C-EC87-4E44-9909-632B76691697}" type="presParOf" srcId="{954846FB-6EA8-46FA-AFD3-35C2937E5023}" destId="{9A8665D5-648F-4E44-A236-DF2D4FE518FD}" srcOrd="2" destOrd="0" presId="urn:microsoft.com/office/officeart/2005/8/layout/vList2"/>
    <dgm:cxn modelId="{6AE5C823-E0EB-4662-A443-A83D9903B0C1}" type="presParOf" srcId="{954846FB-6EA8-46FA-AFD3-35C2937E5023}" destId="{C144F230-526B-408C-BFA9-23FD4008CDE0}" srcOrd="3" destOrd="0" presId="urn:microsoft.com/office/officeart/2005/8/layout/vList2"/>
    <dgm:cxn modelId="{BADA6B58-4951-4D19-B950-268C802AB0E0}" type="presParOf" srcId="{954846FB-6EA8-46FA-AFD3-35C2937E5023}" destId="{F9359D04-789F-4249-916F-0719CACEB283}" srcOrd="4"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BCCAC0C-6B0B-4697-A312-D1F41A2FFEE9}"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1996F328-12BB-451C-A707-B7476B3641E3}">
      <dgm:prSet/>
      <dgm:spPr/>
      <dgm:t>
        <a:bodyPr/>
        <a:lstStyle/>
        <a:p>
          <a:pPr rtl="0"/>
          <a:r>
            <a:rPr lang="tr-TR" dirty="0" smtClean="0"/>
            <a:t>Serum T düzeyi </a:t>
          </a:r>
          <a:r>
            <a:rPr lang="tr-TR" dirty="0" err="1" smtClean="0"/>
            <a:t>varikoseli</a:t>
          </a:r>
          <a:r>
            <a:rPr lang="tr-TR" dirty="0" smtClean="0"/>
            <a:t> olan bireylerde normal </a:t>
          </a:r>
          <a:r>
            <a:rPr lang="tr-TR" dirty="0" err="1" smtClean="0"/>
            <a:t>populasyona</a:t>
          </a:r>
          <a:r>
            <a:rPr lang="tr-TR" dirty="0" smtClean="0"/>
            <a:t> göre daha düşüktür. </a:t>
          </a:r>
          <a:endParaRPr lang="tr-TR" dirty="0"/>
        </a:p>
      </dgm:t>
    </dgm:pt>
    <dgm:pt modelId="{D4B9366A-2D3A-4316-AA82-E7441B41D226}" type="parTrans" cxnId="{6BF87FF2-B17E-469F-ADC6-F174ADFEF838}">
      <dgm:prSet/>
      <dgm:spPr/>
      <dgm:t>
        <a:bodyPr/>
        <a:lstStyle/>
        <a:p>
          <a:endParaRPr lang="tr-TR"/>
        </a:p>
      </dgm:t>
    </dgm:pt>
    <dgm:pt modelId="{52E86CA9-2DCD-49AA-8198-3B129486EFDC}" type="sibTrans" cxnId="{6BF87FF2-B17E-469F-ADC6-F174ADFEF838}">
      <dgm:prSet/>
      <dgm:spPr/>
      <dgm:t>
        <a:bodyPr/>
        <a:lstStyle/>
        <a:p>
          <a:endParaRPr lang="tr-TR"/>
        </a:p>
      </dgm:t>
    </dgm:pt>
    <dgm:pt modelId="{47526A6E-CB24-44EE-982A-143E1BC47101}">
      <dgm:prSet/>
      <dgm:spPr/>
      <dgm:t>
        <a:bodyPr/>
        <a:lstStyle/>
        <a:p>
          <a:pPr rtl="0"/>
          <a:r>
            <a:rPr lang="tr-TR" dirty="0" err="1" smtClean="0"/>
            <a:t>Varikoselektomi</a:t>
          </a:r>
          <a:r>
            <a:rPr lang="tr-TR" dirty="0" smtClean="0"/>
            <a:t> sonrasında T düzeyinde anlamlı düzelme izlenmektedir</a:t>
          </a:r>
          <a:endParaRPr lang="tr-TR" dirty="0"/>
        </a:p>
      </dgm:t>
    </dgm:pt>
    <dgm:pt modelId="{081251A8-A136-40B3-A942-CBE445FD9F86}" type="parTrans" cxnId="{82279796-06B1-4D31-80E9-40D322FCFBDC}">
      <dgm:prSet/>
      <dgm:spPr/>
      <dgm:t>
        <a:bodyPr/>
        <a:lstStyle/>
        <a:p>
          <a:endParaRPr lang="tr-TR"/>
        </a:p>
      </dgm:t>
    </dgm:pt>
    <dgm:pt modelId="{D9FF89B9-5F0E-491D-8590-A2ABD9D7BC33}" type="sibTrans" cxnId="{82279796-06B1-4D31-80E9-40D322FCFBDC}">
      <dgm:prSet/>
      <dgm:spPr/>
      <dgm:t>
        <a:bodyPr/>
        <a:lstStyle/>
        <a:p>
          <a:endParaRPr lang="tr-TR"/>
        </a:p>
      </dgm:t>
    </dgm:pt>
    <dgm:pt modelId="{8D75F7C8-E953-4DC8-AFAF-83623E413C70}">
      <dgm:prSet/>
      <dgm:spPr/>
      <dgm:t>
        <a:bodyPr/>
        <a:lstStyle/>
        <a:p>
          <a:pPr rtl="0"/>
          <a:r>
            <a:rPr lang="tr-TR" dirty="0" smtClean="0"/>
            <a:t>Bu düzelme özellikle </a:t>
          </a:r>
          <a:r>
            <a:rPr lang="tr-TR" dirty="0" err="1" smtClean="0"/>
            <a:t>hipogonadal</a:t>
          </a:r>
          <a:r>
            <a:rPr lang="tr-TR" dirty="0" smtClean="0"/>
            <a:t> olanlarda belirgindir. </a:t>
          </a:r>
          <a:endParaRPr lang="tr-TR" dirty="0"/>
        </a:p>
      </dgm:t>
    </dgm:pt>
    <dgm:pt modelId="{A190F37C-07E4-40DD-899C-CA218DFAEBB1}" type="parTrans" cxnId="{0F323BDE-931D-419C-A3E0-101931B82134}">
      <dgm:prSet/>
      <dgm:spPr/>
      <dgm:t>
        <a:bodyPr/>
        <a:lstStyle/>
        <a:p>
          <a:endParaRPr lang="tr-TR"/>
        </a:p>
      </dgm:t>
    </dgm:pt>
    <dgm:pt modelId="{811E086B-2264-49FA-9A70-DB7941089C9D}" type="sibTrans" cxnId="{0F323BDE-931D-419C-A3E0-101931B82134}">
      <dgm:prSet/>
      <dgm:spPr/>
      <dgm:t>
        <a:bodyPr/>
        <a:lstStyle/>
        <a:p>
          <a:endParaRPr lang="tr-TR"/>
        </a:p>
      </dgm:t>
    </dgm:pt>
    <dgm:pt modelId="{EB4A0151-2277-44A9-8722-20632E13DD3A}">
      <dgm:prSet/>
      <dgm:spPr/>
      <dgm:t>
        <a:bodyPr/>
        <a:lstStyle/>
        <a:p>
          <a:pPr rtl="0"/>
          <a:r>
            <a:rPr lang="tr-TR" dirty="0" err="1" smtClean="0"/>
            <a:t>Varikoselektomi</a:t>
          </a:r>
          <a:r>
            <a:rPr lang="tr-TR" dirty="0" smtClean="0"/>
            <a:t> sonrası T da artış olması sperm konsantrasyonlarında artış olacağının göstergesi olarak kabul edilebilir</a:t>
          </a:r>
          <a:endParaRPr lang="tr-TR" dirty="0"/>
        </a:p>
      </dgm:t>
    </dgm:pt>
    <dgm:pt modelId="{3D965EB0-B6B6-4D14-A36F-DA98984745F7}" type="parTrans" cxnId="{39F69F68-0397-45C7-B78A-DEEAF19EC041}">
      <dgm:prSet/>
      <dgm:spPr/>
      <dgm:t>
        <a:bodyPr/>
        <a:lstStyle/>
        <a:p>
          <a:endParaRPr lang="tr-TR"/>
        </a:p>
      </dgm:t>
    </dgm:pt>
    <dgm:pt modelId="{89E501AF-5035-4C0F-921B-4036F7449051}" type="sibTrans" cxnId="{39F69F68-0397-45C7-B78A-DEEAF19EC041}">
      <dgm:prSet/>
      <dgm:spPr/>
      <dgm:t>
        <a:bodyPr/>
        <a:lstStyle/>
        <a:p>
          <a:endParaRPr lang="tr-TR"/>
        </a:p>
      </dgm:t>
    </dgm:pt>
    <dgm:pt modelId="{0A55B8A7-8BF3-4DFA-916D-694090A8BA64}">
      <dgm:prSet/>
      <dgm:spPr/>
      <dgm:t>
        <a:bodyPr/>
        <a:lstStyle/>
        <a:p>
          <a:pPr rtl="0"/>
          <a:r>
            <a:rPr lang="tr-TR" dirty="0" err="1" smtClean="0"/>
            <a:t>Varikoseli</a:t>
          </a:r>
          <a:r>
            <a:rPr lang="tr-TR" dirty="0" smtClean="0"/>
            <a:t> olan bireylerde serum T düzeyinin düşük olmasının bir ameliyat </a:t>
          </a:r>
          <a:r>
            <a:rPr lang="tr-TR" dirty="0" err="1" smtClean="0"/>
            <a:t>endikasyonu</a:t>
          </a:r>
          <a:r>
            <a:rPr lang="tr-TR" dirty="0" smtClean="0"/>
            <a:t> olarak kabul edilmesi konusu araştırılmalıdır</a:t>
          </a:r>
          <a:endParaRPr lang="tr-TR" dirty="0"/>
        </a:p>
      </dgm:t>
    </dgm:pt>
    <dgm:pt modelId="{32CC90ED-63BD-418E-8259-5BFAC0D82D89}" type="parTrans" cxnId="{D1A523B2-4E98-4D59-8CB9-06CC862283FF}">
      <dgm:prSet/>
      <dgm:spPr/>
      <dgm:t>
        <a:bodyPr/>
        <a:lstStyle/>
        <a:p>
          <a:endParaRPr lang="tr-TR"/>
        </a:p>
      </dgm:t>
    </dgm:pt>
    <dgm:pt modelId="{F813B26A-03A2-46E9-A6D7-E954940EE32B}" type="sibTrans" cxnId="{D1A523B2-4E98-4D59-8CB9-06CC862283FF}">
      <dgm:prSet/>
      <dgm:spPr/>
      <dgm:t>
        <a:bodyPr/>
        <a:lstStyle/>
        <a:p>
          <a:endParaRPr lang="tr-TR"/>
        </a:p>
      </dgm:t>
    </dgm:pt>
    <dgm:pt modelId="{9CAB312B-A46F-4D3E-AE78-DFF46321F717}" type="pres">
      <dgm:prSet presAssocID="{9BCCAC0C-6B0B-4697-A312-D1F41A2FFEE9}" presName="linear" presStyleCnt="0">
        <dgm:presLayoutVars>
          <dgm:animLvl val="lvl"/>
          <dgm:resizeHandles val="exact"/>
        </dgm:presLayoutVars>
      </dgm:prSet>
      <dgm:spPr/>
      <dgm:t>
        <a:bodyPr/>
        <a:lstStyle/>
        <a:p>
          <a:endParaRPr lang="tr-TR"/>
        </a:p>
      </dgm:t>
    </dgm:pt>
    <dgm:pt modelId="{4D68112A-1BCD-4228-8849-1E28BF4EA000}" type="pres">
      <dgm:prSet presAssocID="{1996F328-12BB-451C-A707-B7476B3641E3}" presName="parentText" presStyleLbl="node1" presStyleIdx="0" presStyleCnt="5">
        <dgm:presLayoutVars>
          <dgm:chMax val="0"/>
          <dgm:bulletEnabled val="1"/>
        </dgm:presLayoutVars>
      </dgm:prSet>
      <dgm:spPr/>
      <dgm:t>
        <a:bodyPr/>
        <a:lstStyle/>
        <a:p>
          <a:endParaRPr lang="tr-TR"/>
        </a:p>
      </dgm:t>
    </dgm:pt>
    <dgm:pt modelId="{C33A1F86-574F-4CEA-9E7C-745CBBD6D95B}" type="pres">
      <dgm:prSet presAssocID="{52E86CA9-2DCD-49AA-8198-3B129486EFDC}" presName="spacer" presStyleCnt="0"/>
      <dgm:spPr/>
    </dgm:pt>
    <dgm:pt modelId="{2B12E8BF-CDE7-4869-A988-610B23C0ABC5}" type="pres">
      <dgm:prSet presAssocID="{47526A6E-CB24-44EE-982A-143E1BC47101}" presName="parentText" presStyleLbl="node1" presStyleIdx="1" presStyleCnt="5">
        <dgm:presLayoutVars>
          <dgm:chMax val="0"/>
          <dgm:bulletEnabled val="1"/>
        </dgm:presLayoutVars>
      </dgm:prSet>
      <dgm:spPr/>
      <dgm:t>
        <a:bodyPr/>
        <a:lstStyle/>
        <a:p>
          <a:endParaRPr lang="tr-TR"/>
        </a:p>
      </dgm:t>
    </dgm:pt>
    <dgm:pt modelId="{E848BFD4-B668-45F3-98D6-BDF0F818B404}" type="pres">
      <dgm:prSet presAssocID="{D9FF89B9-5F0E-491D-8590-A2ABD9D7BC33}" presName="spacer" presStyleCnt="0"/>
      <dgm:spPr/>
    </dgm:pt>
    <dgm:pt modelId="{585BFBA1-1A19-4090-8F5F-D94D9B4964F2}" type="pres">
      <dgm:prSet presAssocID="{8D75F7C8-E953-4DC8-AFAF-83623E413C70}" presName="parentText" presStyleLbl="node1" presStyleIdx="2" presStyleCnt="5">
        <dgm:presLayoutVars>
          <dgm:chMax val="0"/>
          <dgm:bulletEnabled val="1"/>
        </dgm:presLayoutVars>
      </dgm:prSet>
      <dgm:spPr/>
      <dgm:t>
        <a:bodyPr/>
        <a:lstStyle/>
        <a:p>
          <a:endParaRPr lang="tr-TR"/>
        </a:p>
      </dgm:t>
    </dgm:pt>
    <dgm:pt modelId="{50E91A63-F7D1-4DD6-BD90-2DE950BB8F52}" type="pres">
      <dgm:prSet presAssocID="{811E086B-2264-49FA-9A70-DB7941089C9D}" presName="spacer" presStyleCnt="0"/>
      <dgm:spPr/>
    </dgm:pt>
    <dgm:pt modelId="{86C4EE9A-2438-46C7-8267-F44D6B923F9D}" type="pres">
      <dgm:prSet presAssocID="{EB4A0151-2277-44A9-8722-20632E13DD3A}" presName="parentText" presStyleLbl="node1" presStyleIdx="3" presStyleCnt="5">
        <dgm:presLayoutVars>
          <dgm:chMax val="0"/>
          <dgm:bulletEnabled val="1"/>
        </dgm:presLayoutVars>
      </dgm:prSet>
      <dgm:spPr/>
      <dgm:t>
        <a:bodyPr/>
        <a:lstStyle/>
        <a:p>
          <a:endParaRPr lang="tr-TR"/>
        </a:p>
      </dgm:t>
    </dgm:pt>
    <dgm:pt modelId="{E34B4DC1-8149-4525-83CF-A552CE86B2ED}" type="pres">
      <dgm:prSet presAssocID="{89E501AF-5035-4C0F-921B-4036F7449051}" presName="spacer" presStyleCnt="0"/>
      <dgm:spPr/>
    </dgm:pt>
    <dgm:pt modelId="{C6A7739A-8F4F-4881-9981-B2BF5B3E0192}" type="pres">
      <dgm:prSet presAssocID="{0A55B8A7-8BF3-4DFA-916D-694090A8BA64}" presName="parentText" presStyleLbl="node1" presStyleIdx="4" presStyleCnt="5">
        <dgm:presLayoutVars>
          <dgm:chMax val="0"/>
          <dgm:bulletEnabled val="1"/>
        </dgm:presLayoutVars>
      </dgm:prSet>
      <dgm:spPr/>
      <dgm:t>
        <a:bodyPr/>
        <a:lstStyle/>
        <a:p>
          <a:endParaRPr lang="tr-TR"/>
        </a:p>
      </dgm:t>
    </dgm:pt>
  </dgm:ptLst>
  <dgm:cxnLst>
    <dgm:cxn modelId="{82279796-06B1-4D31-80E9-40D322FCFBDC}" srcId="{9BCCAC0C-6B0B-4697-A312-D1F41A2FFEE9}" destId="{47526A6E-CB24-44EE-982A-143E1BC47101}" srcOrd="1" destOrd="0" parTransId="{081251A8-A136-40B3-A942-CBE445FD9F86}" sibTransId="{D9FF89B9-5F0E-491D-8590-A2ABD9D7BC33}"/>
    <dgm:cxn modelId="{8FF12B09-8FB3-457D-B082-19B3043F4795}" type="presOf" srcId="{9BCCAC0C-6B0B-4697-A312-D1F41A2FFEE9}" destId="{9CAB312B-A46F-4D3E-AE78-DFF46321F717}" srcOrd="0" destOrd="0" presId="urn:microsoft.com/office/officeart/2005/8/layout/vList2"/>
    <dgm:cxn modelId="{D1A523B2-4E98-4D59-8CB9-06CC862283FF}" srcId="{9BCCAC0C-6B0B-4697-A312-D1F41A2FFEE9}" destId="{0A55B8A7-8BF3-4DFA-916D-694090A8BA64}" srcOrd="4" destOrd="0" parTransId="{32CC90ED-63BD-418E-8259-5BFAC0D82D89}" sibTransId="{F813B26A-03A2-46E9-A6D7-E954940EE32B}"/>
    <dgm:cxn modelId="{9AD46AC8-636A-4761-B945-2591EE086248}" type="presOf" srcId="{1996F328-12BB-451C-A707-B7476B3641E3}" destId="{4D68112A-1BCD-4228-8849-1E28BF4EA000}" srcOrd="0" destOrd="0" presId="urn:microsoft.com/office/officeart/2005/8/layout/vList2"/>
    <dgm:cxn modelId="{8FE1EB2B-8CB8-4438-AA46-A03CF1379D4D}" type="presOf" srcId="{8D75F7C8-E953-4DC8-AFAF-83623E413C70}" destId="{585BFBA1-1A19-4090-8F5F-D94D9B4964F2}" srcOrd="0" destOrd="0" presId="urn:microsoft.com/office/officeart/2005/8/layout/vList2"/>
    <dgm:cxn modelId="{0B0282F8-4790-4A20-8BB9-7570D8333376}" type="presOf" srcId="{EB4A0151-2277-44A9-8722-20632E13DD3A}" destId="{86C4EE9A-2438-46C7-8267-F44D6B923F9D}" srcOrd="0" destOrd="0" presId="urn:microsoft.com/office/officeart/2005/8/layout/vList2"/>
    <dgm:cxn modelId="{39F69F68-0397-45C7-B78A-DEEAF19EC041}" srcId="{9BCCAC0C-6B0B-4697-A312-D1F41A2FFEE9}" destId="{EB4A0151-2277-44A9-8722-20632E13DD3A}" srcOrd="3" destOrd="0" parTransId="{3D965EB0-B6B6-4D14-A36F-DA98984745F7}" sibTransId="{89E501AF-5035-4C0F-921B-4036F7449051}"/>
    <dgm:cxn modelId="{0F323BDE-931D-419C-A3E0-101931B82134}" srcId="{9BCCAC0C-6B0B-4697-A312-D1F41A2FFEE9}" destId="{8D75F7C8-E953-4DC8-AFAF-83623E413C70}" srcOrd="2" destOrd="0" parTransId="{A190F37C-07E4-40DD-899C-CA218DFAEBB1}" sibTransId="{811E086B-2264-49FA-9A70-DB7941089C9D}"/>
    <dgm:cxn modelId="{6BF87FF2-B17E-469F-ADC6-F174ADFEF838}" srcId="{9BCCAC0C-6B0B-4697-A312-D1F41A2FFEE9}" destId="{1996F328-12BB-451C-A707-B7476B3641E3}" srcOrd="0" destOrd="0" parTransId="{D4B9366A-2D3A-4316-AA82-E7441B41D226}" sibTransId="{52E86CA9-2DCD-49AA-8198-3B129486EFDC}"/>
    <dgm:cxn modelId="{31311045-D33D-4371-98E4-6495430259AE}" type="presOf" srcId="{0A55B8A7-8BF3-4DFA-916D-694090A8BA64}" destId="{C6A7739A-8F4F-4881-9981-B2BF5B3E0192}" srcOrd="0" destOrd="0" presId="urn:microsoft.com/office/officeart/2005/8/layout/vList2"/>
    <dgm:cxn modelId="{94B10395-758E-4183-A557-3E94277DFF84}" type="presOf" srcId="{47526A6E-CB24-44EE-982A-143E1BC47101}" destId="{2B12E8BF-CDE7-4869-A988-610B23C0ABC5}" srcOrd="0" destOrd="0" presId="urn:microsoft.com/office/officeart/2005/8/layout/vList2"/>
    <dgm:cxn modelId="{D36F97EA-BF2D-4ADA-8F6C-AEFCFF71C5DB}" type="presParOf" srcId="{9CAB312B-A46F-4D3E-AE78-DFF46321F717}" destId="{4D68112A-1BCD-4228-8849-1E28BF4EA000}" srcOrd="0" destOrd="0" presId="urn:microsoft.com/office/officeart/2005/8/layout/vList2"/>
    <dgm:cxn modelId="{5417CDE2-67B1-4AD1-ABA0-E6F87BEA6FA9}" type="presParOf" srcId="{9CAB312B-A46F-4D3E-AE78-DFF46321F717}" destId="{C33A1F86-574F-4CEA-9E7C-745CBBD6D95B}" srcOrd="1" destOrd="0" presId="urn:microsoft.com/office/officeart/2005/8/layout/vList2"/>
    <dgm:cxn modelId="{0B223933-AC83-47AC-843D-D8092A67B5AE}" type="presParOf" srcId="{9CAB312B-A46F-4D3E-AE78-DFF46321F717}" destId="{2B12E8BF-CDE7-4869-A988-610B23C0ABC5}" srcOrd="2" destOrd="0" presId="urn:microsoft.com/office/officeart/2005/8/layout/vList2"/>
    <dgm:cxn modelId="{837363C9-2DEF-4204-87D9-C513FCE56B99}" type="presParOf" srcId="{9CAB312B-A46F-4D3E-AE78-DFF46321F717}" destId="{E848BFD4-B668-45F3-98D6-BDF0F818B404}" srcOrd="3" destOrd="0" presId="urn:microsoft.com/office/officeart/2005/8/layout/vList2"/>
    <dgm:cxn modelId="{15158CC2-109E-497E-BDD5-6781A395E83D}" type="presParOf" srcId="{9CAB312B-A46F-4D3E-AE78-DFF46321F717}" destId="{585BFBA1-1A19-4090-8F5F-D94D9B4964F2}" srcOrd="4" destOrd="0" presId="urn:microsoft.com/office/officeart/2005/8/layout/vList2"/>
    <dgm:cxn modelId="{0087F060-EE05-4BAA-AC4E-2A421B4C9AFF}" type="presParOf" srcId="{9CAB312B-A46F-4D3E-AE78-DFF46321F717}" destId="{50E91A63-F7D1-4DD6-BD90-2DE950BB8F52}" srcOrd="5" destOrd="0" presId="urn:microsoft.com/office/officeart/2005/8/layout/vList2"/>
    <dgm:cxn modelId="{C4D11F39-BBBA-4800-971D-4A9A28A23651}" type="presParOf" srcId="{9CAB312B-A46F-4D3E-AE78-DFF46321F717}" destId="{86C4EE9A-2438-46C7-8267-F44D6B923F9D}" srcOrd="6" destOrd="0" presId="urn:microsoft.com/office/officeart/2005/8/layout/vList2"/>
    <dgm:cxn modelId="{CD289754-339B-4173-AF63-B0F52F6C6AB4}" type="presParOf" srcId="{9CAB312B-A46F-4D3E-AE78-DFF46321F717}" destId="{E34B4DC1-8149-4525-83CF-A552CE86B2ED}" srcOrd="7" destOrd="0" presId="urn:microsoft.com/office/officeart/2005/8/layout/vList2"/>
    <dgm:cxn modelId="{3F9ADCC9-8CC2-4F9D-8863-B932BD99F6CB}" type="presParOf" srcId="{9CAB312B-A46F-4D3E-AE78-DFF46321F717}" destId="{C6A7739A-8F4F-4881-9981-B2BF5B3E0192}"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B2DDAE-DB9F-4E82-8FAF-80C09E0DA285}" type="doc">
      <dgm:prSet loTypeId="urn:microsoft.com/office/officeart/2005/8/layout/pList1#3" loCatId="picture" qsTypeId="urn:microsoft.com/office/officeart/2005/8/quickstyle/simple3" qsCatId="simple" csTypeId="urn:microsoft.com/office/officeart/2005/8/colors/accent1_2" csCatId="accent1" phldr="1"/>
      <dgm:spPr/>
      <dgm:t>
        <a:bodyPr/>
        <a:lstStyle/>
        <a:p>
          <a:endParaRPr lang="tr-TR"/>
        </a:p>
      </dgm:t>
    </dgm:pt>
    <dgm:pt modelId="{7E94420A-12E3-493A-A032-E00B73503E2B}">
      <dgm:prSet phldrT="[Text]"/>
      <dgm:spPr/>
      <dgm:t>
        <a:bodyPr/>
        <a:lstStyle/>
        <a:p>
          <a:r>
            <a:rPr lang="tr-TR" dirty="0" smtClean="0"/>
            <a:t>Buck fasyası</a:t>
          </a:r>
          <a:endParaRPr lang="tr-TR" dirty="0"/>
        </a:p>
      </dgm:t>
    </dgm:pt>
    <dgm:pt modelId="{3D714325-EB8F-44EC-AA7E-C95753AB90FE}" type="parTrans" cxnId="{03B16BB6-45DB-4D49-BCE8-97CA804FD5E9}">
      <dgm:prSet/>
      <dgm:spPr/>
      <dgm:t>
        <a:bodyPr/>
        <a:lstStyle/>
        <a:p>
          <a:endParaRPr lang="tr-TR"/>
        </a:p>
      </dgm:t>
    </dgm:pt>
    <dgm:pt modelId="{CEE49A2B-71B7-4A16-9EB2-D16698D3AD01}" type="sibTrans" cxnId="{03B16BB6-45DB-4D49-BCE8-97CA804FD5E9}">
      <dgm:prSet/>
      <dgm:spPr/>
      <dgm:t>
        <a:bodyPr/>
        <a:lstStyle/>
        <a:p>
          <a:endParaRPr lang="tr-TR"/>
        </a:p>
      </dgm:t>
    </dgm:pt>
    <dgm:pt modelId="{49B7DD61-BBEC-4857-95A9-37952044A693}">
      <dgm:prSet phldrT="[Text]"/>
      <dgm:spPr/>
      <dgm:t>
        <a:bodyPr/>
        <a:lstStyle/>
        <a:p>
          <a:r>
            <a:rPr lang="tr-TR" dirty="0" smtClean="0"/>
            <a:t>Sonrasında örtülür</a:t>
          </a:r>
          <a:endParaRPr lang="tr-TR" dirty="0"/>
        </a:p>
      </dgm:t>
    </dgm:pt>
    <dgm:pt modelId="{5E5FC7EA-E834-4992-B945-1F08470D492B}" type="parTrans" cxnId="{8841A8F4-DF42-4203-9B1C-209F641C327F}">
      <dgm:prSet/>
      <dgm:spPr/>
      <dgm:t>
        <a:bodyPr/>
        <a:lstStyle/>
        <a:p>
          <a:endParaRPr lang="tr-TR"/>
        </a:p>
      </dgm:t>
    </dgm:pt>
    <dgm:pt modelId="{92012507-791A-4A7E-9390-4A5F69068F8E}" type="sibTrans" cxnId="{8841A8F4-DF42-4203-9B1C-209F641C327F}">
      <dgm:prSet/>
      <dgm:spPr/>
      <dgm:t>
        <a:bodyPr/>
        <a:lstStyle/>
        <a:p>
          <a:endParaRPr lang="tr-TR"/>
        </a:p>
      </dgm:t>
    </dgm:pt>
    <dgm:pt modelId="{D7E3CB73-6610-450A-A674-17EFD301B27D}">
      <dgm:prSet phldrT="[Text]"/>
      <dgm:spPr/>
      <dgm:t>
        <a:bodyPr/>
        <a:lstStyle/>
        <a:p>
          <a:r>
            <a:rPr lang="tr-TR" dirty="0" smtClean="0"/>
            <a:t>Buck fasyasının açılması</a:t>
          </a:r>
          <a:endParaRPr lang="tr-TR" dirty="0"/>
        </a:p>
      </dgm:t>
    </dgm:pt>
    <dgm:pt modelId="{67149391-FF09-4D1A-9010-7FA0F464212F}" type="parTrans" cxnId="{405901C4-FB22-4C13-BB13-D72DD59613EE}">
      <dgm:prSet/>
      <dgm:spPr/>
      <dgm:t>
        <a:bodyPr/>
        <a:lstStyle/>
        <a:p>
          <a:endParaRPr lang="tr-TR"/>
        </a:p>
      </dgm:t>
    </dgm:pt>
    <dgm:pt modelId="{742A4B23-EAAA-4F43-9AB8-773E316749A9}" type="sibTrans" cxnId="{405901C4-FB22-4C13-BB13-D72DD59613EE}">
      <dgm:prSet/>
      <dgm:spPr/>
      <dgm:t>
        <a:bodyPr/>
        <a:lstStyle/>
        <a:p>
          <a:endParaRPr lang="tr-TR"/>
        </a:p>
      </dgm:t>
    </dgm:pt>
    <dgm:pt modelId="{B4BB6EB1-E255-4312-B664-612E451C19FE}">
      <dgm:prSet phldrT="[Text]"/>
      <dgm:spPr/>
      <dgm:t>
        <a:bodyPr/>
        <a:lstStyle/>
        <a:p>
          <a:r>
            <a:rPr lang="tr-TR" dirty="0" smtClean="0"/>
            <a:t>Korpotomi</a:t>
          </a:r>
          <a:endParaRPr lang="tr-TR" dirty="0"/>
        </a:p>
      </dgm:t>
    </dgm:pt>
    <dgm:pt modelId="{50554AFD-38D7-4A1B-B2C5-86905A5DC354}" type="parTrans" cxnId="{A3930417-A7E6-4588-9CDC-57AC0F02AAAA}">
      <dgm:prSet/>
      <dgm:spPr/>
      <dgm:t>
        <a:bodyPr/>
        <a:lstStyle/>
        <a:p>
          <a:endParaRPr lang="tr-TR"/>
        </a:p>
      </dgm:t>
    </dgm:pt>
    <dgm:pt modelId="{C4187012-EAB0-470C-85A3-6B85CFD8ADDB}" type="sibTrans" cxnId="{A3930417-A7E6-4588-9CDC-57AC0F02AAAA}">
      <dgm:prSet/>
      <dgm:spPr/>
      <dgm:t>
        <a:bodyPr/>
        <a:lstStyle/>
        <a:p>
          <a:endParaRPr lang="tr-TR"/>
        </a:p>
      </dgm:t>
    </dgm:pt>
    <dgm:pt modelId="{3CE673B1-4DC8-4AE2-B783-FEE053DB094B}" type="pres">
      <dgm:prSet presAssocID="{3AB2DDAE-DB9F-4E82-8FAF-80C09E0DA285}" presName="Name0" presStyleCnt="0">
        <dgm:presLayoutVars>
          <dgm:dir/>
          <dgm:resizeHandles val="exact"/>
        </dgm:presLayoutVars>
      </dgm:prSet>
      <dgm:spPr/>
      <dgm:t>
        <a:bodyPr/>
        <a:lstStyle/>
        <a:p>
          <a:endParaRPr lang="tr-TR"/>
        </a:p>
      </dgm:t>
    </dgm:pt>
    <dgm:pt modelId="{58ACF793-D618-49A9-AD1E-58A2CA6F2F29}" type="pres">
      <dgm:prSet presAssocID="{7E94420A-12E3-493A-A032-E00B73503E2B}" presName="compNode" presStyleCnt="0"/>
      <dgm:spPr/>
    </dgm:pt>
    <dgm:pt modelId="{F27C56CF-E0ED-46F6-9B18-C921E55962C5}" type="pres">
      <dgm:prSet presAssocID="{7E94420A-12E3-493A-A032-E00B73503E2B}"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Lst>
          </a:blip>
          <a:srcRect/>
          <a:stretch>
            <a:fillRect t="-7000" b="-7000"/>
          </a:stretch>
        </a:blipFill>
      </dgm:spPr>
    </dgm:pt>
    <dgm:pt modelId="{3564F992-D3F1-411A-8E56-594B3CFFCBE9}" type="pres">
      <dgm:prSet presAssocID="{7E94420A-12E3-493A-A032-E00B73503E2B}" presName="textRect" presStyleLbl="revTx" presStyleIdx="0" presStyleCnt="4" custLinFactNeighborX="-1259" custLinFactNeighborY="-23248">
        <dgm:presLayoutVars>
          <dgm:bulletEnabled val="1"/>
        </dgm:presLayoutVars>
      </dgm:prSet>
      <dgm:spPr/>
      <dgm:t>
        <a:bodyPr/>
        <a:lstStyle/>
        <a:p>
          <a:endParaRPr lang="tr-TR"/>
        </a:p>
      </dgm:t>
    </dgm:pt>
    <dgm:pt modelId="{4845A941-5F62-4E40-8391-09B2139430FB}" type="pres">
      <dgm:prSet presAssocID="{CEE49A2B-71B7-4A16-9EB2-D16698D3AD01}" presName="sibTrans" presStyleLbl="sibTrans2D1" presStyleIdx="0" presStyleCnt="0"/>
      <dgm:spPr/>
      <dgm:t>
        <a:bodyPr/>
        <a:lstStyle/>
        <a:p>
          <a:endParaRPr lang="tr-TR"/>
        </a:p>
      </dgm:t>
    </dgm:pt>
    <dgm:pt modelId="{7C377378-F967-41DB-A2ED-1D8E140CD056}" type="pres">
      <dgm:prSet presAssocID="{49B7DD61-BBEC-4857-95A9-37952044A693}" presName="compNode" presStyleCnt="0"/>
      <dgm:spPr/>
    </dgm:pt>
    <dgm:pt modelId="{764AD122-5414-4FEE-B1DD-C4182020291C}" type="pres">
      <dgm:prSet presAssocID="{49B7DD61-BBEC-4857-95A9-37952044A693}" presName="pictRect" presStyleLbl="node1" presStyleIdx="1" presStyleCnt="4" custLinFactNeighborX="82170" custLinFactNeighborY="3604"/>
      <dgm:spPr>
        <a:blipFill>
          <a:blip xmlns:r="http://schemas.openxmlformats.org/officeDocument/2006/relationships" r:embed="rId2">
            <a:extLst>
              <a:ext uri="{28A0092B-C50C-407E-A947-70E740481C1C}">
                <a14:useLocalDpi xmlns:a14="http://schemas.microsoft.com/office/drawing/2010/main" xmlns="" val="0"/>
              </a:ext>
            </a:extLst>
          </a:blip>
          <a:srcRect/>
          <a:stretch>
            <a:fillRect t="-2000" b="-2000"/>
          </a:stretch>
        </a:blipFill>
      </dgm:spPr>
    </dgm:pt>
    <dgm:pt modelId="{BEE12AD6-E255-4207-AFDC-C3B484DBA0E6}" type="pres">
      <dgm:prSet presAssocID="{49B7DD61-BBEC-4857-95A9-37952044A693}" presName="textRect" presStyleLbl="revTx" presStyleIdx="1" presStyleCnt="4" custLinFactNeighborX="82170" custLinFactNeighborY="-2007">
        <dgm:presLayoutVars>
          <dgm:bulletEnabled val="1"/>
        </dgm:presLayoutVars>
      </dgm:prSet>
      <dgm:spPr/>
      <dgm:t>
        <a:bodyPr/>
        <a:lstStyle/>
        <a:p>
          <a:endParaRPr lang="tr-TR"/>
        </a:p>
      </dgm:t>
    </dgm:pt>
    <dgm:pt modelId="{D936C266-42F1-4F11-B954-B26A98E5EFA8}" type="pres">
      <dgm:prSet presAssocID="{92012507-791A-4A7E-9390-4A5F69068F8E}" presName="sibTrans" presStyleLbl="sibTrans2D1" presStyleIdx="0" presStyleCnt="0"/>
      <dgm:spPr/>
      <dgm:t>
        <a:bodyPr/>
        <a:lstStyle/>
        <a:p>
          <a:endParaRPr lang="tr-TR"/>
        </a:p>
      </dgm:t>
    </dgm:pt>
    <dgm:pt modelId="{0CB1ED84-869E-43A8-984F-9631F71108EB}" type="pres">
      <dgm:prSet presAssocID="{D7E3CB73-6610-450A-A674-17EFD301B27D}" presName="compNode" presStyleCnt="0"/>
      <dgm:spPr/>
    </dgm:pt>
    <dgm:pt modelId="{7008E9F8-6F40-49A0-8272-7B8E1AEEDA94}" type="pres">
      <dgm:prSet presAssocID="{D7E3CB73-6610-450A-A674-17EFD301B27D}" presName="pictRect" presStyleLbl="node1" presStyleIdx="2" presStyleCnt="4" custLinFactX="-100000" custLinFactY="52296" custLinFactNeighborX="-116971" custLinFactNeighborY="100000"/>
      <dgm:spPr>
        <a:blipFill>
          <a:blip xmlns:r="http://schemas.openxmlformats.org/officeDocument/2006/relationships" r:embed="rId3">
            <a:extLst>
              <a:ext uri="{28A0092B-C50C-407E-A947-70E740481C1C}">
                <a14:useLocalDpi xmlns:a14="http://schemas.microsoft.com/office/drawing/2010/main" xmlns="" val="0"/>
              </a:ext>
            </a:extLst>
          </a:blip>
          <a:srcRect/>
          <a:stretch>
            <a:fillRect l="-2000" r="-2000"/>
          </a:stretch>
        </a:blipFill>
      </dgm:spPr>
    </dgm:pt>
    <dgm:pt modelId="{48BEDFB2-BF9B-454D-ACC7-6EBDCE11CC99}" type="pres">
      <dgm:prSet presAssocID="{D7E3CB73-6610-450A-A674-17EFD301B27D}" presName="textRect" presStyleLbl="revTx" presStyleIdx="2" presStyleCnt="4" custLinFactX="-100000" custLinFactY="113057" custLinFactNeighborX="-111717" custLinFactNeighborY="200000">
        <dgm:presLayoutVars>
          <dgm:bulletEnabled val="1"/>
        </dgm:presLayoutVars>
      </dgm:prSet>
      <dgm:spPr/>
      <dgm:t>
        <a:bodyPr/>
        <a:lstStyle/>
        <a:p>
          <a:endParaRPr lang="tr-TR"/>
        </a:p>
      </dgm:t>
    </dgm:pt>
    <dgm:pt modelId="{F76C9A7F-95C0-4D44-A3DE-FE42B0FF5021}" type="pres">
      <dgm:prSet presAssocID="{742A4B23-EAAA-4F43-9AB8-773E316749A9}" presName="sibTrans" presStyleLbl="sibTrans2D1" presStyleIdx="0" presStyleCnt="0"/>
      <dgm:spPr/>
      <dgm:t>
        <a:bodyPr/>
        <a:lstStyle/>
        <a:p>
          <a:endParaRPr lang="tr-TR"/>
        </a:p>
      </dgm:t>
    </dgm:pt>
    <dgm:pt modelId="{73906E6C-3E72-4161-A180-B3DAEE1A9147}" type="pres">
      <dgm:prSet presAssocID="{B4BB6EB1-E255-4312-B664-612E451C19FE}" presName="compNode" presStyleCnt="0"/>
      <dgm:spPr/>
    </dgm:pt>
    <dgm:pt modelId="{DE427993-1CA3-4FB2-9D26-25017718CC48}" type="pres">
      <dgm:prSet presAssocID="{B4BB6EB1-E255-4312-B664-612E451C19FE}" presName="pictRect" presStyleLbl="node1" presStyleIdx="3" presStyleCnt="4" custLinFactNeighborX="76917" custLinFactNeighborY="-4626"/>
      <dgm:spPr>
        <a:blipFill>
          <a:blip xmlns:r="http://schemas.openxmlformats.org/officeDocument/2006/relationships" r:embed="rId4">
            <a:extLst>
              <a:ext uri="{28A0092B-C50C-407E-A947-70E740481C1C}">
                <a14:useLocalDpi xmlns:a14="http://schemas.microsoft.com/office/drawing/2010/main" xmlns="" val="0"/>
              </a:ext>
            </a:extLst>
          </a:blip>
          <a:srcRect/>
          <a:stretch>
            <a:fillRect l="-4000" r="-4000"/>
          </a:stretch>
        </a:blipFill>
      </dgm:spPr>
    </dgm:pt>
    <dgm:pt modelId="{C178AE00-A4BC-4D42-A1FD-C27151073BD4}" type="pres">
      <dgm:prSet presAssocID="{B4BB6EB1-E255-4312-B664-612E451C19FE}" presName="textRect" presStyleLbl="revTx" presStyleIdx="3" presStyleCnt="4" custLinFactNeighborX="82170" custLinFactNeighborY="3270">
        <dgm:presLayoutVars>
          <dgm:bulletEnabled val="1"/>
        </dgm:presLayoutVars>
      </dgm:prSet>
      <dgm:spPr/>
      <dgm:t>
        <a:bodyPr/>
        <a:lstStyle/>
        <a:p>
          <a:endParaRPr lang="tr-TR"/>
        </a:p>
      </dgm:t>
    </dgm:pt>
  </dgm:ptLst>
  <dgm:cxnLst>
    <dgm:cxn modelId="{6D649986-7587-4A4F-B629-5405EE5C6B03}" type="presOf" srcId="{CEE49A2B-71B7-4A16-9EB2-D16698D3AD01}" destId="{4845A941-5F62-4E40-8391-09B2139430FB}" srcOrd="0" destOrd="0" presId="urn:microsoft.com/office/officeart/2005/8/layout/pList1#3"/>
    <dgm:cxn modelId="{405901C4-FB22-4C13-BB13-D72DD59613EE}" srcId="{3AB2DDAE-DB9F-4E82-8FAF-80C09E0DA285}" destId="{D7E3CB73-6610-450A-A674-17EFD301B27D}" srcOrd="2" destOrd="0" parTransId="{67149391-FF09-4D1A-9010-7FA0F464212F}" sibTransId="{742A4B23-EAAA-4F43-9AB8-773E316749A9}"/>
    <dgm:cxn modelId="{A92E8941-E8D0-4458-9BF8-852C4F0F2A2E}" type="presOf" srcId="{D7E3CB73-6610-450A-A674-17EFD301B27D}" destId="{48BEDFB2-BF9B-454D-ACC7-6EBDCE11CC99}" srcOrd="0" destOrd="0" presId="urn:microsoft.com/office/officeart/2005/8/layout/pList1#3"/>
    <dgm:cxn modelId="{C19E0963-8C21-46DC-8605-B6CFE2A7AA7E}" type="presOf" srcId="{49B7DD61-BBEC-4857-95A9-37952044A693}" destId="{BEE12AD6-E255-4207-AFDC-C3B484DBA0E6}" srcOrd="0" destOrd="0" presId="urn:microsoft.com/office/officeart/2005/8/layout/pList1#3"/>
    <dgm:cxn modelId="{330398CE-E037-4BB2-9F06-E08C4E07D315}" type="presOf" srcId="{92012507-791A-4A7E-9390-4A5F69068F8E}" destId="{D936C266-42F1-4F11-B954-B26A98E5EFA8}" srcOrd="0" destOrd="0" presId="urn:microsoft.com/office/officeart/2005/8/layout/pList1#3"/>
    <dgm:cxn modelId="{03B16BB6-45DB-4D49-BCE8-97CA804FD5E9}" srcId="{3AB2DDAE-DB9F-4E82-8FAF-80C09E0DA285}" destId="{7E94420A-12E3-493A-A032-E00B73503E2B}" srcOrd="0" destOrd="0" parTransId="{3D714325-EB8F-44EC-AA7E-C95753AB90FE}" sibTransId="{CEE49A2B-71B7-4A16-9EB2-D16698D3AD01}"/>
    <dgm:cxn modelId="{8841A8F4-DF42-4203-9B1C-209F641C327F}" srcId="{3AB2DDAE-DB9F-4E82-8FAF-80C09E0DA285}" destId="{49B7DD61-BBEC-4857-95A9-37952044A693}" srcOrd="1" destOrd="0" parTransId="{5E5FC7EA-E834-4992-B945-1F08470D492B}" sibTransId="{92012507-791A-4A7E-9390-4A5F69068F8E}"/>
    <dgm:cxn modelId="{B2BF763E-78EE-4185-A5B7-F39BF14CCD45}" type="presOf" srcId="{3AB2DDAE-DB9F-4E82-8FAF-80C09E0DA285}" destId="{3CE673B1-4DC8-4AE2-B783-FEE053DB094B}" srcOrd="0" destOrd="0" presId="urn:microsoft.com/office/officeart/2005/8/layout/pList1#3"/>
    <dgm:cxn modelId="{35083EB3-D1D2-41ED-A4DF-891E40BB75D9}" type="presOf" srcId="{B4BB6EB1-E255-4312-B664-612E451C19FE}" destId="{C178AE00-A4BC-4D42-A1FD-C27151073BD4}" srcOrd="0" destOrd="0" presId="urn:microsoft.com/office/officeart/2005/8/layout/pList1#3"/>
    <dgm:cxn modelId="{A3930417-A7E6-4588-9CDC-57AC0F02AAAA}" srcId="{3AB2DDAE-DB9F-4E82-8FAF-80C09E0DA285}" destId="{B4BB6EB1-E255-4312-B664-612E451C19FE}" srcOrd="3" destOrd="0" parTransId="{50554AFD-38D7-4A1B-B2C5-86905A5DC354}" sibTransId="{C4187012-EAB0-470C-85A3-6B85CFD8ADDB}"/>
    <dgm:cxn modelId="{8F503805-29DA-4863-B93D-C6E7D6623B4A}" type="presOf" srcId="{742A4B23-EAAA-4F43-9AB8-773E316749A9}" destId="{F76C9A7F-95C0-4D44-A3DE-FE42B0FF5021}" srcOrd="0" destOrd="0" presId="urn:microsoft.com/office/officeart/2005/8/layout/pList1#3"/>
    <dgm:cxn modelId="{E7D05516-5848-4647-A0BC-FD1121BE7598}" type="presOf" srcId="{7E94420A-12E3-493A-A032-E00B73503E2B}" destId="{3564F992-D3F1-411A-8E56-594B3CFFCBE9}" srcOrd="0" destOrd="0" presId="urn:microsoft.com/office/officeart/2005/8/layout/pList1#3"/>
    <dgm:cxn modelId="{A88BA3B9-204A-49CF-927C-C164E387BDE0}" type="presParOf" srcId="{3CE673B1-4DC8-4AE2-B783-FEE053DB094B}" destId="{58ACF793-D618-49A9-AD1E-58A2CA6F2F29}" srcOrd="0" destOrd="0" presId="urn:microsoft.com/office/officeart/2005/8/layout/pList1#3"/>
    <dgm:cxn modelId="{1DF1BB76-A0F5-4CE1-8C96-7D6AD0820D53}" type="presParOf" srcId="{58ACF793-D618-49A9-AD1E-58A2CA6F2F29}" destId="{F27C56CF-E0ED-46F6-9B18-C921E55962C5}" srcOrd="0" destOrd="0" presId="urn:microsoft.com/office/officeart/2005/8/layout/pList1#3"/>
    <dgm:cxn modelId="{BEE8FD6E-FC22-474E-ADCC-4B95F9F67459}" type="presParOf" srcId="{58ACF793-D618-49A9-AD1E-58A2CA6F2F29}" destId="{3564F992-D3F1-411A-8E56-594B3CFFCBE9}" srcOrd="1" destOrd="0" presId="urn:microsoft.com/office/officeart/2005/8/layout/pList1#3"/>
    <dgm:cxn modelId="{CB44D57F-6841-4C0E-9ECB-D31D5940CB33}" type="presParOf" srcId="{3CE673B1-4DC8-4AE2-B783-FEE053DB094B}" destId="{4845A941-5F62-4E40-8391-09B2139430FB}" srcOrd="1" destOrd="0" presId="urn:microsoft.com/office/officeart/2005/8/layout/pList1#3"/>
    <dgm:cxn modelId="{24A740B7-CF70-4106-AEC2-593754236431}" type="presParOf" srcId="{3CE673B1-4DC8-4AE2-B783-FEE053DB094B}" destId="{7C377378-F967-41DB-A2ED-1D8E140CD056}" srcOrd="2" destOrd="0" presId="urn:microsoft.com/office/officeart/2005/8/layout/pList1#3"/>
    <dgm:cxn modelId="{80E24E05-60D7-4FFF-9582-05A1EE40C1D2}" type="presParOf" srcId="{7C377378-F967-41DB-A2ED-1D8E140CD056}" destId="{764AD122-5414-4FEE-B1DD-C4182020291C}" srcOrd="0" destOrd="0" presId="urn:microsoft.com/office/officeart/2005/8/layout/pList1#3"/>
    <dgm:cxn modelId="{96C51235-D2EC-4F74-AD92-30DCBCE95A0A}" type="presParOf" srcId="{7C377378-F967-41DB-A2ED-1D8E140CD056}" destId="{BEE12AD6-E255-4207-AFDC-C3B484DBA0E6}" srcOrd="1" destOrd="0" presId="urn:microsoft.com/office/officeart/2005/8/layout/pList1#3"/>
    <dgm:cxn modelId="{B0455B83-38CA-492F-BCB5-6C333528783A}" type="presParOf" srcId="{3CE673B1-4DC8-4AE2-B783-FEE053DB094B}" destId="{D936C266-42F1-4F11-B954-B26A98E5EFA8}" srcOrd="3" destOrd="0" presId="urn:microsoft.com/office/officeart/2005/8/layout/pList1#3"/>
    <dgm:cxn modelId="{8AE3AD51-B783-4674-A8C6-D6FD2778CBBF}" type="presParOf" srcId="{3CE673B1-4DC8-4AE2-B783-FEE053DB094B}" destId="{0CB1ED84-869E-43A8-984F-9631F71108EB}" srcOrd="4" destOrd="0" presId="urn:microsoft.com/office/officeart/2005/8/layout/pList1#3"/>
    <dgm:cxn modelId="{930260DB-C791-4D19-8201-3A6426CAFFBC}" type="presParOf" srcId="{0CB1ED84-869E-43A8-984F-9631F71108EB}" destId="{7008E9F8-6F40-49A0-8272-7B8E1AEEDA94}" srcOrd="0" destOrd="0" presId="urn:microsoft.com/office/officeart/2005/8/layout/pList1#3"/>
    <dgm:cxn modelId="{CBF2EDE8-6649-45EB-8362-5F7B197D9D49}" type="presParOf" srcId="{0CB1ED84-869E-43A8-984F-9631F71108EB}" destId="{48BEDFB2-BF9B-454D-ACC7-6EBDCE11CC99}" srcOrd="1" destOrd="0" presId="urn:microsoft.com/office/officeart/2005/8/layout/pList1#3"/>
    <dgm:cxn modelId="{83724FE2-32F9-4FAB-B435-83A1522884DF}" type="presParOf" srcId="{3CE673B1-4DC8-4AE2-B783-FEE053DB094B}" destId="{F76C9A7F-95C0-4D44-A3DE-FE42B0FF5021}" srcOrd="5" destOrd="0" presId="urn:microsoft.com/office/officeart/2005/8/layout/pList1#3"/>
    <dgm:cxn modelId="{B73EE0C9-BCD6-4A18-B8BC-5F5DA908396F}" type="presParOf" srcId="{3CE673B1-4DC8-4AE2-B783-FEE053DB094B}" destId="{73906E6C-3E72-4161-A180-B3DAEE1A9147}" srcOrd="6" destOrd="0" presId="urn:microsoft.com/office/officeart/2005/8/layout/pList1#3"/>
    <dgm:cxn modelId="{CB705FEF-1CEA-415E-B82C-0A85DB7C3177}" type="presParOf" srcId="{73906E6C-3E72-4161-A180-B3DAEE1A9147}" destId="{DE427993-1CA3-4FB2-9D26-25017718CC48}" srcOrd="0" destOrd="0" presId="urn:microsoft.com/office/officeart/2005/8/layout/pList1#3"/>
    <dgm:cxn modelId="{73595B02-FAA4-4EA4-8A2C-055F7DF1D7E5}" type="presParOf" srcId="{73906E6C-3E72-4161-A180-B3DAEE1A9147}" destId="{C178AE00-A4BC-4D42-A1FD-C27151073BD4}" srcOrd="1" destOrd="0" presId="urn:microsoft.com/office/officeart/2005/8/layout/pList1#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159C48-A7E3-41EB-97B2-55A41035A1C5}"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B844F810-464E-488B-8E53-7E1DEDE5C7C7}">
      <dgm:prSet custT="1"/>
      <dgm:spPr/>
      <dgm:t>
        <a:bodyPr/>
        <a:lstStyle/>
        <a:p>
          <a:pPr rtl="0"/>
          <a:r>
            <a:rPr lang="tr-TR" sz="2800" dirty="0" err="1" smtClean="0"/>
            <a:t>Varikoselektomi</a:t>
          </a:r>
          <a:r>
            <a:rPr lang="tr-TR" sz="2800" dirty="0" smtClean="0"/>
            <a:t> semen analizi sonuçlarında bozukluk olduğunda ve kadın faktörü olmadığında birincil tedavi olarak kabul edilebilir </a:t>
          </a:r>
          <a:endParaRPr lang="tr-TR" sz="2800" dirty="0"/>
        </a:p>
      </dgm:t>
    </dgm:pt>
    <dgm:pt modelId="{AC5AF88A-5F09-4D00-9549-9E6BF002B7B0}" type="parTrans" cxnId="{3FE88655-6E9B-427B-BC52-2891CA61CC3D}">
      <dgm:prSet/>
      <dgm:spPr/>
      <dgm:t>
        <a:bodyPr/>
        <a:lstStyle/>
        <a:p>
          <a:endParaRPr lang="tr-TR" sz="2000"/>
        </a:p>
      </dgm:t>
    </dgm:pt>
    <dgm:pt modelId="{5435DD43-FD93-4F59-A34E-A4BC267803BC}" type="sibTrans" cxnId="{3FE88655-6E9B-427B-BC52-2891CA61CC3D}">
      <dgm:prSet/>
      <dgm:spPr/>
      <dgm:t>
        <a:bodyPr/>
        <a:lstStyle/>
        <a:p>
          <a:endParaRPr lang="tr-TR" sz="2000"/>
        </a:p>
      </dgm:t>
    </dgm:pt>
    <dgm:pt modelId="{BA04EA2E-F53E-486E-B59F-1ED646155716}" type="pres">
      <dgm:prSet presAssocID="{53159C48-A7E3-41EB-97B2-55A41035A1C5}" presName="linear" presStyleCnt="0">
        <dgm:presLayoutVars>
          <dgm:animLvl val="lvl"/>
          <dgm:resizeHandles val="exact"/>
        </dgm:presLayoutVars>
      </dgm:prSet>
      <dgm:spPr/>
      <dgm:t>
        <a:bodyPr/>
        <a:lstStyle/>
        <a:p>
          <a:endParaRPr lang="tr-TR"/>
        </a:p>
      </dgm:t>
    </dgm:pt>
    <dgm:pt modelId="{89BD5700-7E91-481C-99AC-DF1ABEE7A215}" type="pres">
      <dgm:prSet presAssocID="{B844F810-464E-488B-8E53-7E1DEDE5C7C7}" presName="parentText" presStyleLbl="node1" presStyleIdx="0" presStyleCnt="1">
        <dgm:presLayoutVars>
          <dgm:chMax val="0"/>
          <dgm:bulletEnabled val="1"/>
        </dgm:presLayoutVars>
      </dgm:prSet>
      <dgm:spPr/>
      <dgm:t>
        <a:bodyPr/>
        <a:lstStyle/>
        <a:p>
          <a:endParaRPr lang="tr-TR"/>
        </a:p>
      </dgm:t>
    </dgm:pt>
  </dgm:ptLst>
  <dgm:cxnLst>
    <dgm:cxn modelId="{3FE88655-6E9B-427B-BC52-2891CA61CC3D}" srcId="{53159C48-A7E3-41EB-97B2-55A41035A1C5}" destId="{B844F810-464E-488B-8E53-7E1DEDE5C7C7}" srcOrd="0" destOrd="0" parTransId="{AC5AF88A-5F09-4D00-9549-9E6BF002B7B0}" sibTransId="{5435DD43-FD93-4F59-A34E-A4BC267803BC}"/>
    <dgm:cxn modelId="{534C38EB-D1D6-4D3E-8186-E499AD62EB08}" type="presOf" srcId="{53159C48-A7E3-41EB-97B2-55A41035A1C5}" destId="{BA04EA2E-F53E-486E-B59F-1ED646155716}" srcOrd="0" destOrd="0" presId="urn:microsoft.com/office/officeart/2005/8/layout/vList2"/>
    <dgm:cxn modelId="{4B22716F-B4B7-4350-A9A8-D0F6A1F1D147}" type="presOf" srcId="{B844F810-464E-488B-8E53-7E1DEDE5C7C7}" destId="{89BD5700-7E91-481C-99AC-DF1ABEE7A215}" srcOrd="0" destOrd="0" presId="urn:microsoft.com/office/officeart/2005/8/layout/vList2"/>
    <dgm:cxn modelId="{1A3C9DA2-5132-4E1D-A16A-901067C60886}" type="presParOf" srcId="{BA04EA2E-F53E-486E-B59F-1ED646155716}" destId="{89BD5700-7E91-481C-99AC-DF1ABEE7A215}" srcOrd="0"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3AE109-C101-4006-AB5B-3E3F6802BD40}"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11E98ECD-F7D7-4D1E-A6DA-D6A607A64028}">
      <dgm:prSet/>
      <dgm:spPr/>
      <dgm:t>
        <a:bodyPr/>
        <a:lstStyle/>
        <a:p>
          <a:pPr rtl="0"/>
          <a:r>
            <a:rPr lang="tr-TR" dirty="0" err="1" smtClean="0"/>
            <a:t>Varikosel</a:t>
          </a:r>
          <a:r>
            <a:rPr lang="tr-TR" dirty="0" smtClean="0"/>
            <a:t> tedavisi </a:t>
          </a:r>
          <a:r>
            <a:rPr lang="tr-TR" dirty="0" err="1" smtClean="0"/>
            <a:t>adolesanlarda</a:t>
          </a:r>
          <a:r>
            <a:rPr lang="tr-TR" dirty="0" smtClean="0"/>
            <a:t> </a:t>
          </a:r>
          <a:r>
            <a:rPr lang="tr-TR" dirty="0" err="1" smtClean="0"/>
            <a:t>progresif</a:t>
          </a:r>
          <a:r>
            <a:rPr lang="tr-TR" dirty="0" smtClean="0"/>
            <a:t> testis gelişim bozukluğu olduğunda önerilir</a:t>
          </a:r>
          <a:endParaRPr lang="tr-TR" dirty="0"/>
        </a:p>
      </dgm:t>
    </dgm:pt>
    <dgm:pt modelId="{6332610C-C60A-4E93-9A26-BD2F74503695}" type="parTrans" cxnId="{C8A9FCF8-0CD4-458B-9F20-BA9A72C6A196}">
      <dgm:prSet/>
      <dgm:spPr/>
      <dgm:t>
        <a:bodyPr/>
        <a:lstStyle/>
        <a:p>
          <a:endParaRPr lang="tr-TR"/>
        </a:p>
      </dgm:t>
    </dgm:pt>
    <dgm:pt modelId="{4A6063B8-9156-4754-874C-CA282E7D7FE2}" type="sibTrans" cxnId="{C8A9FCF8-0CD4-458B-9F20-BA9A72C6A196}">
      <dgm:prSet/>
      <dgm:spPr/>
      <dgm:t>
        <a:bodyPr/>
        <a:lstStyle/>
        <a:p>
          <a:endParaRPr lang="tr-TR"/>
        </a:p>
      </dgm:t>
    </dgm:pt>
    <dgm:pt modelId="{FE1C3A3A-9374-465D-ADBE-596C0E18D5E2}">
      <dgm:prSet/>
      <dgm:spPr/>
      <dgm:t>
        <a:bodyPr/>
        <a:lstStyle/>
        <a:p>
          <a:pPr rtl="0"/>
          <a:r>
            <a:rPr lang="tr-TR" dirty="0" smtClean="0"/>
            <a:t>Semen analizi normal ya da </a:t>
          </a:r>
          <a:r>
            <a:rPr lang="tr-TR" dirty="0" err="1" smtClean="0"/>
            <a:t>subklinik</a:t>
          </a:r>
          <a:r>
            <a:rPr lang="tr-TR" dirty="0" smtClean="0"/>
            <a:t> </a:t>
          </a:r>
          <a:r>
            <a:rPr lang="tr-TR" dirty="0" err="1" smtClean="0"/>
            <a:t>varikoseli</a:t>
          </a:r>
          <a:r>
            <a:rPr lang="tr-TR" dirty="0" smtClean="0"/>
            <a:t> olan olgularda </a:t>
          </a:r>
          <a:r>
            <a:rPr lang="tr-TR" dirty="0" err="1" smtClean="0"/>
            <a:t>varikosel</a:t>
          </a:r>
          <a:r>
            <a:rPr lang="tr-TR" dirty="0" smtClean="0"/>
            <a:t> tedavisi önerilemez</a:t>
          </a:r>
          <a:endParaRPr lang="tr-TR" dirty="0"/>
        </a:p>
      </dgm:t>
    </dgm:pt>
    <dgm:pt modelId="{6E5C2F73-D6C6-4F44-9A85-146A5BE17130}" type="parTrans" cxnId="{AE45D3C6-7C9B-41F5-BFB9-D803C29DBE69}">
      <dgm:prSet/>
      <dgm:spPr/>
      <dgm:t>
        <a:bodyPr/>
        <a:lstStyle/>
        <a:p>
          <a:endParaRPr lang="tr-TR"/>
        </a:p>
      </dgm:t>
    </dgm:pt>
    <dgm:pt modelId="{A906C9C8-9742-44EE-9617-696203C9608B}" type="sibTrans" cxnId="{AE45D3C6-7C9B-41F5-BFB9-D803C29DBE69}">
      <dgm:prSet/>
      <dgm:spPr/>
      <dgm:t>
        <a:bodyPr/>
        <a:lstStyle/>
        <a:p>
          <a:endParaRPr lang="tr-TR"/>
        </a:p>
      </dgm:t>
    </dgm:pt>
    <dgm:pt modelId="{F0CEE599-8702-4CE2-84C3-98048DE65178}">
      <dgm:prSet/>
      <dgm:spPr/>
      <dgm:t>
        <a:bodyPr/>
        <a:lstStyle/>
        <a:p>
          <a:pPr rtl="0"/>
          <a:r>
            <a:rPr lang="tr-TR" dirty="0" err="1" smtClean="0"/>
            <a:t>Varikosel</a:t>
          </a:r>
          <a:r>
            <a:rPr lang="tr-TR" dirty="0" smtClean="0"/>
            <a:t> tedavisi, klinik </a:t>
          </a:r>
          <a:r>
            <a:rPr lang="tr-TR" dirty="0" err="1" smtClean="0"/>
            <a:t>varikosel</a:t>
          </a:r>
          <a:r>
            <a:rPr lang="tr-TR" dirty="0" smtClean="0"/>
            <a:t>, </a:t>
          </a:r>
          <a:r>
            <a:rPr lang="tr-TR" dirty="0" err="1" smtClean="0"/>
            <a:t>oligospermi</a:t>
          </a:r>
          <a:r>
            <a:rPr lang="tr-TR" dirty="0" smtClean="0"/>
            <a:t> varlığında , </a:t>
          </a:r>
          <a:r>
            <a:rPr lang="tr-TR" dirty="0" err="1" smtClean="0"/>
            <a:t>infertilite</a:t>
          </a:r>
          <a:r>
            <a:rPr lang="tr-TR" dirty="0" smtClean="0"/>
            <a:t> süresi  en az 2 yıl olduğunda ve </a:t>
          </a:r>
          <a:r>
            <a:rPr lang="tr-TR" dirty="0" err="1" smtClean="0"/>
            <a:t>infertilite</a:t>
          </a:r>
          <a:r>
            <a:rPr lang="tr-TR" dirty="0" smtClean="0"/>
            <a:t> için başka neden olmadığında önerilmelidir.   </a:t>
          </a:r>
          <a:endParaRPr lang="tr-TR" dirty="0"/>
        </a:p>
      </dgm:t>
    </dgm:pt>
    <dgm:pt modelId="{B4E0C848-5E89-417C-85F7-CC0C2F08A04A}" type="parTrans" cxnId="{A464BD58-5C5B-49CA-B55B-B2D6598DFBCF}">
      <dgm:prSet/>
      <dgm:spPr/>
      <dgm:t>
        <a:bodyPr/>
        <a:lstStyle/>
        <a:p>
          <a:endParaRPr lang="tr-TR"/>
        </a:p>
      </dgm:t>
    </dgm:pt>
    <dgm:pt modelId="{704BD8B0-8041-4430-B9D5-E7E34E045EC7}" type="sibTrans" cxnId="{A464BD58-5C5B-49CA-B55B-B2D6598DFBCF}">
      <dgm:prSet/>
      <dgm:spPr/>
      <dgm:t>
        <a:bodyPr/>
        <a:lstStyle/>
        <a:p>
          <a:endParaRPr lang="tr-TR"/>
        </a:p>
      </dgm:t>
    </dgm:pt>
    <dgm:pt modelId="{E546D982-40F0-4630-A484-17D2A1DDAC3E}" type="pres">
      <dgm:prSet presAssocID="{8B3AE109-C101-4006-AB5B-3E3F6802BD40}" presName="linear" presStyleCnt="0">
        <dgm:presLayoutVars>
          <dgm:animLvl val="lvl"/>
          <dgm:resizeHandles val="exact"/>
        </dgm:presLayoutVars>
      </dgm:prSet>
      <dgm:spPr/>
      <dgm:t>
        <a:bodyPr/>
        <a:lstStyle/>
        <a:p>
          <a:endParaRPr lang="tr-TR"/>
        </a:p>
      </dgm:t>
    </dgm:pt>
    <dgm:pt modelId="{6FAA7BA2-805F-4F2C-A156-577E30AC33C1}" type="pres">
      <dgm:prSet presAssocID="{11E98ECD-F7D7-4D1E-A6DA-D6A607A64028}" presName="parentText" presStyleLbl="node1" presStyleIdx="0" presStyleCnt="3">
        <dgm:presLayoutVars>
          <dgm:chMax val="0"/>
          <dgm:bulletEnabled val="1"/>
        </dgm:presLayoutVars>
      </dgm:prSet>
      <dgm:spPr/>
      <dgm:t>
        <a:bodyPr/>
        <a:lstStyle/>
        <a:p>
          <a:endParaRPr lang="tr-TR"/>
        </a:p>
      </dgm:t>
    </dgm:pt>
    <dgm:pt modelId="{5EA92253-70E6-49EE-A7ED-B6C68FF30F25}" type="pres">
      <dgm:prSet presAssocID="{4A6063B8-9156-4754-874C-CA282E7D7FE2}" presName="spacer" presStyleCnt="0"/>
      <dgm:spPr/>
    </dgm:pt>
    <dgm:pt modelId="{DE4ACBA3-0278-4375-8D30-3CE2604D67A1}" type="pres">
      <dgm:prSet presAssocID="{FE1C3A3A-9374-465D-ADBE-596C0E18D5E2}" presName="parentText" presStyleLbl="node1" presStyleIdx="1" presStyleCnt="3">
        <dgm:presLayoutVars>
          <dgm:chMax val="0"/>
          <dgm:bulletEnabled val="1"/>
        </dgm:presLayoutVars>
      </dgm:prSet>
      <dgm:spPr/>
      <dgm:t>
        <a:bodyPr/>
        <a:lstStyle/>
        <a:p>
          <a:endParaRPr lang="tr-TR"/>
        </a:p>
      </dgm:t>
    </dgm:pt>
    <dgm:pt modelId="{1F0C7B14-458B-42AD-B2B5-194841BE1480}" type="pres">
      <dgm:prSet presAssocID="{A906C9C8-9742-44EE-9617-696203C9608B}" presName="spacer" presStyleCnt="0"/>
      <dgm:spPr/>
    </dgm:pt>
    <dgm:pt modelId="{987CBB1C-3547-42E8-8B2F-E8BD7B9FF976}" type="pres">
      <dgm:prSet presAssocID="{F0CEE599-8702-4CE2-84C3-98048DE65178}" presName="parentText" presStyleLbl="node1" presStyleIdx="2" presStyleCnt="3">
        <dgm:presLayoutVars>
          <dgm:chMax val="0"/>
          <dgm:bulletEnabled val="1"/>
        </dgm:presLayoutVars>
      </dgm:prSet>
      <dgm:spPr/>
      <dgm:t>
        <a:bodyPr/>
        <a:lstStyle/>
        <a:p>
          <a:endParaRPr lang="tr-TR"/>
        </a:p>
      </dgm:t>
    </dgm:pt>
  </dgm:ptLst>
  <dgm:cxnLst>
    <dgm:cxn modelId="{A464BD58-5C5B-49CA-B55B-B2D6598DFBCF}" srcId="{8B3AE109-C101-4006-AB5B-3E3F6802BD40}" destId="{F0CEE599-8702-4CE2-84C3-98048DE65178}" srcOrd="2" destOrd="0" parTransId="{B4E0C848-5E89-417C-85F7-CC0C2F08A04A}" sibTransId="{704BD8B0-8041-4430-B9D5-E7E34E045EC7}"/>
    <dgm:cxn modelId="{8359518D-DD44-4D20-86F1-745FFE109763}" type="presOf" srcId="{11E98ECD-F7D7-4D1E-A6DA-D6A607A64028}" destId="{6FAA7BA2-805F-4F2C-A156-577E30AC33C1}" srcOrd="0" destOrd="0" presId="urn:microsoft.com/office/officeart/2005/8/layout/vList2"/>
    <dgm:cxn modelId="{AE45D3C6-7C9B-41F5-BFB9-D803C29DBE69}" srcId="{8B3AE109-C101-4006-AB5B-3E3F6802BD40}" destId="{FE1C3A3A-9374-465D-ADBE-596C0E18D5E2}" srcOrd="1" destOrd="0" parTransId="{6E5C2F73-D6C6-4F44-9A85-146A5BE17130}" sibTransId="{A906C9C8-9742-44EE-9617-696203C9608B}"/>
    <dgm:cxn modelId="{1E847EA5-0BF9-4FB2-B74E-F8EC62CF3E3C}" type="presOf" srcId="{F0CEE599-8702-4CE2-84C3-98048DE65178}" destId="{987CBB1C-3547-42E8-8B2F-E8BD7B9FF976}" srcOrd="0" destOrd="0" presId="urn:microsoft.com/office/officeart/2005/8/layout/vList2"/>
    <dgm:cxn modelId="{2CF6EEC5-2002-435D-ABFB-F5B2A45B8C24}" type="presOf" srcId="{8B3AE109-C101-4006-AB5B-3E3F6802BD40}" destId="{E546D982-40F0-4630-A484-17D2A1DDAC3E}" srcOrd="0" destOrd="0" presId="urn:microsoft.com/office/officeart/2005/8/layout/vList2"/>
    <dgm:cxn modelId="{C8A9FCF8-0CD4-458B-9F20-BA9A72C6A196}" srcId="{8B3AE109-C101-4006-AB5B-3E3F6802BD40}" destId="{11E98ECD-F7D7-4D1E-A6DA-D6A607A64028}" srcOrd="0" destOrd="0" parTransId="{6332610C-C60A-4E93-9A26-BD2F74503695}" sibTransId="{4A6063B8-9156-4754-874C-CA282E7D7FE2}"/>
    <dgm:cxn modelId="{CF05158C-E06E-4579-A137-BC6348412E40}" type="presOf" srcId="{FE1C3A3A-9374-465D-ADBE-596C0E18D5E2}" destId="{DE4ACBA3-0278-4375-8D30-3CE2604D67A1}" srcOrd="0" destOrd="0" presId="urn:microsoft.com/office/officeart/2005/8/layout/vList2"/>
    <dgm:cxn modelId="{DE3B92F8-D0B0-4F90-A92E-FFEBB4355A02}" type="presParOf" srcId="{E546D982-40F0-4630-A484-17D2A1DDAC3E}" destId="{6FAA7BA2-805F-4F2C-A156-577E30AC33C1}" srcOrd="0" destOrd="0" presId="urn:microsoft.com/office/officeart/2005/8/layout/vList2"/>
    <dgm:cxn modelId="{3BA09B2A-2432-48CC-A864-BCD68D495EC5}" type="presParOf" srcId="{E546D982-40F0-4630-A484-17D2A1DDAC3E}" destId="{5EA92253-70E6-49EE-A7ED-B6C68FF30F25}" srcOrd="1" destOrd="0" presId="urn:microsoft.com/office/officeart/2005/8/layout/vList2"/>
    <dgm:cxn modelId="{63154BC8-B55C-447A-8D60-FBAD6D447709}" type="presParOf" srcId="{E546D982-40F0-4630-A484-17D2A1DDAC3E}" destId="{DE4ACBA3-0278-4375-8D30-3CE2604D67A1}" srcOrd="2" destOrd="0" presId="urn:microsoft.com/office/officeart/2005/8/layout/vList2"/>
    <dgm:cxn modelId="{D5552672-BE62-4825-9941-58C1D6F12CC1}" type="presParOf" srcId="{E546D982-40F0-4630-A484-17D2A1DDAC3E}" destId="{1F0C7B14-458B-42AD-B2B5-194841BE1480}" srcOrd="3" destOrd="0" presId="urn:microsoft.com/office/officeart/2005/8/layout/vList2"/>
    <dgm:cxn modelId="{46E8DF12-DFA3-4412-8679-99EF68F708C7}" type="presParOf" srcId="{E546D982-40F0-4630-A484-17D2A1DDAC3E}" destId="{987CBB1C-3547-42E8-8B2F-E8BD7B9FF976}"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41A6FF-A97F-4E48-93F8-F9F7B5E73385}" type="doc">
      <dgm:prSet loTypeId="urn:microsoft.com/office/officeart/2005/8/layout/vList2" loCatId="list" qsTypeId="urn:microsoft.com/office/officeart/2005/8/quickstyle/3d2" qsCatId="3D" csTypeId="urn:microsoft.com/office/officeart/2005/8/colors/accent1_2" csCatId="accent1"/>
      <dgm:spPr/>
      <dgm:t>
        <a:bodyPr/>
        <a:lstStyle/>
        <a:p>
          <a:endParaRPr lang="tr-TR"/>
        </a:p>
      </dgm:t>
    </dgm:pt>
    <dgm:pt modelId="{D33B8C6D-C283-49BD-9439-68D4EE64ABE9}">
      <dgm:prSet/>
      <dgm:spPr/>
      <dgm:t>
        <a:bodyPr/>
        <a:lstStyle/>
        <a:p>
          <a:pPr rtl="0"/>
          <a:r>
            <a:rPr lang="tr-TR" dirty="0" smtClean="0"/>
            <a:t>Tüm çalışmalar değerlendirildiğinde </a:t>
          </a:r>
          <a:endParaRPr lang="tr-TR" dirty="0"/>
        </a:p>
      </dgm:t>
    </dgm:pt>
    <dgm:pt modelId="{A8293A75-CF07-4E4E-BE2E-DF2C6BB1A67E}" type="parTrans" cxnId="{12C566BF-4FE9-4D93-A637-DC4A2DFBCE3A}">
      <dgm:prSet/>
      <dgm:spPr/>
      <dgm:t>
        <a:bodyPr/>
        <a:lstStyle/>
        <a:p>
          <a:endParaRPr lang="tr-TR"/>
        </a:p>
      </dgm:t>
    </dgm:pt>
    <dgm:pt modelId="{D37F8883-F8FE-4744-9CD3-F4D3853D51FF}" type="sibTrans" cxnId="{12C566BF-4FE9-4D93-A637-DC4A2DFBCE3A}">
      <dgm:prSet/>
      <dgm:spPr/>
      <dgm:t>
        <a:bodyPr/>
        <a:lstStyle/>
        <a:p>
          <a:endParaRPr lang="tr-TR"/>
        </a:p>
      </dgm:t>
    </dgm:pt>
    <dgm:pt modelId="{D4E71758-A846-4208-89AD-2F17CEB5CF37}" type="pres">
      <dgm:prSet presAssocID="{BB41A6FF-A97F-4E48-93F8-F9F7B5E73385}" presName="linear" presStyleCnt="0">
        <dgm:presLayoutVars>
          <dgm:animLvl val="lvl"/>
          <dgm:resizeHandles val="exact"/>
        </dgm:presLayoutVars>
      </dgm:prSet>
      <dgm:spPr/>
      <dgm:t>
        <a:bodyPr/>
        <a:lstStyle/>
        <a:p>
          <a:endParaRPr lang="tr-TR"/>
        </a:p>
      </dgm:t>
    </dgm:pt>
    <dgm:pt modelId="{5FC9E31C-50EA-4016-BD5E-F80AA144BA97}" type="pres">
      <dgm:prSet presAssocID="{D33B8C6D-C283-49BD-9439-68D4EE64ABE9}" presName="parentText" presStyleLbl="node1" presStyleIdx="0" presStyleCnt="1">
        <dgm:presLayoutVars>
          <dgm:chMax val="0"/>
          <dgm:bulletEnabled val="1"/>
        </dgm:presLayoutVars>
      </dgm:prSet>
      <dgm:spPr/>
      <dgm:t>
        <a:bodyPr/>
        <a:lstStyle/>
        <a:p>
          <a:endParaRPr lang="tr-TR"/>
        </a:p>
      </dgm:t>
    </dgm:pt>
  </dgm:ptLst>
  <dgm:cxnLst>
    <dgm:cxn modelId="{AED231F0-9E81-4D8E-B393-B4B768CE3D71}" type="presOf" srcId="{BB41A6FF-A97F-4E48-93F8-F9F7B5E73385}" destId="{D4E71758-A846-4208-89AD-2F17CEB5CF37}" srcOrd="0" destOrd="0" presId="urn:microsoft.com/office/officeart/2005/8/layout/vList2"/>
    <dgm:cxn modelId="{12C566BF-4FE9-4D93-A637-DC4A2DFBCE3A}" srcId="{BB41A6FF-A97F-4E48-93F8-F9F7B5E73385}" destId="{D33B8C6D-C283-49BD-9439-68D4EE64ABE9}" srcOrd="0" destOrd="0" parTransId="{A8293A75-CF07-4E4E-BE2E-DF2C6BB1A67E}" sibTransId="{D37F8883-F8FE-4744-9CD3-F4D3853D51FF}"/>
    <dgm:cxn modelId="{72A515B6-CCD8-43F9-95A8-F1FE39EDBACA}" type="presOf" srcId="{D33B8C6D-C283-49BD-9439-68D4EE64ABE9}" destId="{5FC9E31C-50EA-4016-BD5E-F80AA144BA97}" srcOrd="0" destOrd="0" presId="urn:microsoft.com/office/officeart/2005/8/layout/vList2"/>
    <dgm:cxn modelId="{A406931A-0B62-4388-A925-2E8E56476DD5}" type="presParOf" srcId="{D4E71758-A846-4208-89AD-2F17CEB5CF37}" destId="{5FC9E31C-50EA-4016-BD5E-F80AA144BA97}"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6CD0B6-6FC1-49D1-AA1C-84C6A6B46A26}" type="doc">
      <dgm:prSet loTypeId="urn:microsoft.com/office/officeart/2005/8/layout/vList2" loCatId="list" qsTypeId="urn:microsoft.com/office/officeart/2005/8/quickstyle/3d2" qsCatId="3D" csTypeId="urn:microsoft.com/office/officeart/2005/8/colors/accent1_2" csCatId="accent1"/>
      <dgm:spPr/>
      <dgm:t>
        <a:bodyPr/>
        <a:lstStyle/>
        <a:p>
          <a:endParaRPr lang="tr-TR"/>
        </a:p>
      </dgm:t>
    </dgm:pt>
    <dgm:pt modelId="{CA665964-79A9-4CD2-914D-46CF066D064E}">
      <dgm:prSet/>
      <dgm:spPr/>
      <dgm:t>
        <a:bodyPr/>
        <a:lstStyle/>
        <a:p>
          <a:pPr rtl="0"/>
          <a:r>
            <a:rPr lang="tr-TR" dirty="0" smtClean="0"/>
            <a:t>Gebelik elde etme oranı 1,47 artmaktadır</a:t>
          </a:r>
          <a:endParaRPr lang="tr-TR" dirty="0"/>
        </a:p>
      </dgm:t>
    </dgm:pt>
    <dgm:pt modelId="{5D26180D-439A-4006-94E4-9330C24A7F9D}" type="parTrans" cxnId="{1A79CEFF-C6E9-4F2E-810C-034C065C24C2}">
      <dgm:prSet/>
      <dgm:spPr/>
      <dgm:t>
        <a:bodyPr/>
        <a:lstStyle/>
        <a:p>
          <a:endParaRPr lang="tr-TR"/>
        </a:p>
      </dgm:t>
    </dgm:pt>
    <dgm:pt modelId="{095F6878-C622-48C9-99EB-8C8FEA079487}" type="sibTrans" cxnId="{1A79CEFF-C6E9-4F2E-810C-034C065C24C2}">
      <dgm:prSet/>
      <dgm:spPr/>
      <dgm:t>
        <a:bodyPr/>
        <a:lstStyle/>
        <a:p>
          <a:endParaRPr lang="tr-TR"/>
        </a:p>
      </dgm:t>
    </dgm:pt>
    <dgm:pt modelId="{C80DBFBE-9CB2-461B-942E-29F3240907D8}" type="pres">
      <dgm:prSet presAssocID="{CC6CD0B6-6FC1-49D1-AA1C-84C6A6B46A26}" presName="linear" presStyleCnt="0">
        <dgm:presLayoutVars>
          <dgm:animLvl val="lvl"/>
          <dgm:resizeHandles val="exact"/>
        </dgm:presLayoutVars>
      </dgm:prSet>
      <dgm:spPr/>
      <dgm:t>
        <a:bodyPr/>
        <a:lstStyle/>
        <a:p>
          <a:endParaRPr lang="tr-TR"/>
        </a:p>
      </dgm:t>
    </dgm:pt>
    <dgm:pt modelId="{DBC500EF-3F6D-4DF4-89E5-1045D93D54AA}" type="pres">
      <dgm:prSet presAssocID="{CA665964-79A9-4CD2-914D-46CF066D064E}" presName="parentText" presStyleLbl="node1" presStyleIdx="0" presStyleCnt="1">
        <dgm:presLayoutVars>
          <dgm:chMax val="0"/>
          <dgm:bulletEnabled val="1"/>
        </dgm:presLayoutVars>
      </dgm:prSet>
      <dgm:spPr/>
      <dgm:t>
        <a:bodyPr/>
        <a:lstStyle/>
        <a:p>
          <a:endParaRPr lang="tr-TR"/>
        </a:p>
      </dgm:t>
    </dgm:pt>
  </dgm:ptLst>
  <dgm:cxnLst>
    <dgm:cxn modelId="{FFD05B1D-9977-4207-B2FF-590D8C943D42}" type="presOf" srcId="{CC6CD0B6-6FC1-49D1-AA1C-84C6A6B46A26}" destId="{C80DBFBE-9CB2-461B-942E-29F3240907D8}" srcOrd="0" destOrd="0" presId="urn:microsoft.com/office/officeart/2005/8/layout/vList2"/>
    <dgm:cxn modelId="{D3448663-1F6B-4D81-9502-6DDFFA43B102}" type="presOf" srcId="{CA665964-79A9-4CD2-914D-46CF066D064E}" destId="{DBC500EF-3F6D-4DF4-89E5-1045D93D54AA}" srcOrd="0" destOrd="0" presId="urn:microsoft.com/office/officeart/2005/8/layout/vList2"/>
    <dgm:cxn modelId="{1A79CEFF-C6E9-4F2E-810C-034C065C24C2}" srcId="{CC6CD0B6-6FC1-49D1-AA1C-84C6A6B46A26}" destId="{CA665964-79A9-4CD2-914D-46CF066D064E}" srcOrd="0" destOrd="0" parTransId="{5D26180D-439A-4006-94E4-9330C24A7F9D}" sibTransId="{095F6878-C622-48C9-99EB-8C8FEA079487}"/>
    <dgm:cxn modelId="{4A1E4E7D-74BF-43E0-9256-5B1195431392}" type="presParOf" srcId="{C80DBFBE-9CB2-461B-942E-29F3240907D8}" destId="{DBC500EF-3F6D-4DF4-89E5-1045D93D54AA}" srcOrd="0"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389E29-F53C-40E1-9E65-8DB3CD5431B4}" type="doc">
      <dgm:prSet loTypeId="urn:microsoft.com/office/officeart/2005/8/layout/vList2" loCatId="list" qsTypeId="urn:microsoft.com/office/officeart/2005/8/quickstyle/3d2" qsCatId="3D" csTypeId="urn:microsoft.com/office/officeart/2005/8/colors/accent1_2" csCatId="accent1"/>
      <dgm:spPr/>
      <dgm:t>
        <a:bodyPr/>
        <a:lstStyle/>
        <a:p>
          <a:endParaRPr lang="tr-TR"/>
        </a:p>
      </dgm:t>
    </dgm:pt>
    <dgm:pt modelId="{86AE6BCE-0FBB-4C91-B915-B6DBFEFE2B59}">
      <dgm:prSet/>
      <dgm:spPr/>
      <dgm:t>
        <a:bodyPr/>
        <a:lstStyle/>
        <a:p>
          <a:pPr algn="ctr" rtl="0"/>
          <a:r>
            <a:rPr lang="tr-TR" dirty="0" err="1" smtClean="0"/>
            <a:t>Subklinik</a:t>
          </a:r>
          <a:r>
            <a:rPr lang="tr-TR" dirty="0" smtClean="0"/>
            <a:t> </a:t>
          </a:r>
          <a:r>
            <a:rPr lang="tr-TR" dirty="0" err="1" smtClean="0"/>
            <a:t>varikosel</a:t>
          </a:r>
          <a:r>
            <a:rPr lang="tr-TR" dirty="0" smtClean="0"/>
            <a:t> ve normal semen analizi olan hastaların olduğu çalışmalar dışlandığında </a:t>
          </a:r>
          <a:endParaRPr lang="tr-TR" dirty="0"/>
        </a:p>
      </dgm:t>
    </dgm:pt>
    <dgm:pt modelId="{55B3B558-E86F-4F50-A2C2-62D0C22A2BC8}" type="parTrans" cxnId="{FC68D55C-4029-404A-A9B9-6E80E5BB38CC}">
      <dgm:prSet/>
      <dgm:spPr/>
      <dgm:t>
        <a:bodyPr/>
        <a:lstStyle/>
        <a:p>
          <a:endParaRPr lang="tr-TR"/>
        </a:p>
      </dgm:t>
    </dgm:pt>
    <dgm:pt modelId="{3ABB2E08-5065-40A1-8AB5-90075B23ECDB}" type="sibTrans" cxnId="{FC68D55C-4029-404A-A9B9-6E80E5BB38CC}">
      <dgm:prSet/>
      <dgm:spPr/>
      <dgm:t>
        <a:bodyPr/>
        <a:lstStyle/>
        <a:p>
          <a:endParaRPr lang="tr-TR"/>
        </a:p>
      </dgm:t>
    </dgm:pt>
    <dgm:pt modelId="{A3148840-2EE5-4BC6-919E-1286686F7160}" type="pres">
      <dgm:prSet presAssocID="{CF389E29-F53C-40E1-9E65-8DB3CD5431B4}" presName="linear" presStyleCnt="0">
        <dgm:presLayoutVars>
          <dgm:animLvl val="lvl"/>
          <dgm:resizeHandles val="exact"/>
        </dgm:presLayoutVars>
      </dgm:prSet>
      <dgm:spPr/>
      <dgm:t>
        <a:bodyPr/>
        <a:lstStyle/>
        <a:p>
          <a:endParaRPr lang="tr-TR"/>
        </a:p>
      </dgm:t>
    </dgm:pt>
    <dgm:pt modelId="{3DF884A4-15D6-47C8-A453-A1D98CB6BDB5}" type="pres">
      <dgm:prSet presAssocID="{86AE6BCE-0FBB-4C91-B915-B6DBFEFE2B59}" presName="parentText" presStyleLbl="node1" presStyleIdx="0" presStyleCnt="1">
        <dgm:presLayoutVars>
          <dgm:chMax val="0"/>
          <dgm:bulletEnabled val="1"/>
        </dgm:presLayoutVars>
      </dgm:prSet>
      <dgm:spPr/>
      <dgm:t>
        <a:bodyPr/>
        <a:lstStyle/>
        <a:p>
          <a:endParaRPr lang="tr-TR"/>
        </a:p>
      </dgm:t>
    </dgm:pt>
  </dgm:ptLst>
  <dgm:cxnLst>
    <dgm:cxn modelId="{866714BF-BB1B-4292-B8C3-F0335C1F7904}" type="presOf" srcId="{86AE6BCE-0FBB-4C91-B915-B6DBFEFE2B59}" destId="{3DF884A4-15D6-47C8-A453-A1D98CB6BDB5}" srcOrd="0" destOrd="0" presId="urn:microsoft.com/office/officeart/2005/8/layout/vList2"/>
    <dgm:cxn modelId="{FC68D55C-4029-404A-A9B9-6E80E5BB38CC}" srcId="{CF389E29-F53C-40E1-9E65-8DB3CD5431B4}" destId="{86AE6BCE-0FBB-4C91-B915-B6DBFEFE2B59}" srcOrd="0" destOrd="0" parTransId="{55B3B558-E86F-4F50-A2C2-62D0C22A2BC8}" sibTransId="{3ABB2E08-5065-40A1-8AB5-90075B23ECDB}"/>
    <dgm:cxn modelId="{3AA21E86-7352-4489-9B03-95AFD137B3EE}" type="presOf" srcId="{CF389E29-F53C-40E1-9E65-8DB3CD5431B4}" destId="{A3148840-2EE5-4BC6-919E-1286686F7160}" srcOrd="0" destOrd="0" presId="urn:microsoft.com/office/officeart/2005/8/layout/vList2"/>
    <dgm:cxn modelId="{66B6652D-CB5B-4053-9B19-F06CB1D635B4}" type="presParOf" srcId="{A3148840-2EE5-4BC6-919E-1286686F7160}" destId="{3DF884A4-15D6-47C8-A453-A1D98CB6BDB5}"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6CD0B6-6FC1-49D1-AA1C-84C6A6B46A26}"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CA665964-79A9-4CD2-914D-46CF066D064E}">
      <dgm:prSet/>
      <dgm:spPr/>
      <dgm:t>
        <a:bodyPr/>
        <a:lstStyle/>
        <a:p>
          <a:pPr rtl="0"/>
          <a:r>
            <a:rPr lang="tr-TR" dirty="0" smtClean="0"/>
            <a:t>Gebelik elde etme oranı 2,39 artmaktadır</a:t>
          </a:r>
          <a:endParaRPr lang="tr-TR" dirty="0"/>
        </a:p>
      </dgm:t>
    </dgm:pt>
    <dgm:pt modelId="{5D26180D-439A-4006-94E4-9330C24A7F9D}" type="parTrans" cxnId="{1A79CEFF-C6E9-4F2E-810C-034C065C24C2}">
      <dgm:prSet/>
      <dgm:spPr/>
      <dgm:t>
        <a:bodyPr/>
        <a:lstStyle/>
        <a:p>
          <a:endParaRPr lang="tr-TR"/>
        </a:p>
      </dgm:t>
    </dgm:pt>
    <dgm:pt modelId="{095F6878-C622-48C9-99EB-8C8FEA079487}" type="sibTrans" cxnId="{1A79CEFF-C6E9-4F2E-810C-034C065C24C2}">
      <dgm:prSet/>
      <dgm:spPr/>
      <dgm:t>
        <a:bodyPr/>
        <a:lstStyle/>
        <a:p>
          <a:endParaRPr lang="tr-TR"/>
        </a:p>
      </dgm:t>
    </dgm:pt>
    <dgm:pt modelId="{C80DBFBE-9CB2-461B-942E-29F3240907D8}" type="pres">
      <dgm:prSet presAssocID="{CC6CD0B6-6FC1-49D1-AA1C-84C6A6B46A26}" presName="linear" presStyleCnt="0">
        <dgm:presLayoutVars>
          <dgm:animLvl val="lvl"/>
          <dgm:resizeHandles val="exact"/>
        </dgm:presLayoutVars>
      </dgm:prSet>
      <dgm:spPr/>
      <dgm:t>
        <a:bodyPr/>
        <a:lstStyle/>
        <a:p>
          <a:endParaRPr lang="tr-TR"/>
        </a:p>
      </dgm:t>
    </dgm:pt>
    <dgm:pt modelId="{DBC500EF-3F6D-4DF4-89E5-1045D93D54AA}" type="pres">
      <dgm:prSet presAssocID="{CA665964-79A9-4CD2-914D-46CF066D064E}" presName="parentText" presStyleLbl="node1" presStyleIdx="0" presStyleCnt="1">
        <dgm:presLayoutVars>
          <dgm:chMax val="0"/>
          <dgm:bulletEnabled val="1"/>
        </dgm:presLayoutVars>
      </dgm:prSet>
      <dgm:spPr/>
      <dgm:t>
        <a:bodyPr/>
        <a:lstStyle/>
        <a:p>
          <a:endParaRPr lang="tr-TR"/>
        </a:p>
      </dgm:t>
    </dgm:pt>
  </dgm:ptLst>
  <dgm:cxnLst>
    <dgm:cxn modelId="{31059EB1-FB3A-499B-A4C6-51389F8BB89E}" type="presOf" srcId="{CC6CD0B6-6FC1-49D1-AA1C-84C6A6B46A26}" destId="{C80DBFBE-9CB2-461B-942E-29F3240907D8}" srcOrd="0" destOrd="0" presId="urn:microsoft.com/office/officeart/2005/8/layout/vList2"/>
    <dgm:cxn modelId="{1A79CEFF-C6E9-4F2E-810C-034C065C24C2}" srcId="{CC6CD0B6-6FC1-49D1-AA1C-84C6A6B46A26}" destId="{CA665964-79A9-4CD2-914D-46CF066D064E}" srcOrd="0" destOrd="0" parTransId="{5D26180D-439A-4006-94E4-9330C24A7F9D}" sibTransId="{095F6878-C622-48C9-99EB-8C8FEA079487}"/>
    <dgm:cxn modelId="{F76D888F-6B63-4371-A81E-4240A2433092}" type="presOf" srcId="{CA665964-79A9-4CD2-914D-46CF066D064E}" destId="{DBC500EF-3F6D-4DF4-89E5-1045D93D54AA}" srcOrd="0" destOrd="0" presId="urn:microsoft.com/office/officeart/2005/8/layout/vList2"/>
    <dgm:cxn modelId="{A6D81E5B-6C6C-499D-8D94-E648C5B0AF4C}" type="presParOf" srcId="{C80DBFBE-9CB2-461B-942E-29F3240907D8}" destId="{DBC500EF-3F6D-4DF4-89E5-1045D93D54AA}" srcOrd="0" destOrd="0" presId="urn:microsoft.com/office/officeart/2005/8/layout/vLis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5BB57B-B294-4604-8C64-0EA8007C2C49}" type="doc">
      <dgm:prSet loTypeId="urn:microsoft.com/office/officeart/2005/8/layout/vList2" loCatId="list" qsTypeId="urn:microsoft.com/office/officeart/2005/8/quickstyle/3d2" qsCatId="3D" csTypeId="urn:microsoft.com/office/officeart/2005/8/colors/accent1_2" csCatId="accent1"/>
      <dgm:spPr/>
      <dgm:t>
        <a:bodyPr/>
        <a:lstStyle/>
        <a:p>
          <a:endParaRPr lang="tr-TR"/>
        </a:p>
      </dgm:t>
    </dgm:pt>
    <dgm:pt modelId="{C1BB6C10-8FFC-4F7A-BE61-CCB811CDCACE}">
      <dgm:prSet/>
      <dgm:spPr/>
      <dgm:t>
        <a:bodyPr/>
        <a:lstStyle/>
        <a:p>
          <a:pPr rtl="0"/>
          <a:r>
            <a:rPr lang="tr-TR" dirty="0" err="1" smtClean="0"/>
            <a:t>Protamin</a:t>
          </a:r>
          <a:r>
            <a:rPr lang="tr-TR" dirty="0" smtClean="0"/>
            <a:t>-</a:t>
          </a:r>
          <a:r>
            <a:rPr lang="tr-TR" dirty="0" err="1" smtClean="0"/>
            <a:t>mRNA</a:t>
          </a:r>
          <a:r>
            <a:rPr lang="tr-TR" dirty="0" smtClean="0"/>
            <a:t> oranı ve DNA </a:t>
          </a:r>
          <a:r>
            <a:rPr lang="tr-TR" dirty="0" err="1" smtClean="0"/>
            <a:t>fragmentasyon</a:t>
          </a:r>
          <a:r>
            <a:rPr lang="tr-TR" dirty="0" smtClean="0"/>
            <a:t> indeksi </a:t>
          </a:r>
          <a:r>
            <a:rPr lang="tr-TR" dirty="0" err="1" smtClean="0"/>
            <a:t>varikosel</a:t>
          </a:r>
          <a:r>
            <a:rPr lang="tr-TR" dirty="0" smtClean="0"/>
            <a:t> grubunda ameliyat </a:t>
          </a:r>
          <a:r>
            <a:rPr lang="tr-TR" smtClean="0"/>
            <a:t>öncesi dönemde </a:t>
          </a:r>
          <a:r>
            <a:rPr lang="tr-TR" dirty="0" smtClean="0"/>
            <a:t>kontrol grubuna göre anlamlı oranda yüksektir</a:t>
          </a:r>
          <a:endParaRPr lang="tr-TR" dirty="0"/>
        </a:p>
      </dgm:t>
    </dgm:pt>
    <dgm:pt modelId="{266F7965-918A-4CF8-898F-AEE9292BF142}" type="parTrans" cxnId="{52166F5D-2457-4ED0-B41B-E3170D194A96}">
      <dgm:prSet/>
      <dgm:spPr/>
      <dgm:t>
        <a:bodyPr/>
        <a:lstStyle/>
        <a:p>
          <a:endParaRPr lang="tr-TR"/>
        </a:p>
      </dgm:t>
    </dgm:pt>
    <dgm:pt modelId="{9CE86816-B61D-4527-814E-B040E7FEEBF6}" type="sibTrans" cxnId="{52166F5D-2457-4ED0-B41B-E3170D194A96}">
      <dgm:prSet/>
      <dgm:spPr/>
      <dgm:t>
        <a:bodyPr/>
        <a:lstStyle/>
        <a:p>
          <a:endParaRPr lang="tr-TR"/>
        </a:p>
      </dgm:t>
    </dgm:pt>
    <dgm:pt modelId="{734A0062-E3E3-4916-9C2F-C847C2B88DA6}">
      <dgm:prSet/>
      <dgm:spPr/>
      <dgm:t>
        <a:bodyPr/>
        <a:lstStyle/>
        <a:p>
          <a:pPr rtl="0"/>
          <a:r>
            <a:rPr lang="tr-TR" dirty="0" err="1" smtClean="0"/>
            <a:t>Varikoselektomi</a:t>
          </a:r>
          <a:r>
            <a:rPr lang="tr-TR" dirty="0" smtClean="0"/>
            <a:t> sonrası gebelik gerçekleşenlerde belirgin düzelme görülmüştür</a:t>
          </a:r>
          <a:endParaRPr lang="tr-TR" dirty="0"/>
        </a:p>
      </dgm:t>
    </dgm:pt>
    <dgm:pt modelId="{6BA8CDEB-2D67-492C-BDFE-137A17047402}" type="parTrans" cxnId="{D8C406D2-0940-41D8-8D9C-7B1E77D9016B}">
      <dgm:prSet/>
      <dgm:spPr/>
      <dgm:t>
        <a:bodyPr/>
        <a:lstStyle/>
        <a:p>
          <a:endParaRPr lang="tr-TR"/>
        </a:p>
      </dgm:t>
    </dgm:pt>
    <dgm:pt modelId="{E91AC399-63E1-411C-9C79-73F2F4CF6D04}" type="sibTrans" cxnId="{D8C406D2-0940-41D8-8D9C-7B1E77D9016B}">
      <dgm:prSet/>
      <dgm:spPr/>
      <dgm:t>
        <a:bodyPr/>
        <a:lstStyle/>
        <a:p>
          <a:endParaRPr lang="tr-TR"/>
        </a:p>
      </dgm:t>
    </dgm:pt>
    <dgm:pt modelId="{88D1DB5F-BF1E-41AE-827E-5A563B05B193}">
      <dgm:prSet/>
      <dgm:spPr/>
      <dgm:t>
        <a:bodyPr/>
        <a:lstStyle/>
        <a:p>
          <a:pPr rtl="0"/>
          <a:r>
            <a:rPr lang="tr-TR" dirty="0" smtClean="0"/>
            <a:t>Gebelik gerçekleşmeyenlerde anlamlı değişiklik olmamıştır</a:t>
          </a:r>
          <a:endParaRPr lang="tr-TR" dirty="0"/>
        </a:p>
      </dgm:t>
    </dgm:pt>
    <dgm:pt modelId="{9D44A148-CD78-4FE4-999F-8E0C56FF0B75}" type="sibTrans" cxnId="{75D7C280-08BE-4EAF-B0E1-525C23959E2C}">
      <dgm:prSet/>
      <dgm:spPr/>
      <dgm:t>
        <a:bodyPr/>
        <a:lstStyle/>
        <a:p>
          <a:endParaRPr lang="tr-TR"/>
        </a:p>
      </dgm:t>
    </dgm:pt>
    <dgm:pt modelId="{872E2748-772D-4AA5-9DE9-188F0F598A97}" type="parTrans" cxnId="{75D7C280-08BE-4EAF-B0E1-525C23959E2C}">
      <dgm:prSet/>
      <dgm:spPr/>
      <dgm:t>
        <a:bodyPr/>
        <a:lstStyle/>
        <a:p>
          <a:endParaRPr lang="tr-TR"/>
        </a:p>
      </dgm:t>
    </dgm:pt>
    <dgm:pt modelId="{F770AC16-BF05-4576-885D-DAF100D42552}" type="pres">
      <dgm:prSet presAssocID="{EC5BB57B-B294-4604-8C64-0EA8007C2C49}" presName="linear" presStyleCnt="0">
        <dgm:presLayoutVars>
          <dgm:animLvl val="lvl"/>
          <dgm:resizeHandles val="exact"/>
        </dgm:presLayoutVars>
      </dgm:prSet>
      <dgm:spPr/>
      <dgm:t>
        <a:bodyPr/>
        <a:lstStyle/>
        <a:p>
          <a:endParaRPr lang="tr-TR"/>
        </a:p>
      </dgm:t>
    </dgm:pt>
    <dgm:pt modelId="{C6AF74F0-12E4-42B5-9D9A-2FA9846A5547}" type="pres">
      <dgm:prSet presAssocID="{C1BB6C10-8FFC-4F7A-BE61-CCB811CDCACE}" presName="parentText" presStyleLbl="node1" presStyleIdx="0" presStyleCnt="3">
        <dgm:presLayoutVars>
          <dgm:chMax val="0"/>
          <dgm:bulletEnabled val="1"/>
        </dgm:presLayoutVars>
      </dgm:prSet>
      <dgm:spPr/>
      <dgm:t>
        <a:bodyPr/>
        <a:lstStyle/>
        <a:p>
          <a:endParaRPr lang="tr-TR"/>
        </a:p>
      </dgm:t>
    </dgm:pt>
    <dgm:pt modelId="{F0769511-B2ED-4DD5-AD67-33AB4DEBABE3}" type="pres">
      <dgm:prSet presAssocID="{9CE86816-B61D-4527-814E-B040E7FEEBF6}" presName="spacer" presStyleCnt="0"/>
      <dgm:spPr/>
    </dgm:pt>
    <dgm:pt modelId="{02DF333A-8B6B-44D8-BE8B-6906962EBD59}" type="pres">
      <dgm:prSet presAssocID="{734A0062-E3E3-4916-9C2F-C847C2B88DA6}" presName="parentText" presStyleLbl="node1" presStyleIdx="1" presStyleCnt="3">
        <dgm:presLayoutVars>
          <dgm:chMax val="0"/>
          <dgm:bulletEnabled val="1"/>
        </dgm:presLayoutVars>
      </dgm:prSet>
      <dgm:spPr/>
      <dgm:t>
        <a:bodyPr/>
        <a:lstStyle/>
        <a:p>
          <a:endParaRPr lang="tr-TR"/>
        </a:p>
      </dgm:t>
    </dgm:pt>
    <dgm:pt modelId="{1331EF4F-87F2-4B26-9918-3BB6EC763052}" type="pres">
      <dgm:prSet presAssocID="{E91AC399-63E1-411C-9C79-73F2F4CF6D04}" presName="spacer" presStyleCnt="0"/>
      <dgm:spPr/>
    </dgm:pt>
    <dgm:pt modelId="{9F41AD06-8F79-4487-8F03-47CDEF9F89AD}" type="pres">
      <dgm:prSet presAssocID="{88D1DB5F-BF1E-41AE-827E-5A563B05B193}" presName="parentText" presStyleLbl="node1" presStyleIdx="2" presStyleCnt="3">
        <dgm:presLayoutVars>
          <dgm:chMax val="0"/>
          <dgm:bulletEnabled val="1"/>
        </dgm:presLayoutVars>
      </dgm:prSet>
      <dgm:spPr/>
      <dgm:t>
        <a:bodyPr/>
        <a:lstStyle/>
        <a:p>
          <a:endParaRPr lang="tr-TR"/>
        </a:p>
      </dgm:t>
    </dgm:pt>
  </dgm:ptLst>
  <dgm:cxnLst>
    <dgm:cxn modelId="{D8C406D2-0940-41D8-8D9C-7B1E77D9016B}" srcId="{EC5BB57B-B294-4604-8C64-0EA8007C2C49}" destId="{734A0062-E3E3-4916-9C2F-C847C2B88DA6}" srcOrd="1" destOrd="0" parTransId="{6BA8CDEB-2D67-492C-BDFE-137A17047402}" sibTransId="{E91AC399-63E1-411C-9C79-73F2F4CF6D04}"/>
    <dgm:cxn modelId="{75D7C280-08BE-4EAF-B0E1-525C23959E2C}" srcId="{EC5BB57B-B294-4604-8C64-0EA8007C2C49}" destId="{88D1DB5F-BF1E-41AE-827E-5A563B05B193}" srcOrd="2" destOrd="0" parTransId="{872E2748-772D-4AA5-9DE9-188F0F598A97}" sibTransId="{9D44A148-CD78-4FE4-999F-8E0C56FF0B75}"/>
    <dgm:cxn modelId="{52166F5D-2457-4ED0-B41B-E3170D194A96}" srcId="{EC5BB57B-B294-4604-8C64-0EA8007C2C49}" destId="{C1BB6C10-8FFC-4F7A-BE61-CCB811CDCACE}" srcOrd="0" destOrd="0" parTransId="{266F7965-918A-4CF8-898F-AEE9292BF142}" sibTransId="{9CE86816-B61D-4527-814E-B040E7FEEBF6}"/>
    <dgm:cxn modelId="{B5227C2B-BA6D-483F-9B8D-B14270EEC5A9}" type="presOf" srcId="{EC5BB57B-B294-4604-8C64-0EA8007C2C49}" destId="{F770AC16-BF05-4576-885D-DAF100D42552}" srcOrd="0" destOrd="0" presId="urn:microsoft.com/office/officeart/2005/8/layout/vList2"/>
    <dgm:cxn modelId="{6D5349B5-03C1-49BC-B91C-F7326D81DEBB}" type="presOf" srcId="{88D1DB5F-BF1E-41AE-827E-5A563B05B193}" destId="{9F41AD06-8F79-4487-8F03-47CDEF9F89AD}" srcOrd="0" destOrd="0" presId="urn:microsoft.com/office/officeart/2005/8/layout/vList2"/>
    <dgm:cxn modelId="{BDA9DA94-B306-4EE3-A4D9-FBA13D5C2A0D}" type="presOf" srcId="{C1BB6C10-8FFC-4F7A-BE61-CCB811CDCACE}" destId="{C6AF74F0-12E4-42B5-9D9A-2FA9846A5547}" srcOrd="0" destOrd="0" presId="urn:microsoft.com/office/officeart/2005/8/layout/vList2"/>
    <dgm:cxn modelId="{FC57ADC2-DD84-436E-9FA5-D403F9A3529F}" type="presOf" srcId="{734A0062-E3E3-4916-9C2F-C847C2B88DA6}" destId="{02DF333A-8B6B-44D8-BE8B-6906962EBD59}" srcOrd="0" destOrd="0" presId="urn:microsoft.com/office/officeart/2005/8/layout/vList2"/>
    <dgm:cxn modelId="{9AE4E7B2-3E10-417E-9467-3A142DC038D4}" type="presParOf" srcId="{F770AC16-BF05-4576-885D-DAF100D42552}" destId="{C6AF74F0-12E4-42B5-9D9A-2FA9846A5547}" srcOrd="0" destOrd="0" presId="urn:microsoft.com/office/officeart/2005/8/layout/vList2"/>
    <dgm:cxn modelId="{6364AF0F-B212-4E73-B6B8-2195CDF89677}" type="presParOf" srcId="{F770AC16-BF05-4576-885D-DAF100D42552}" destId="{F0769511-B2ED-4DD5-AD67-33AB4DEBABE3}" srcOrd="1" destOrd="0" presId="urn:microsoft.com/office/officeart/2005/8/layout/vList2"/>
    <dgm:cxn modelId="{586A2F46-82D2-4C2E-93D1-3EEC2E822AFD}" type="presParOf" srcId="{F770AC16-BF05-4576-885D-DAF100D42552}" destId="{02DF333A-8B6B-44D8-BE8B-6906962EBD59}" srcOrd="2" destOrd="0" presId="urn:microsoft.com/office/officeart/2005/8/layout/vList2"/>
    <dgm:cxn modelId="{0832861F-01EB-4C1A-A268-A0604B2B30D5}" type="presParOf" srcId="{F770AC16-BF05-4576-885D-DAF100D42552}" destId="{1331EF4F-87F2-4B26-9918-3BB6EC763052}" srcOrd="3" destOrd="0" presId="urn:microsoft.com/office/officeart/2005/8/layout/vList2"/>
    <dgm:cxn modelId="{3C49285A-C0D2-4BD3-8160-134A193E8428}" type="presParOf" srcId="{F770AC16-BF05-4576-885D-DAF100D42552}" destId="{9F41AD06-8F79-4487-8F03-47CDEF9F89AD}"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D6C2FB-1E5E-442C-A3E6-31F40F412D7D}" type="doc">
      <dgm:prSet loTypeId="urn:microsoft.com/office/officeart/2005/8/layout/vList2" loCatId="list" qsTypeId="urn:microsoft.com/office/officeart/2005/8/quickstyle/3d2" qsCatId="3D" csTypeId="urn:microsoft.com/office/officeart/2005/8/colors/accent1_2" csCatId="accent1"/>
      <dgm:spPr/>
      <dgm:t>
        <a:bodyPr/>
        <a:lstStyle/>
        <a:p>
          <a:endParaRPr lang="tr-TR"/>
        </a:p>
      </dgm:t>
    </dgm:pt>
    <dgm:pt modelId="{4AC23298-6563-4376-8601-28EFF2D6C99F}">
      <dgm:prSet/>
      <dgm:spPr/>
      <dgm:t>
        <a:bodyPr/>
        <a:lstStyle/>
        <a:p>
          <a:pPr rtl="0"/>
          <a:r>
            <a:rPr lang="tr-TR" dirty="0" err="1" smtClean="0"/>
            <a:t>Varikoselektomi</a:t>
          </a:r>
          <a:r>
            <a:rPr lang="tr-TR" dirty="0" smtClean="0"/>
            <a:t> IVF sonuçlarını iyileştirir</a:t>
          </a:r>
          <a:endParaRPr lang="tr-TR" dirty="0"/>
        </a:p>
      </dgm:t>
    </dgm:pt>
    <dgm:pt modelId="{B475F995-CD1B-410A-8226-D6012C5D8C8D}" type="parTrans" cxnId="{F36FA8E9-D38F-4907-B99E-5D4FC01E9CB8}">
      <dgm:prSet/>
      <dgm:spPr/>
      <dgm:t>
        <a:bodyPr/>
        <a:lstStyle/>
        <a:p>
          <a:endParaRPr lang="tr-TR"/>
        </a:p>
      </dgm:t>
    </dgm:pt>
    <dgm:pt modelId="{922586BB-A89C-4799-9035-688B5627C3DE}" type="sibTrans" cxnId="{F36FA8E9-D38F-4907-B99E-5D4FC01E9CB8}">
      <dgm:prSet/>
      <dgm:spPr/>
      <dgm:t>
        <a:bodyPr/>
        <a:lstStyle/>
        <a:p>
          <a:endParaRPr lang="tr-TR"/>
        </a:p>
      </dgm:t>
    </dgm:pt>
    <dgm:pt modelId="{EDB8218A-0CFE-46E4-8583-796F907BA412}">
      <dgm:prSet/>
      <dgm:spPr/>
      <dgm:t>
        <a:bodyPr/>
        <a:lstStyle/>
        <a:p>
          <a:pPr rtl="0"/>
          <a:r>
            <a:rPr lang="tr-TR" dirty="0" smtClean="0"/>
            <a:t>Yardımcı üreme tekniklerinde daha kompleks yöntemlerin kullanılması gerekliliğini azaltır </a:t>
          </a:r>
          <a:endParaRPr lang="tr-TR" dirty="0"/>
        </a:p>
      </dgm:t>
    </dgm:pt>
    <dgm:pt modelId="{D6CD7846-B683-4248-A228-04F3940F3F28}" type="parTrans" cxnId="{05C8FB7F-27D2-402F-885E-F61BDE0C1F21}">
      <dgm:prSet/>
      <dgm:spPr/>
      <dgm:t>
        <a:bodyPr/>
        <a:lstStyle/>
        <a:p>
          <a:endParaRPr lang="tr-TR"/>
        </a:p>
      </dgm:t>
    </dgm:pt>
    <dgm:pt modelId="{BBB6E212-1257-4F04-AD88-81E522A286AC}" type="sibTrans" cxnId="{05C8FB7F-27D2-402F-885E-F61BDE0C1F21}">
      <dgm:prSet/>
      <dgm:spPr/>
      <dgm:t>
        <a:bodyPr/>
        <a:lstStyle/>
        <a:p>
          <a:endParaRPr lang="tr-TR"/>
        </a:p>
      </dgm:t>
    </dgm:pt>
    <dgm:pt modelId="{BD601FD0-705B-4419-B677-E98E986AFC80}" type="pres">
      <dgm:prSet presAssocID="{53D6C2FB-1E5E-442C-A3E6-31F40F412D7D}" presName="linear" presStyleCnt="0">
        <dgm:presLayoutVars>
          <dgm:animLvl val="lvl"/>
          <dgm:resizeHandles val="exact"/>
        </dgm:presLayoutVars>
      </dgm:prSet>
      <dgm:spPr/>
      <dgm:t>
        <a:bodyPr/>
        <a:lstStyle/>
        <a:p>
          <a:endParaRPr lang="tr-TR"/>
        </a:p>
      </dgm:t>
    </dgm:pt>
    <dgm:pt modelId="{1D411FE3-AB08-4D75-B60A-3EFC220DC580}" type="pres">
      <dgm:prSet presAssocID="{4AC23298-6563-4376-8601-28EFF2D6C99F}" presName="parentText" presStyleLbl="node1" presStyleIdx="0" presStyleCnt="2">
        <dgm:presLayoutVars>
          <dgm:chMax val="0"/>
          <dgm:bulletEnabled val="1"/>
        </dgm:presLayoutVars>
      </dgm:prSet>
      <dgm:spPr/>
      <dgm:t>
        <a:bodyPr/>
        <a:lstStyle/>
        <a:p>
          <a:endParaRPr lang="tr-TR"/>
        </a:p>
      </dgm:t>
    </dgm:pt>
    <dgm:pt modelId="{3EEDEF3A-F066-42C9-8105-4004013BDA2B}" type="pres">
      <dgm:prSet presAssocID="{922586BB-A89C-4799-9035-688B5627C3DE}" presName="spacer" presStyleCnt="0"/>
      <dgm:spPr/>
    </dgm:pt>
    <dgm:pt modelId="{9EB820CA-6833-4964-B72E-E7F0FBCF32E1}" type="pres">
      <dgm:prSet presAssocID="{EDB8218A-0CFE-46E4-8583-796F907BA412}" presName="parentText" presStyleLbl="node1" presStyleIdx="1" presStyleCnt="2">
        <dgm:presLayoutVars>
          <dgm:chMax val="0"/>
          <dgm:bulletEnabled val="1"/>
        </dgm:presLayoutVars>
      </dgm:prSet>
      <dgm:spPr/>
      <dgm:t>
        <a:bodyPr/>
        <a:lstStyle/>
        <a:p>
          <a:endParaRPr lang="tr-TR"/>
        </a:p>
      </dgm:t>
    </dgm:pt>
  </dgm:ptLst>
  <dgm:cxnLst>
    <dgm:cxn modelId="{05C8FB7F-27D2-402F-885E-F61BDE0C1F21}" srcId="{53D6C2FB-1E5E-442C-A3E6-31F40F412D7D}" destId="{EDB8218A-0CFE-46E4-8583-796F907BA412}" srcOrd="1" destOrd="0" parTransId="{D6CD7846-B683-4248-A228-04F3940F3F28}" sibTransId="{BBB6E212-1257-4F04-AD88-81E522A286AC}"/>
    <dgm:cxn modelId="{F1024FB1-EB73-4431-A13C-8562FD1D633D}" type="presOf" srcId="{4AC23298-6563-4376-8601-28EFF2D6C99F}" destId="{1D411FE3-AB08-4D75-B60A-3EFC220DC580}" srcOrd="0" destOrd="0" presId="urn:microsoft.com/office/officeart/2005/8/layout/vList2"/>
    <dgm:cxn modelId="{A44AF562-1504-4F4C-9E26-29A3C4118FF5}" type="presOf" srcId="{53D6C2FB-1E5E-442C-A3E6-31F40F412D7D}" destId="{BD601FD0-705B-4419-B677-E98E986AFC80}" srcOrd="0" destOrd="0" presId="urn:microsoft.com/office/officeart/2005/8/layout/vList2"/>
    <dgm:cxn modelId="{F36FA8E9-D38F-4907-B99E-5D4FC01E9CB8}" srcId="{53D6C2FB-1E5E-442C-A3E6-31F40F412D7D}" destId="{4AC23298-6563-4376-8601-28EFF2D6C99F}" srcOrd="0" destOrd="0" parTransId="{B475F995-CD1B-410A-8226-D6012C5D8C8D}" sibTransId="{922586BB-A89C-4799-9035-688B5627C3DE}"/>
    <dgm:cxn modelId="{FC594BF1-19DC-4F65-A1E8-DDA1362C33CA}" type="presOf" srcId="{EDB8218A-0CFE-46E4-8583-796F907BA412}" destId="{9EB820CA-6833-4964-B72E-E7F0FBCF32E1}" srcOrd="0" destOrd="0" presId="urn:microsoft.com/office/officeart/2005/8/layout/vList2"/>
    <dgm:cxn modelId="{23987BF4-EF7F-4ECE-A137-211BB2419591}" type="presParOf" srcId="{BD601FD0-705B-4419-B677-E98E986AFC80}" destId="{1D411FE3-AB08-4D75-B60A-3EFC220DC580}" srcOrd="0" destOrd="0" presId="urn:microsoft.com/office/officeart/2005/8/layout/vList2"/>
    <dgm:cxn modelId="{FF5470C0-F1C9-4550-8EAD-1E524E1635BC}" type="presParOf" srcId="{BD601FD0-705B-4419-B677-E98E986AFC80}" destId="{3EEDEF3A-F066-42C9-8105-4004013BDA2B}" srcOrd="1" destOrd="0" presId="urn:microsoft.com/office/officeart/2005/8/layout/vList2"/>
    <dgm:cxn modelId="{522F3D27-E549-4F9A-9F95-688C63AFBD30}" type="presParOf" srcId="{BD601FD0-705B-4419-B677-E98E986AFC80}" destId="{9EB820CA-6833-4964-B72E-E7F0FBCF32E1}"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68271B-60C3-463A-A197-8CD433430FED}">
      <dsp:nvSpPr>
        <dsp:cNvPr id="0" name=""/>
        <dsp:cNvSpPr/>
      </dsp:nvSpPr>
      <dsp:spPr>
        <a:xfrm>
          <a:off x="0" y="1728"/>
          <a:ext cx="8229600" cy="638586"/>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err="1" smtClean="0"/>
            <a:t>Testiküler</a:t>
          </a:r>
          <a:r>
            <a:rPr lang="tr-TR" sz="4400" kern="1200" dirty="0" smtClean="0"/>
            <a:t> kan akımı</a:t>
          </a:r>
          <a:endParaRPr lang="tr-TR" sz="4400" kern="1200" dirty="0"/>
        </a:p>
      </dsp:txBody>
      <dsp:txXfrm>
        <a:off x="0" y="1728"/>
        <a:ext cx="8229600" cy="638586"/>
      </dsp:txXfrm>
    </dsp:sp>
    <dsp:sp modelId="{B7828A72-641A-401B-B1DA-DDE5CDFAB5DB}">
      <dsp:nvSpPr>
        <dsp:cNvPr id="0" name=""/>
        <dsp:cNvSpPr/>
      </dsp:nvSpPr>
      <dsp:spPr>
        <a:xfrm>
          <a:off x="0" y="649048"/>
          <a:ext cx="8229600" cy="638586"/>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err="1" smtClean="0">
              <a:solidFill>
                <a:schemeClr val="tx2"/>
              </a:solidFill>
            </a:rPr>
            <a:t>Testiküler</a:t>
          </a:r>
          <a:r>
            <a:rPr lang="tr-TR" sz="4400" kern="1200" dirty="0" smtClean="0">
              <a:solidFill>
                <a:schemeClr val="tx2"/>
              </a:solidFill>
            </a:rPr>
            <a:t> sıcaklık artışı</a:t>
          </a:r>
          <a:endParaRPr lang="tr-TR" sz="4400" kern="1200" dirty="0">
            <a:solidFill>
              <a:schemeClr val="tx2"/>
            </a:solidFill>
          </a:endParaRPr>
        </a:p>
      </dsp:txBody>
      <dsp:txXfrm>
        <a:off x="0" y="649048"/>
        <a:ext cx="8229600" cy="638586"/>
      </dsp:txXfrm>
    </dsp:sp>
    <dsp:sp modelId="{E7E92B11-880B-46B4-9672-01D63ECE7D10}">
      <dsp:nvSpPr>
        <dsp:cNvPr id="0" name=""/>
        <dsp:cNvSpPr/>
      </dsp:nvSpPr>
      <dsp:spPr>
        <a:xfrm>
          <a:off x="0" y="1296368"/>
          <a:ext cx="8229600" cy="638586"/>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err="1" smtClean="0"/>
            <a:t>Reflü</a:t>
          </a:r>
          <a:endParaRPr lang="tr-TR" sz="4400" kern="1200" dirty="0"/>
        </a:p>
      </dsp:txBody>
      <dsp:txXfrm>
        <a:off x="0" y="1296368"/>
        <a:ext cx="8229600" cy="638586"/>
      </dsp:txXfrm>
    </dsp:sp>
    <dsp:sp modelId="{187A39C4-6DC4-4584-AEFF-50527D5D1D4C}">
      <dsp:nvSpPr>
        <dsp:cNvPr id="0" name=""/>
        <dsp:cNvSpPr/>
      </dsp:nvSpPr>
      <dsp:spPr>
        <a:xfrm>
          <a:off x="0" y="1943688"/>
          <a:ext cx="8229600" cy="638586"/>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smtClean="0">
              <a:solidFill>
                <a:schemeClr val="tx2"/>
              </a:solidFill>
            </a:rPr>
            <a:t>Endokrin patoloji</a:t>
          </a:r>
          <a:endParaRPr lang="tr-TR" sz="4400" kern="1200" dirty="0">
            <a:solidFill>
              <a:schemeClr val="tx2"/>
            </a:solidFill>
          </a:endParaRPr>
        </a:p>
      </dsp:txBody>
      <dsp:txXfrm>
        <a:off x="0" y="1943688"/>
        <a:ext cx="8229600" cy="638586"/>
      </dsp:txXfrm>
    </dsp:sp>
    <dsp:sp modelId="{D1DEC678-4565-4A44-A855-234214DE125F}">
      <dsp:nvSpPr>
        <dsp:cNvPr id="0" name=""/>
        <dsp:cNvSpPr/>
      </dsp:nvSpPr>
      <dsp:spPr>
        <a:xfrm>
          <a:off x="0" y="2591007"/>
          <a:ext cx="8229600" cy="638586"/>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err="1" smtClean="0"/>
            <a:t>Otoimmun</a:t>
          </a:r>
          <a:r>
            <a:rPr lang="tr-TR" sz="4400" kern="1200" dirty="0" smtClean="0"/>
            <a:t> mekanizma</a:t>
          </a:r>
          <a:endParaRPr lang="tr-TR" sz="4400" kern="1200" dirty="0"/>
        </a:p>
      </dsp:txBody>
      <dsp:txXfrm>
        <a:off x="0" y="2591007"/>
        <a:ext cx="8229600" cy="638586"/>
      </dsp:txXfrm>
    </dsp:sp>
    <dsp:sp modelId="{885F8AC1-B966-40D9-B193-091C02E1F027}">
      <dsp:nvSpPr>
        <dsp:cNvPr id="0" name=""/>
        <dsp:cNvSpPr/>
      </dsp:nvSpPr>
      <dsp:spPr>
        <a:xfrm>
          <a:off x="0" y="3238327"/>
          <a:ext cx="8229600" cy="638586"/>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err="1" smtClean="0">
              <a:solidFill>
                <a:schemeClr val="tx2"/>
              </a:solidFill>
            </a:rPr>
            <a:t>Oksidatif</a:t>
          </a:r>
          <a:r>
            <a:rPr lang="tr-TR" sz="4400" kern="1200" dirty="0" smtClean="0">
              <a:solidFill>
                <a:schemeClr val="tx2"/>
              </a:solidFill>
            </a:rPr>
            <a:t> stres</a:t>
          </a:r>
          <a:endParaRPr lang="tr-TR" sz="4400" kern="1200" dirty="0">
            <a:solidFill>
              <a:schemeClr val="tx2"/>
            </a:solidFill>
          </a:endParaRPr>
        </a:p>
      </dsp:txBody>
      <dsp:txXfrm>
        <a:off x="0" y="3238327"/>
        <a:ext cx="8229600" cy="638586"/>
      </dsp:txXfrm>
    </dsp:sp>
    <dsp:sp modelId="{EB5D0B32-6BAD-4758-AB94-1B163D3F774A}">
      <dsp:nvSpPr>
        <dsp:cNvPr id="0" name=""/>
        <dsp:cNvSpPr/>
      </dsp:nvSpPr>
      <dsp:spPr>
        <a:xfrm>
          <a:off x="0" y="3885647"/>
          <a:ext cx="8229600" cy="638586"/>
        </a:xfrm>
        <a:prstGeom prst="round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tr-TR" sz="4400" kern="1200" dirty="0" smtClean="0"/>
            <a:t>DNA hasarı</a:t>
          </a:r>
          <a:endParaRPr lang="tr-TR" sz="4400" kern="1200" dirty="0"/>
        </a:p>
      </dsp:txBody>
      <dsp:txXfrm>
        <a:off x="0" y="3885647"/>
        <a:ext cx="8229600" cy="638586"/>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79E7FC-8D4B-4EBE-9B01-5396B4958FBC}">
      <dsp:nvSpPr>
        <dsp:cNvPr id="0" name=""/>
        <dsp:cNvSpPr/>
      </dsp:nvSpPr>
      <dsp:spPr>
        <a:xfrm>
          <a:off x="0" y="247400"/>
          <a:ext cx="8229600" cy="14449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tr-TR" sz="3600" kern="1200" dirty="0" err="1" smtClean="0"/>
            <a:t>Varikosele</a:t>
          </a:r>
          <a:r>
            <a:rPr lang="tr-TR" sz="3600" kern="1200" dirty="0" smtClean="0"/>
            <a:t> bağlı ağrı </a:t>
          </a:r>
          <a:r>
            <a:rPr lang="tr-TR" sz="3600" kern="1200" dirty="0" err="1" smtClean="0"/>
            <a:t>prevelansı</a:t>
          </a:r>
          <a:r>
            <a:rPr lang="tr-TR" sz="3600" kern="1200" dirty="0" smtClean="0"/>
            <a:t> %2-10 dur</a:t>
          </a:r>
          <a:endParaRPr lang="tr-TR" sz="3600" kern="1200" dirty="0"/>
        </a:p>
      </dsp:txBody>
      <dsp:txXfrm>
        <a:off x="0" y="247400"/>
        <a:ext cx="8229600" cy="1444949"/>
      </dsp:txXfrm>
    </dsp:sp>
    <dsp:sp modelId="{DEE5DEC8-68CF-4969-AF37-68D1A5BBEFBA}">
      <dsp:nvSpPr>
        <dsp:cNvPr id="0" name=""/>
        <dsp:cNvSpPr/>
      </dsp:nvSpPr>
      <dsp:spPr>
        <a:xfrm>
          <a:off x="0" y="1879550"/>
          <a:ext cx="8229600" cy="14449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tr-TR" sz="3600" kern="1200" dirty="0" smtClean="0"/>
            <a:t>Fiziksel aktivitenin kısıtlanması ve </a:t>
          </a:r>
          <a:r>
            <a:rPr lang="tr-TR" sz="3600" kern="1200" dirty="0" err="1" smtClean="0"/>
            <a:t>NSAIDler</a:t>
          </a:r>
          <a:r>
            <a:rPr lang="tr-TR" sz="3600" kern="1200" dirty="0" smtClean="0"/>
            <a:t> öncelikli yaklaşım</a:t>
          </a:r>
          <a:endParaRPr lang="tr-TR" sz="3600" kern="1200" dirty="0"/>
        </a:p>
      </dsp:txBody>
      <dsp:txXfrm>
        <a:off x="0" y="1879550"/>
        <a:ext cx="8229600" cy="144494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034FD1-5106-4F84-B61C-B6061864E492}">
      <dsp:nvSpPr>
        <dsp:cNvPr id="0" name=""/>
        <dsp:cNvSpPr/>
      </dsp:nvSpPr>
      <dsp:spPr>
        <a:xfrm>
          <a:off x="0" y="483458"/>
          <a:ext cx="8229600" cy="162227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tr-TR" sz="2900" kern="1200" dirty="0" smtClean="0"/>
            <a:t>Gerçekten </a:t>
          </a:r>
          <a:r>
            <a:rPr lang="tr-TR" sz="2900" kern="1200" dirty="0" err="1" smtClean="0"/>
            <a:t>varikosele</a:t>
          </a:r>
          <a:r>
            <a:rPr lang="tr-TR" sz="2900" kern="1200" dirty="0" smtClean="0"/>
            <a:t> bağlı olan ağrı nadiren konservatif yaklaşıma cevap verir</a:t>
          </a:r>
          <a:endParaRPr lang="tr-TR" sz="2900" kern="1200" dirty="0"/>
        </a:p>
      </dsp:txBody>
      <dsp:txXfrm>
        <a:off x="0" y="483458"/>
        <a:ext cx="8229600" cy="1622278"/>
      </dsp:txXfrm>
    </dsp:sp>
    <dsp:sp modelId="{BA9F7D9A-5512-4145-BE29-28C7108DC623}">
      <dsp:nvSpPr>
        <dsp:cNvPr id="0" name=""/>
        <dsp:cNvSpPr/>
      </dsp:nvSpPr>
      <dsp:spPr>
        <a:xfrm>
          <a:off x="0" y="2189256"/>
          <a:ext cx="8229600" cy="162227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tr-TR" sz="2900" kern="1200" dirty="0" smtClean="0"/>
            <a:t>Ağrı semptomları klasik olmayan, </a:t>
          </a:r>
          <a:r>
            <a:rPr lang="tr-TR" sz="2900" kern="1200" dirty="0" err="1" smtClean="0"/>
            <a:t>varikosel</a:t>
          </a:r>
          <a:r>
            <a:rPr lang="tr-TR" sz="2900" kern="1200" dirty="0" smtClean="0"/>
            <a:t> derecesi düşük olan, ağrı süresi kısa olan hastalar ağrının geçmeyebileceği konusunda bilgilendirilmelidir</a:t>
          </a:r>
          <a:endParaRPr lang="tr-TR" sz="2900" kern="1200" dirty="0"/>
        </a:p>
      </dsp:txBody>
      <dsp:txXfrm>
        <a:off x="0" y="2189256"/>
        <a:ext cx="8229600" cy="1622278"/>
      </dsp:txXfrm>
    </dsp:sp>
    <dsp:sp modelId="{4E911BB2-CDC0-4A4E-9B27-F6F2DE497D2C}">
      <dsp:nvSpPr>
        <dsp:cNvPr id="0" name=""/>
        <dsp:cNvSpPr/>
      </dsp:nvSpPr>
      <dsp:spPr>
        <a:xfrm>
          <a:off x="0" y="3895055"/>
          <a:ext cx="8229600" cy="162227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tr-TR" sz="2900" kern="1200" dirty="0" smtClean="0"/>
            <a:t>Cerrahi </a:t>
          </a:r>
          <a:r>
            <a:rPr lang="tr-TR" sz="2900" kern="1200" dirty="0" err="1" smtClean="0"/>
            <a:t>ligasyon</a:t>
          </a:r>
          <a:r>
            <a:rPr lang="tr-TR" sz="2900" kern="1200" dirty="0" smtClean="0"/>
            <a:t> ve radyolojik yaklaşımlar ağrı açısından benzer sonuç vermektedir. Cerrahi sonrası </a:t>
          </a:r>
          <a:r>
            <a:rPr lang="tr-TR" sz="2900" kern="1200" dirty="0" err="1" smtClean="0"/>
            <a:t>rekürrens</a:t>
          </a:r>
          <a:r>
            <a:rPr lang="tr-TR" sz="2900" kern="1200" dirty="0" smtClean="0"/>
            <a:t> özellikle </a:t>
          </a:r>
          <a:r>
            <a:rPr lang="tr-TR" sz="2900" kern="1200" dirty="0" err="1" smtClean="0"/>
            <a:t>mikrocerrahi</a:t>
          </a:r>
          <a:r>
            <a:rPr lang="tr-TR" sz="2900" kern="1200" dirty="0" smtClean="0"/>
            <a:t> ile daha düşüktür</a:t>
          </a:r>
          <a:endParaRPr lang="tr-TR" sz="2900" kern="1200" dirty="0"/>
        </a:p>
      </dsp:txBody>
      <dsp:txXfrm>
        <a:off x="0" y="3895055"/>
        <a:ext cx="8229600" cy="1622278"/>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C750EA-B429-4D86-BA16-8EBEF6FC1AEE}">
      <dsp:nvSpPr>
        <dsp:cNvPr id="0" name=""/>
        <dsp:cNvSpPr/>
      </dsp:nvSpPr>
      <dsp:spPr>
        <a:xfrm>
          <a:off x="0" y="1079647"/>
          <a:ext cx="8229600" cy="8154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tr-TR" sz="3400" kern="1200" dirty="0" err="1" smtClean="0"/>
            <a:t>Künt</a:t>
          </a:r>
          <a:r>
            <a:rPr lang="tr-TR" sz="3400" kern="1200" dirty="0" smtClean="0"/>
            <a:t> ağrı olması (keskin ve yayılan ağrı değil)</a:t>
          </a:r>
          <a:endParaRPr lang="tr-TR" sz="3400" kern="1200" dirty="0"/>
        </a:p>
      </dsp:txBody>
      <dsp:txXfrm>
        <a:off x="0" y="1079647"/>
        <a:ext cx="8229600" cy="815490"/>
      </dsp:txXfrm>
    </dsp:sp>
    <dsp:sp modelId="{D2BFCD2E-3333-499B-90D0-A16CD33B3DC0}">
      <dsp:nvSpPr>
        <dsp:cNvPr id="0" name=""/>
        <dsp:cNvSpPr/>
      </dsp:nvSpPr>
      <dsp:spPr>
        <a:xfrm>
          <a:off x="0" y="1993058"/>
          <a:ext cx="8229600" cy="8154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tr-TR" sz="3400" kern="1200" dirty="0" smtClean="0"/>
            <a:t>Yüksel </a:t>
          </a:r>
          <a:r>
            <a:rPr lang="tr-TR" sz="3400" kern="1200" dirty="0" err="1" smtClean="0"/>
            <a:t>varikosel</a:t>
          </a:r>
          <a:r>
            <a:rPr lang="tr-TR" sz="3400" kern="1200" dirty="0" smtClean="0"/>
            <a:t> derecesi</a:t>
          </a:r>
          <a:endParaRPr lang="tr-TR" sz="3400" kern="1200" dirty="0"/>
        </a:p>
      </dsp:txBody>
      <dsp:txXfrm>
        <a:off x="0" y="1993058"/>
        <a:ext cx="8229600" cy="815490"/>
      </dsp:txXfrm>
    </dsp:sp>
    <dsp:sp modelId="{96383EBF-9FC8-4D33-AD26-B19D74DC3A99}">
      <dsp:nvSpPr>
        <dsp:cNvPr id="0" name=""/>
        <dsp:cNvSpPr/>
      </dsp:nvSpPr>
      <dsp:spPr>
        <a:xfrm>
          <a:off x="0" y="2906468"/>
          <a:ext cx="8229600" cy="8154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tr-TR" sz="3400" kern="1200" dirty="0" err="1" smtClean="0"/>
            <a:t>Subinguinal</a:t>
          </a:r>
          <a:r>
            <a:rPr lang="tr-TR" sz="3400" kern="1200" dirty="0" smtClean="0"/>
            <a:t> yaklaşım</a:t>
          </a:r>
          <a:endParaRPr lang="tr-TR" sz="3400" kern="1200" dirty="0"/>
        </a:p>
      </dsp:txBody>
      <dsp:txXfrm>
        <a:off x="0" y="2906468"/>
        <a:ext cx="8229600" cy="815490"/>
      </dsp:txXfrm>
    </dsp:sp>
    <dsp:sp modelId="{FE50850C-9073-413E-B1C3-D9643FEC4495}">
      <dsp:nvSpPr>
        <dsp:cNvPr id="0" name=""/>
        <dsp:cNvSpPr/>
      </dsp:nvSpPr>
      <dsp:spPr>
        <a:xfrm>
          <a:off x="0" y="3819878"/>
          <a:ext cx="8229600" cy="8154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tr-TR" sz="3400" kern="1200" dirty="0" err="1" smtClean="0"/>
            <a:t>Eksternal</a:t>
          </a:r>
          <a:r>
            <a:rPr lang="tr-TR" sz="3400" kern="1200" dirty="0" smtClean="0"/>
            <a:t> </a:t>
          </a:r>
          <a:r>
            <a:rPr lang="tr-TR" sz="3400" kern="1200" dirty="0" err="1" smtClean="0"/>
            <a:t>spermatik</a:t>
          </a:r>
          <a:r>
            <a:rPr lang="tr-TR" sz="3400" kern="1200" dirty="0" smtClean="0"/>
            <a:t> </a:t>
          </a:r>
          <a:r>
            <a:rPr lang="tr-TR" sz="3400" kern="1200" dirty="0" err="1" smtClean="0"/>
            <a:t>ven</a:t>
          </a:r>
          <a:r>
            <a:rPr lang="tr-TR" sz="3400" kern="1200" dirty="0" smtClean="0"/>
            <a:t> </a:t>
          </a:r>
          <a:r>
            <a:rPr lang="tr-TR" sz="3400" kern="1200" dirty="0" err="1" smtClean="0"/>
            <a:t>ligasyonu</a:t>
          </a:r>
          <a:endParaRPr lang="tr-TR" sz="3400" kern="1200" dirty="0"/>
        </a:p>
      </dsp:txBody>
      <dsp:txXfrm>
        <a:off x="0" y="3819878"/>
        <a:ext cx="8229600" cy="81549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B240EB-51F0-4F0B-A949-EB548A02052D}">
      <dsp:nvSpPr>
        <dsp:cNvPr id="0" name=""/>
        <dsp:cNvSpPr/>
      </dsp:nvSpPr>
      <dsp:spPr>
        <a:xfrm>
          <a:off x="0" y="31"/>
          <a:ext cx="8229600" cy="17901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err="1" smtClean="0"/>
            <a:t>Adölesan</a:t>
          </a:r>
          <a:r>
            <a:rPr lang="tr-TR" sz="3200" kern="1200" dirty="0" smtClean="0"/>
            <a:t> dönemde </a:t>
          </a:r>
          <a:r>
            <a:rPr lang="tr-TR" sz="3200" kern="1200" dirty="0" err="1" smtClean="0"/>
            <a:t>asemptomatik</a:t>
          </a:r>
          <a:r>
            <a:rPr lang="tr-TR" sz="3200" kern="1200" dirty="0" smtClean="0"/>
            <a:t> </a:t>
          </a:r>
          <a:r>
            <a:rPr lang="tr-TR" sz="3200" kern="1200" dirty="0" err="1" smtClean="0"/>
            <a:t>varikosel</a:t>
          </a:r>
          <a:r>
            <a:rPr lang="tr-TR" sz="3200" kern="1200" dirty="0" smtClean="0"/>
            <a:t> olgusunun tedavisi tartışmalıdır</a:t>
          </a:r>
          <a:endParaRPr lang="tr-TR" sz="3200" kern="1200" dirty="0"/>
        </a:p>
      </dsp:txBody>
      <dsp:txXfrm>
        <a:off x="0" y="31"/>
        <a:ext cx="8229600" cy="1790100"/>
      </dsp:txXfrm>
    </dsp:sp>
    <dsp:sp modelId="{D1352DEE-C534-4A00-998D-A1FFF6420C0E}">
      <dsp:nvSpPr>
        <dsp:cNvPr id="0" name=""/>
        <dsp:cNvSpPr/>
      </dsp:nvSpPr>
      <dsp:spPr>
        <a:xfrm>
          <a:off x="0" y="1882291"/>
          <a:ext cx="8229600" cy="17901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Testis </a:t>
          </a:r>
          <a:r>
            <a:rPr lang="tr-TR" sz="3200" kern="1200" dirty="0" err="1" smtClean="0"/>
            <a:t>hipotrofisi</a:t>
          </a:r>
          <a:r>
            <a:rPr lang="tr-TR" sz="3200" kern="1200" dirty="0" smtClean="0"/>
            <a:t> (2ml) ve/veya % 20’nin üzerinde boyut farkı olana kadar hastalar izlenebilir</a:t>
          </a:r>
          <a:endParaRPr lang="tr-TR" sz="3200" kern="1200" dirty="0"/>
        </a:p>
      </dsp:txBody>
      <dsp:txXfrm>
        <a:off x="0" y="1882291"/>
        <a:ext cx="8229600" cy="1790100"/>
      </dsp:txXfrm>
    </dsp:sp>
    <dsp:sp modelId="{38B6984E-2D2A-400C-BC51-90C7947053DE}">
      <dsp:nvSpPr>
        <dsp:cNvPr id="0" name=""/>
        <dsp:cNvSpPr/>
      </dsp:nvSpPr>
      <dsp:spPr>
        <a:xfrm>
          <a:off x="0" y="3764551"/>
          <a:ext cx="8229600" cy="17901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Bu yaş grubunda semen analizi sonuçları için normal değerler mevcut değildir</a:t>
          </a:r>
          <a:endParaRPr lang="tr-TR" sz="3200" kern="1200" dirty="0"/>
        </a:p>
      </dsp:txBody>
      <dsp:txXfrm>
        <a:off x="0" y="3764551"/>
        <a:ext cx="8229600" cy="179010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1419DC-03DD-480A-A011-6F485FEC5A3A}">
      <dsp:nvSpPr>
        <dsp:cNvPr id="0" name=""/>
        <dsp:cNvSpPr/>
      </dsp:nvSpPr>
      <dsp:spPr>
        <a:xfrm>
          <a:off x="0" y="51103"/>
          <a:ext cx="8229600" cy="173415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tr-TR" sz="3100" kern="1200" dirty="0" smtClean="0"/>
            <a:t>Yakalama büyümesi hastaların % 76,4 ünde görülebilmektedir</a:t>
          </a:r>
          <a:endParaRPr lang="tr-TR" sz="3100" kern="1200" dirty="0"/>
        </a:p>
      </dsp:txBody>
      <dsp:txXfrm>
        <a:off x="0" y="51103"/>
        <a:ext cx="8229600" cy="1734159"/>
      </dsp:txXfrm>
    </dsp:sp>
    <dsp:sp modelId="{844ED815-A9EE-4E3A-9D59-7E081C0D0181}">
      <dsp:nvSpPr>
        <dsp:cNvPr id="0" name=""/>
        <dsp:cNvSpPr/>
      </dsp:nvSpPr>
      <dsp:spPr>
        <a:xfrm>
          <a:off x="0" y="1874542"/>
          <a:ext cx="8229600" cy="173415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tr-TR" sz="3100" kern="1200" dirty="0" smtClean="0"/>
            <a:t>Farklı bir çalışmada hastalar yalnızca izlendiğinde %29.6 oranın da yakalama büyümesi tespit edilmiştir</a:t>
          </a:r>
          <a:endParaRPr lang="tr-TR" sz="3100" kern="1200" dirty="0"/>
        </a:p>
      </dsp:txBody>
      <dsp:txXfrm>
        <a:off x="0" y="1874542"/>
        <a:ext cx="8229600" cy="1734159"/>
      </dsp:txXfrm>
    </dsp:sp>
    <dsp:sp modelId="{908AA68F-482E-40E9-A0AC-C76CAB7A86B7}">
      <dsp:nvSpPr>
        <dsp:cNvPr id="0" name=""/>
        <dsp:cNvSpPr/>
      </dsp:nvSpPr>
      <dsp:spPr>
        <a:xfrm>
          <a:off x="0" y="3697982"/>
          <a:ext cx="8229600" cy="173415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tr-TR" sz="3100" kern="1200" dirty="0" smtClean="0"/>
            <a:t>Tüm hastaların </a:t>
          </a:r>
          <a:r>
            <a:rPr lang="tr-TR" sz="3100" kern="1200" dirty="0" err="1" smtClean="0"/>
            <a:t>opere</a:t>
          </a:r>
          <a:r>
            <a:rPr lang="tr-TR" sz="3100" kern="1200" dirty="0" smtClean="0"/>
            <a:t> edilmesi % 30 oranında hastanın gereksiz </a:t>
          </a:r>
          <a:r>
            <a:rPr lang="tr-TR" sz="3100" kern="1200" dirty="0" err="1" smtClean="0"/>
            <a:t>opere</a:t>
          </a:r>
          <a:r>
            <a:rPr lang="tr-TR" sz="3100" kern="1200" dirty="0" smtClean="0"/>
            <a:t> edilmesi anlamına gelebilir</a:t>
          </a:r>
          <a:endParaRPr lang="tr-TR" sz="3100" kern="1200" dirty="0"/>
        </a:p>
      </dsp:txBody>
      <dsp:txXfrm>
        <a:off x="0" y="3697982"/>
        <a:ext cx="8229600" cy="1734159"/>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CE3C43-C2FD-427C-824B-A39DA931D0BE}">
      <dsp:nvSpPr>
        <dsp:cNvPr id="0" name=""/>
        <dsp:cNvSpPr/>
      </dsp:nvSpPr>
      <dsp:spPr>
        <a:xfrm>
          <a:off x="0" y="0"/>
          <a:ext cx="8229600" cy="111230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tr-TR" sz="2800" kern="1200" dirty="0" err="1" smtClean="0"/>
            <a:t>Varikoselin</a:t>
          </a:r>
          <a:r>
            <a:rPr lang="tr-TR" sz="2800" kern="1200" dirty="0" smtClean="0"/>
            <a:t> testosteron sentezi üzerine etkisi vardır</a:t>
          </a:r>
          <a:endParaRPr lang="tr-TR" sz="2800" kern="1200" dirty="0"/>
        </a:p>
      </dsp:txBody>
      <dsp:txXfrm>
        <a:off x="0" y="0"/>
        <a:ext cx="8229600" cy="1112304"/>
      </dsp:txXfrm>
    </dsp:sp>
    <dsp:sp modelId="{9A8665D5-648F-4E44-A236-DF2D4FE518FD}">
      <dsp:nvSpPr>
        <dsp:cNvPr id="0" name=""/>
        <dsp:cNvSpPr/>
      </dsp:nvSpPr>
      <dsp:spPr>
        <a:xfrm>
          <a:off x="0" y="1081627"/>
          <a:ext cx="8229600" cy="111230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tr-TR" sz="2800" kern="1200" dirty="0" err="1" smtClean="0"/>
            <a:t>Varikoselektominin</a:t>
          </a:r>
          <a:r>
            <a:rPr lang="tr-TR" sz="2800" kern="1200" dirty="0" smtClean="0"/>
            <a:t> </a:t>
          </a:r>
          <a:r>
            <a:rPr lang="tr-TR" sz="2800" kern="1200" dirty="0" smtClean="0"/>
            <a:t>testosteron üretimini düzelttiği gösterilmiştir</a:t>
          </a:r>
          <a:endParaRPr lang="tr-TR" sz="2800" kern="1200" dirty="0"/>
        </a:p>
      </dsp:txBody>
      <dsp:txXfrm>
        <a:off x="0" y="1081627"/>
        <a:ext cx="8229600" cy="1112304"/>
      </dsp:txXfrm>
    </dsp:sp>
    <dsp:sp modelId="{F9359D04-789F-4249-916F-0719CACEB283}">
      <dsp:nvSpPr>
        <dsp:cNvPr id="0" name=""/>
        <dsp:cNvSpPr/>
      </dsp:nvSpPr>
      <dsp:spPr>
        <a:xfrm>
          <a:off x="0" y="2143875"/>
          <a:ext cx="8229600" cy="111230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tr-TR" sz="2800" kern="1200" dirty="0" smtClean="0"/>
            <a:t>Testosteron seviyesi normal olan bireylerde </a:t>
          </a:r>
          <a:r>
            <a:rPr lang="tr-TR" sz="2800" kern="1200" dirty="0" err="1" smtClean="0"/>
            <a:t>varikoselektominin</a:t>
          </a:r>
          <a:r>
            <a:rPr lang="tr-TR" sz="2800" kern="1200" dirty="0" smtClean="0"/>
            <a:t> testosteron seviyesine etkisi yoktur</a:t>
          </a:r>
          <a:endParaRPr lang="tr-TR" sz="2800" kern="1200" dirty="0"/>
        </a:p>
      </dsp:txBody>
      <dsp:txXfrm>
        <a:off x="0" y="2143875"/>
        <a:ext cx="8229600" cy="1112304"/>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68112A-1BCD-4228-8849-1E28BF4EA000}">
      <dsp:nvSpPr>
        <dsp:cNvPr id="0" name=""/>
        <dsp:cNvSpPr/>
      </dsp:nvSpPr>
      <dsp:spPr>
        <a:xfrm>
          <a:off x="0" y="427002"/>
          <a:ext cx="822960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Serum T düzeyi </a:t>
          </a:r>
          <a:r>
            <a:rPr lang="tr-TR" sz="2200" kern="1200" dirty="0" err="1" smtClean="0"/>
            <a:t>varikoseli</a:t>
          </a:r>
          <a:r>
            <a:rPr lang="tr-TR" sz="2200" kern="1200" dirty="0" smtClean="0"/>
            <a:t> olan bireylerde normal </a:t>
          </a:r>
          <a:r>
            <a:rPr lang="tr-TR" sz="2200" kern="1200" dirty="0" err="1" smtClean="0"/>
            <a:t>populasyona</a:t>
          </a:r>
          <a:r>
            <a:rPr lang="tr-TR" sz="2200" kern="1200" dirty="0" smtClean="0"/>
            <a:t> göre daha düşüktür. </a:t>
          </a:r>
          <a:endParaRPr lang="tr-TR" sz="2200" kern="1200" dirty="0"/>
        </a:p>
      </dsp:txBody>
      <dsp:txXfrm>
        <a:off x="0" y="427002"/>
        <a:ext cx="8229600" cy="875160"/>
      </dsp:txXfrm>
    </dsp:sp>
    <dsp:sp modelId="{2B12E8BF-CDE7-4869-A988-610B23C0ABC5}">
      <dsp:nvSpPr>
        <dsp:cNvPr id="0" name=""/>
        <dsp:cNvSpPr/>
      </dsp:nvSpPr>
      <dsp:spPr>
        <a:xfrm>
          <a:off x="0" y="1365522"/>
          <a:ext cx="822960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err="1" smtClean="0"/>
            <a:t>Varikoselektomi</a:t>
          </a:r>
          <a:r>
            <a:rPr lang="tr-TR" sz="2200" kern="1200" dirty="0" smtClean="0"/>
            <a:t> sonrasında T düzeyinde anlamlı düzelme izlenmektedir</a:t>
          </a:r>
          <a:endParaRPr lang="tr-TR" sz="2200" kern="1200" dirty="0"/>
        </a:p>
      </dsp:txBody>
      <dsp:txXfrm>
        <a:off x="0" y="1365522"/>
        <a:ext cx="8229600" cy="875160"/>
      </dsp:txXfrm>
    </dsp:sp>
    <dsp:sp modelId="{585BFBA1-1A19-4090-8F5F-D94D9B4964F2}">
      <dsp:nvSpPr>
        <dsp:cNvPr id="0" name=""/>
        <dsp:cNvSpPr/>
      </dsp:nvSpPr>
      <dsp:spPr>
        <a:xfrm>
          <a:off x="0" y="2304042"/>
          <a:ext cx="822960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Bu düzelme özellikle </a:t>
          </a:r>
          <a:r>
            <a:rPr lang="tr-TR" sz="2200" kern="1200" dirty="0" err="1" smtClean="0"/>
            <a:t>hipogonadal</a:t>
          </a:r>
          <a:r>
            <a:rPr lang="tr-TR" sz="2200" kern="1200" dirty="0" smtClean="0"/>
            <a:t> olanlarda belirgindir. </a:t>
          </a:r>
          <a:endParaRPr lang="tr-TR" sz="2200" kern="1200" dirty="0"/>
        </a:p>
      </dsp:txBody>
      <dsp:txXfrm>
        <a:off x="0" y="2304042"/>
        <a:ext cx="8229600" cy="875160"/>
      </dsp:txXfrm>
    </dsp:sp>
    <dsp:sp modelId="{86C4EE9A-2438-46C7-8267-F44D6B923F9D}">
      <dsp:nvSpPr>
        <dsp:cNvPr id="0" name=""/>
        <dsp:cNvSpPr/>
      </dsp:nvSpPr>
      <dsp:spPr>
        <a:xfrm>
          <a:off x="0" y="3242562"/>
          <a:ext cx="822960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err="1" smtClean="0"/>
            <a:t>Varikoselektomi</a:t>
          </a:r>
          <a:r>
            <a:rPr lang="tr-TR" sz="2200" kern="1200" dirty="0" smtClean="0"/>
            <a:t> sonrası T da artış olması sperm konsantrasyonlarında artış olacağının göstergesi olarak kabul edilebilir</a:t>
          </a:r>
          <a:endParaRPr lang="tr-TR" sz="2200" kern="1200" dirty="0"/>
        </a:p>
      </dsp:txBody>
      <dsp:txXfrm>
        <a:off x="0" y="3242562"/>
        <a:ext cx="8229600" cy="875160"/>
      </dsp:txXfrm>
    </dsp:sp>
    <dsp:sp modelId="{C6A7739A-8F4F-4881-9981-B2BF5B3E0192}">
      <dsp:nvSpPr>
        <dsp:cNvPr id="0" name=""/>
        <dsp:cNvSpPr/>
      </dsp:nvSpPr>
      <dsp:spPr>
        <a:xfrm>
          <a:off x="0" y="4181082"/>
          <a:ext cx="8229600" cy="875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err="1" smtClean="0"/>
            <a:t>Varikoseli</a:t>
          </a:r>
          <a:r>
            <a:rPr lang="tr-TR" sz="2200" kern="1200" dirty="0" smtClean="0"/>
            <a:t> olan bireylerde serum T düzeyinin düşük olmasının bir ameliyat </a:t>
          </a:r>
          <a:r>
            <a:rPr lang="tr-TR" sz="2200" kern="1200" dirty="0" err="1" smtClean="0"/>
            <a:t>endikasyonu</a:t>
          </a:r>
          <a:r>
            <a:rPr lang="tr-TR" sz="2200" kern="1200" dirty="0" smtClean="0"/>
            <a:t> olarak kabul edilmesi konusu araştırılmalıdır</a:t>
          </a:r>
          <a:endParaRPr lang="tr-TR" sz="2200" kern="1200" dirty="0"/>
        </a:p>
      </dsp:txBody>
      <dsp:txXfrm>
        <a:off x="0" y="4181082"/>
        <a:ext cx="8229600" cy="87516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7C56CF-E0ED-46F6-9B18-C921E55962C5}">
      <dsp:nvSpPr>
        <dsp:cNvPr id="0" name=""/>
        <dsp:cNvSpPr/>
      </dsp:nvSpPr>
      <dsp:spPr>
        <a:xfrm>
          <a:off x="290848" y="3031"/>
          <a:ext cx="2709560" cy="1866887"/>
        </a:xfrm>
        <a:prstGeom prst="roundRect">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t="-7000" b="-7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564F992-D3F1-411A-8E56-594B3CFFCBE9}">
      <dsp:nvSpPr>
        <dsp:cNvPr id="0" name=""/>
        <dsp:cNvSpPr/>
      </dsp:nvSpPr>
      <dsp:spPr>
        <a:xfrm>
          <a:off x="256735" y="1636219"/>
          <a:ext cx="2709560" cy="100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tr-TR" sz="2800" kern="1200" dirty="0" smtClean="0"/>
            <a:t>Buck fasyası</a:t>
          </a:r>
          <a:endParaRPr lang="tr-TR" sz="2800" kern="1200" dirty="0"/>
        </a:p>
      </dsp:txBody>
      <dsp:txXfrm>
        <a:off x="256735" y="1636219"/>
        <a:ext cx="2709560" cy="1005247"/>
      </dsp:txXfrm>
    </dsp:sp>
    <dsp:sp modelId="{764AD122-5414-4FEE-B1DD-C4182020291C}">
      <dsp:nvSpPr>
        <dsp:cNvPr id="0" name=""/>
        <dsp:cNvSpPr/>
      </dsp:nvSpPr>
      <dsp:spPr>
        <a:xfrm>
          <a:off x="5497925" y="70314"/>
          <a:ext cx="2709560" cy="1866887"/>
        </a:xfrm>
        <a:prstGeom prst="roundRect">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2000" b="-2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EE12AD6-E255-4207-AFDC-C3B484DBA0E6}">
      <dsp:nvSpPr>
        <dsp:cNvPr id="0" name=""/>
        <dsp:cNvSpPr/>
      </dsp:nvSpPr>
      <dsp:spPr>
        <a:xfrm>
          <a:off x="5497925" y="1849743"/>
          <a:ext cx="2709560" cy="100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tr-TR" sz="2800" kern="1200" dirty="0" smtClean="0"/>
            <a:t>Sonrasında örtülür</a:t>
          </a:r>
          <a:endParaRPr lang="tr-TR" sz="2800" kern="1200" dirty="0"/>
        </a:p>
      </dsp:txBody>
      <dsp:txXfrm>
        <a:off x="5497925" y="1849743"/>
        <a:ext cx="2709560" cy="1005247"/>
      </dsp:txXfrm>
    </dsp:sp>
    <dsp:sp modelId="{7008E9F8-6F40-49A0-8272-7B8E1AEEDA94}">
      <dsp:nvSpPr>
        <dsp:cNvPr id="0" name=""/>
        <dsp:cNvSpPr/>
      </dsp:nvSpPr>
      <dsp:spPr>
        <a:xfrm>
          <a:off x="373149" y="2846226"/>
          <a:ext cx="2709560" cy="1866887"/>
        </a:xfrm>
        <a:prstGeom prst="roundRect">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l="-2000" r="-2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BEDFB2-BF9B-454D-ACC7-6EBDCE11CC99}">
      <dsp:nvSpPr>
        <dsp:cNvPr id="0" name=""/>
        <dsp:cNvSpPr/>
      </dsp:nvSpPr>
      <dsp:spPr>
        <a:xfrm>
          <a:off x="515509" y="5016040"/>
          <a:ext cx="2709560" cy="100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tr-TR" sz="2800" kern="1200" dirty="0" smtClean="0"/>
            <a:t>Buck fasyasının açılması</a:t>
          </a:r>
          <a:endParaRPr lang="tr-TR" sz="2800" kern="1200" dirty="0"/>
        </a:p>
      </dsp:txBody>
      <dsp:txXfrm>
        <a:off x="515509" y="5016040"/>
        <a:ext cx="2709560" cy="1005247"/>
      </dsp:txXfrm>
    </dsp:sp>
    <dsp:sp modelId="{DE427993-1CA3-4FB2-9D26-25017718CC48}">
      <dsp:nvSpPr>
        <dsp:cNvPr id="0" name=""/>
        <dsp:cNvSpPr/>
      </dsp:nvSpPr>
      <dsp:spPr>
        <a:xfrm>
          <a:off x="5355592" y="3059759"/>
          <a:ext cx="2709560" cy="1866887"/>
        </a:xfrm>
        <a:prstGeom prst="roundRect">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l="-4000" r="-4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78AE00-A4BC-4D42-A1FD-C27151073BD4}">
      <dsp:nvSpPr>
        <dsp:cNvPr id="0" name=""/>
        <dsp:cNvSpPr/>
      </dsp:nvSpPr>
      <dsp:spPr>
        <a:xfrm>
          <a:off x="5497925" y="5016040"/>
          <a:ext cx="2709560" cy="100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tr-TR" sz="2800" kern="1200" dirty="0" smtClean="0"/>
            <a:t>Korpotomi</a:t>
          </a:r>
          <a:endParaRPr lang="tr-TR" sz="2800" kern="1200" dirty="0"/>
        </a:p>
      </dsp:txBody>
      <dsp:txXfrm>
        <a:off x="5497925" y="5016040"/>
        <a:ext cx="2709560" cy="100524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BD5700-7E91-481C-99AC-DF1ABEE7A215}">
      <dsp:nvSpPr>
        <dsp:cNvPr id="0" name=""/>
        <dsp:cNvSpPr/>
      </dsp:nvSpPr>
      <dsp:spPr>
        <a:xfrm>
          <a:off x="0" y="461911"/>
          <a:ext cx="8286808" cy="155902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tr-TR" sz="2800" kern="1200" dirty="0" err="1" smtClean="0"/>
            <a:t>Varikoselektomi</a:t>
          </a:r>
          <a:r>
            <a:rPr lang="tr-TR" sz="2800" kern="1200" dirty="0" smtClean="0"/>
            <a:t> semen analizi sonuçlarında bozukluk olduğunda ve kadın faktörü olmadığında birincil tedavi olarak kabul edilebilir </a:t>
          </a:r>
          <a:endParaRPr lang="tr-TR" sz="2800" kern="1200" dirty="0"/>
        </a:p>
      </dsp:txBody>
      <dsp:txXfrm>
        <a:off x="0" y="461911"/>
        <a:ext cx="8286808" cy="155902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FAA7BA2-805F-4F2C-A156-577E30AC33C1}">
      <dsp:nvSpPr>
        <dsp:cNvPr id="0" name=""/>
        <dsp:cNvSpPr/>
      </dsp:nvSpPr>
      <dsp:spPr>
        <a:xfrm>
          <a:off x="0" y="6417"/>
          <a:ext cx="8229600" cy="145445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tr-TR" sz="2600" kern="1200" dirty="0" err="1" smtClean="0"/>
            <a:t>Varikosel</a:t>
          </a:r>
          <a:r>
            <a:rPr lang="tr-TR" sz="2600" kern="1200" dirty="0" smtClean="0"/>
            <a:t> tedavisi </a:t>
          </a:r>
          <a:r>
            <a:rPr lang="tr-TR" sz="2600" kern="1200" dirty="0" err="1" smtClean="0"/>
            <a:t>adolesanlarda</a:t>
          </a:r>
          <a:r>
            <a:rPr lang="tr-TR" sz="2600" kern="1200" dirty="0" smtClean="0"/>
            <a:t> </a:t>
          </a:r>
          <a:r>
            <a:rPr lang="tr-TR" sz="2600" kern="1200" dirty="0" err="1" smtClean="0"/>
            <a:t>progresif</a:t>
          </a:r>
          <a:r>
            <a:rPr lang="tr-TR" sz="2600" kern="1200" dirty="0" smtClean="0"/>
            <a:t> testis gelişim bozukluğu olduğunda önerilir</a:t>
          </a:r>
          <a:endParaRPr lang="tr-TR" sz="2600" kern="1200" dirty="0"/>
        </a:p>
      </dsp:txBody>
      <dsp:txXfrm>
        <a:off x="0" y="6417"/>
        <a:ext cx="8229600" cy="1454456"/>
      </dsp:txXfrm>
    </dsp:sp>
    <dsp:sp modelId="{DE4ACBA3-0278-4375-8D30-3CE2604D67A1}">
      <dsp:nvSpPr>
        <dsp:cNvPr id="0" name=""/>
        <dsp:cNvSpPr/>
      </dsp:nvSpPr>
      <dsp:spPr>
        <a:xfrm>
          <a:off x="0" y="1535753"/>
          <a:ext cx="8229600" cy="145445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tr-TR" sz="2600" kern="1200" dirty="0" smtClean="0"/>
            <a:t>Semen analizi normal ya da </a:t>
          </a:r>
          <a:r>
            <a:rPr lang="tr-TR" sz="2600" kern="1200" dirty="0" err="1" smtClean="0"/>
            <a:t>subklinik</a:t>
          </a:r>
          <a:r>
            <a:rPr lang="tr-TR" sz="2600" kern="1200" dirty="0" smtClean="0"/>
            <a:t> </a:t>
          </a:r>
          <a:r>
            <a:rPr lang="tr-TR" sz="2600" kern="1200" dirty="0" err="1" smtClean="0"/>
            <a:t>varikoseli</a:t>
          </a:r>
          <a:r>
            <a:rPr lang="tr-TR" sz="2600" kern="1200" dirty="0" smtClean="0"/>
            <a:t> olan olgularda </a:t>
          </a:r>
          <a:r>
            <a:rPr lang="tr-TR" sz="2600" kern="1200" dirty="0" err="1" smtClean="0"/>
            <a:t>varikosel</a:t>
          </a:r>
          <a:r>
            <a:rPr lang="tr-TR" sz="2600" kern="1200" dirty="0" smtClean="0"/>
            <a:t> tedavisi önerilemez</a:t>
          </a:r>
          <a:endParaRPr lang="tr-TR" sz="2600" kern="1200" dirty="0"/>
        </a:p>
      </dsp:txBody>
      <dsp:txXfrm>
        <a:off x="0" y="1535753"/>
        <a:ext cx="8229600" cy="1454456"/>
      </dsp:txXfrm>
    </dsp:sp>
    <dsp:sp modelId="{987CBB1C-3547-42E8-8B2F-E8BD7B9FF976}">
      <dsp:nvSpPr>
        <dsp:cNvPr id="0" name=""/>
        <dsp:cNvSpPr/>
      </dsp:nvSpPr>
      <dsp:spPr>
        <a:xfrm>
          <a:off x="0" y="3065089"/>
          <a:ext cx="8229600" cy="145445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tr-TR" sz="2600" kern="1200" dirty="0" err="1" smtClean="0"/>
            <a:t>Varikosel</a:t>
          </a:r>
          <a:r>
            <a:rPr lang="tr-TR" sz="2600" kern="1200" dirty="0" smtClean="0"/>
            <a:t> tedavisi, klinik </a:t>
          </a:r>
          <a:r>
            <a:rPr lang="tr-TR" sz="2600" kern="1200" dirty="0" err="1" smtClean="0"/>
            <a:t>varikosel</a:t>
          </a:r>
          <a:r>
            <a:rPr lang="tr-TR" sz="2600" kern="1200" dirty="0" smtClean="0"/>
            <a:t>, </a:t>
          </a:r>
          <a:r>
            <a:rPr lang="tr-TR" sz="2600" kern="1200" dirty="0" err="1" smtClean="0"/>
            <a:t>oligospermi</a:t>
          </a:r>
          <a:r>
            <a:rPr lang="tr-TR" sz="2600" kern="1200" dirty="0" smtClean="0"/>
            <a:t> varlığında , </a:t>
          </a:r>
          <a:r>
            <a:rPr lang="tr-TR" sz="2600" kern="1200" dirty="0" err="1" smtClean="0"/>
            <a:t>infertilite</a:t>
          </a:r>
          <a:r>
            <a:rPr lang="tr-TR" sz="2600" kern="1200" dirty="0" smtClean="0"/>
            <a:t> süresi  en az 2 yıl olduğunda ve </a:t>
          </a:r>
          <a:r>
            <a:rPr lang="tr-TR" sz="2600" kern="1200" dirty="0" err="1" smtClean="0"/>
            <a:t>infertilite</a:t>
          </a:r>
          <a:r>
            <a:rPr lang="tr-TR" sz="2600" kern="1200" dirty="0" smtClean="0"/>
            <a:t> için başka neden olmadığında önerilmelidir.   </a:t>
          </a:r>
          <a:endParaRPr lang="tr-TR" sz="2600" kern="1200" dirty="0"/>
        </a:p>
      </dsp:txBody>
      <dsp:txXfrm>
        <a:off x="0" y="3065089"/>
        <a:ext cx="8229600" cy="145445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C9E31C-50EA-4016-BD5E-F80AA144BA97}">
      <dsp:nvSpPr>
        <dsp:cNvPr id="0" name=""/>
        <dsp:cNvSpPr/>
      </dsp:nvSpPr>
      <dsp:spPr>
        <a:xfrm>
          <a:off x="0" y="67815"/>
          <a:ext cx="8229600" cy="10073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rtl="0">
            <a:lnSpc>
              <a:spcPct val="90000"/>
            </a:lnSpc>
            <a:spcBef>
              <a:spcPct val="0"/>
            </a:spcBef>
            <a:spcAft>
              <a:spcPct val="35000"/>
            </a:spcAft>
          </a:pPr>
          <a:r>
            <a:rPr lang="tr-TR" sz="4200" kern="1200" dirty="0" smtClean="0"/>
            <a:t>Tüm çalışmalar değerlendirildiğinde </a:t>
          </a:r>
          <a:endParaRPr lang="tr-TR" sz="4200" kern="1200" dirty="0"/>
        </a:p>
      </dsp:txBody>
      <dsp:txXfrm>
        <a:off x="0" y="67815"/>
        <a:ext cx="8229600" cy="100737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C500EF-3F6D-4DF4-89E5-1045D93D54AA}">
      <dsp:nvSpPr>
        <dsp:cNvPr id="0" name=""/>
        <dsp:cNvSpPr/>
      </dsp:nvSpPr>
      <dsp:spPr>
        <a:xfrm>
          <a:off x="0" y="54041"/>
          <a:ext cx="8229600" cy="8634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tr-TR" sz="3600" kern="1200" dirty="0" smtClean="0"/>
            <a:t>Gebelik elde etme oranı 1,47 artmaktadır</a:t>
          </a:r>
          <a:endParaRPr lang="tr-TR" sz="3600" kern="1200" dirty="0"/>
        </a:p>
      </dsp:txBody>
      <dsp:txXfrm>
        <a:off x="0" y="54041"/>
        <a:ext cx="8229600" cy="86346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F884A4-15D6-47C8-A453-A1D98CB6BDB5}">
      <dsp:nvSpPr>
        <dsp:cNvPr id="0" name=""/>
        <dsp:cNvSpPr/>
      </dsp:nvSpPr>
      <dsp:spPr>
        <a:xfrm>
          <a:off x="0" y="220621"/>
          <a:ext cx="8229600" cy="1272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err="1" smtClean="0"/>
            <a:t>Subklinik</a:t>
          </a:r>
          <a:r>
            <a:rPr lang="tr-TR" sz="3200" kern="1200" dirty="0" smtClean="0"/>
            <a:t> </a:t>
          </a:r>
          <a:r>
            <a:rPr lang="tr-TR" sz="3200" kern="1200" dirty="0" err="1" smtClean="0"/>
            <a:t>varikosel</a:t>
          </a:r>
          <a:r>
            <a:rPr lang="tr-TR" sz="3200" kern="1200" dirty="0" smtClean="0"/>
            <a:t> ve normal semen analizi olan hastaların olduğu çalışmalar dışlandığında </a:t>
          </a:r>
          <a:endParaRPr lang="tr-TR" sz="3200" kern="1200" dirty="0"/>
        </a:p>
      </dsp:txBody>
      <dsp:txXfrm>
        <a:off x="0" y="220621"/>
        <a:ext cx="8229600" cy="127296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C500EF-3F6D-4DF4-89E5-1045D93D54AA}">
      <dsp:nvSpPr>
        <dsp:cNvPr id="0" name=""/>
        <dsp:cNvSpPr/>
      </dsp:nvSpPr>
      <dsp:spPr>
        <a:xfrm>
          <a:off x="0" y="54041"/>
          <a:ext cx="8229600" cy="8634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tr-TR" sz="3600" kern="1200" dirty="0" smtClean="0"/>
            <a:t>Gebelik elde etme oranı 2,39 artmaktadır</a:t>
          </a:r>
          <a:endParaRPr lang="tr-TR" sz="3600" kern="1200" dirty="0"/>
        </a:p>
      </dsp:txBody>
      <dsp:txXfrm>
        <a:off x="0" y="54041"/>
        <a:ext cx="8229600" cy="86346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6AF74F0-12E4-42B5-9D9A-2FA9846A5547}">
      <dsp:nvSpPr>
        <dsp:cNvPr id="0" name=""/>
        <dsp:cNvSpPr/>
      </dsp:nvSpPr>
      <dsp:spPr>
        <a:xfrm>
          <a:off x="0" y="43491"/>
          <a:ext cx="8229600" cy="14297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tr-TR" sz="2600" kern="1200" dirty="0" err="1" smtClean="0"/>
            <a:t>Protamin</a:t>
          </a:r>
          <a:r>
            <a:rPr lang="tr-TR" sz="2600" kern="1200" dirty="0" smtClean="0"/>
            <a:t>-</a:t>
          </a:r>
          <a:r>
            <a:rPr lang="tr-TR" sz="2600" kern="1200" dirty="0" err="1" smtClean="0"/>
            <a:t>mRNA</a:t>
          </a:r>
          <a:r>
            <a:rPr lang="tr-TR" sz="2600" kern="1200" dirty="0" smtClean="0"/>
            <a:t> oranı ve DNA </a:t>
          </a:r>
          <a:r>
            <a:rPr lang="tr-TR" sz="2600" kern="1200" dirty="0" err="1" smtClean="0"/>
            <a:t>fragmentasyon</a:t>
          </a:r>
          <a:r>
            <a:rPr lang="tr-TR" sz="2600" kern="1200" dirty="0" smtClean="0"/>
            <a:t> indeksi </a:t>
          </a:r>
          <a:r>
            <a:rPr lang="tr-TR" sz="2600" kern="1200" dirty="0" err="1" smtClean="0"/>
            <a:t>varikosel</a:t>
          </a:r>
          <a:r>
            <a:rPr lang="tr-TR" sz="2600" kern="1200" dirty="0" smtClean="0"/>
            <a:t> grubunda ameliyat </a:t>
          </a:r>
          <a:r>
            <a:rPr lang="tr-TR" sz="2600" kern="1200" smtClean="0"/>
            <a:t>öncesi dönemde </a:t>
          </a:r>
          <a:r>
            <a:rPr lang="tr-TR" sz="2600" kern="1200" dirty="0" smtClean="0"/>
            <a:t>kontrol grubuna göre anlamlı oranda yüksektir</a:t>
          </a:r>
          <a:endParaRPr lang="tr-TR" sz="2600" kern="1200" dirty="0"/>
        </a:p>
      </dsp:txBody>
      <dsp:txXfrm>
        <a:off x="0" y="43491"/>
        <a:ext cx="8229600" cy="1429740"/>
      </dsp:txXfrm>
    </dsp:sp>
    <dsp:sp modelId="{02DF333A-8B6B-44D8-BE8B-6906962EBD59}">
      <dsp:nvSpPr>
        <dsp:cNvPr id="0" name=""/>
        <dsp:cNvSpPr/>
      </dsp:nvSpPr>
      <dsp:spPr>
        <a:xfrm>
          <a:off x="0" y="1548111"/>
          <a:ext cx="8229600" cy="14297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tr-TR" sz="2600" kern="1200" dirty="0" err="1" smtClean="0"/>
            <a:t>Varikoselektomi</a:t>
          </a:r>
          <a:r>
            <a:rPr lang="tr-TR" sz="2600" kern="1200" dirty="0" smtClean="0"/>
            <a:t> sonrası gebelik gerçekleşenlerde belirgin düzelme görülmüştür</a:t>
          </a:r>
          <a:endParaRPr lang="tr-TR" sz="2600" kern="1200" dirty="0"/>
        </a:p>
      </dsp:txBody>
      <dsp:txXfrm>
        <a:off x="0" y="1548111"/>
        <a:ext cx="8229600" cy="1429740"/>
      </dsp:txXfrm>
    </dsp:sp>
    <dsp:sp modelId="{9F41AD06-8F79-4487-8F03-47CDEF9F89AD}">
      <dsp:nvSpPr>
        <dsp:cNvPr id="0" name=""/>
        <dsp:cNvSpPr/>
      </dsp:nvSpPr>
      <dsp:spPr>
        <a:xfrm>
          <a:off x="0" y="3052731"/>
          <a:ext cx="8229600" cy="14297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tr-TR" sz="2600" kern="1200" dirty="0" smtClean="0"/>
            <a:t>Gebelik gerçekleşmeyenlerde anlamlı değişiklik olmamıştır</a:t>
          </a:r>
          <a:endParaRPr lang="tr-TR" sz="2600" kern="1200" dirty="0"/>
        </a:p>
      </dsp:txBody>
      <dsp:txXfrm>
        <a:off x="0" y="3052731"/>
        <a:ext cx="8229600" cy="142974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411FE3-AB08-4D75-B60A-3EFC220DC580}">
      <dsp:nvSpPr>
        <dsp:cNvPr id="0" name=""/>
        <dsp:cNvSpPr/>
      </dsp:nvSpPr>
      <dsp:spPr>
        <a:xfrm>
          <a:off x="0" y="418759"/>
          <a:ext cx="8229600" cy="13109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tr-TR" sz="3300" kern="1200" dirty="0" err="1" smtClean="0"/>
            <a:t>Varikoselektomi</a:t>
          </a:r>
          <a:r>
            <a:rPr lang="tr-TR" sz="3300" kern="1200" dirty="0" smtClean="0"/>
            <a:t> IVF sonuçlarını iyileştirir</a:t>
          </a:r>
          <a:endParaRPr lang="tr-TR" sz="3300" kern="1200" dirty="0"/>
        </a:p>
      </dsp:txBody>
      <dsp:txXfrm>
        <a:off x="0" y="418759"/>
        <a:ext cx="8229600" cy="1310930"/>
      </dsp:txXfrm>
    </dsp:sp>
    <dsp:sp modelId="{9EB820CA-6833-4964-B72E-E7F0FBCF32E1}">
      <dsp:nvSpPr>
        <dsp:cNvPr id="0" name=""/>
        <dsp:cNvSpPr/>
      </dsp:nvSpPr>
      <dsp:spPr>
        <a:xfrm>
          <a:off x="0" y="1824729"/>
          <a:ext cx="8229600" cy="13109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tr-TR" sz="3300" kern="1200" dirty="0" smtClean="0"/>
            <a:t>Yardımcı üreme tekniklerinde daha kompleks yöntemlerin kullanılması gerekliliğini azaltır </a:t>
          </a:r>
          <a:endParaRPr lang="tr-TR" sz="3300" kern="1200" dirty="0"/>
        </a:p>
      </dsp:txBody>
      <dsp:txXfrm>
        <a:off x="0" y="1824729"/>
        <a:ext cx="8229600" cy="1310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List1#3">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8092D-C7E8-42D9-AF38-57A670346C62}" type="datetimeFigureOut">
              <a:rPr lang="tr-TR" smtClean="0"/>
              <a:pPr/>
              <a:t>06.11.2014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6D9F07-3B92-491B-BBB7-16124D8ED40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3977" rtl="0" eaLnBrk="1" latinLnBrk="0" hangingPunct="1">
      <a:defRPr sz="1200" kern="1200">
        <a:solidFill>
          <a:schemeClr val="tx1"/>
        </a:solidFill>
        <a:latin typeface="+mn-lt"/>
        <a:ea typeface="+mn-ea"/>
        <a:cs typeface="+mn-cs"/>
      </a:defRPr>
    </a:lvl1pPr>
    <a:lvl2pPr marL="456988" algn="l" defTabSz="913977" rtl="0" eaLnBrk="1" latinLnBrk="0" hangingPunct="1">
      <a:defRPr sz="1200" kern="1200">
        <a:solidFill>
          <a:schemeClr val="tx1"/>
        </a:solidFill>
        <a:latin typeface="+mn-lt"/>
        <a:ea typeface="+mn-ea"/>
        <a:cs typeface="+mn-cs"/>
      </a:defRPr>
    </a:lvl2pPr>
    <a:lvl3pPr marL="913977" algn="l" defTabSz="913977" rtl="0" eaLnBrk="1" latinLnBrk="0" hangingPunct="1">
      <a:defRPr sz="1200" kern="1200">
        <a:solidFill>
          <a:schemeClr val="tx1"/>
        </a:solidFill>
        <a:latin typeface="+mn-lt"/>
        <a:ea typeface="+mn-ea"/>
        <a:cs typeface="+mn-cs"/>
      </a:defRPr>
    </a:lvl3pPr>
    <a:lvl4pPr marL="1370970" algn="l" defTabSz="913977" rtl="0" eaLnBrk="1" latinLnBrk="0" hangingPunct="1">
      <a:defRPr sz="1200" kern="1200">
        <a:solidFill>
          <a:schemeClr val="tx1"/>
        </a:solidFill>
        <a:latin typeface="+mn-lt"/>
        <a:ea typeface="+mn-ea"/>
        <a:cs typeface="+mn-cs"/>
      </a:defRPr>
    </a:lvl4pPr>
    <a:lvl5pPr marL="1827959" algn="l" defTabSz="913977" rtl="0" eaLnBrk="1" latinLnBrk="0" hangingPunct="1">
      <a:defRPr sz="1200" kern="1200">
        <a:solidFill>
          <a:schemeClr val="tx1"/>
        </a:solidFill>
        <a:latin typeface="+mn-lt"/>
        <a:ea typeface="+mn-ea"/>
        <a:cs typeface="+mn-cs"/>
      </a:defRPr>
    </a:lvl5pPr>
    <a:lvl6pPr marL="2284947" algn="l" defTabSz="913977" rtl="0" eaLnBrk="1" latinLnBrk="0" hangingPunct="1">
      <a:defRPr sz="1200" kern="1200">
        <a:solidFill>
          <a:schemeClr val="tx1"/>
        </a:solidFill>
        <a:latin typeface="+mn-lt"/>
        <a:ea typeface="+mn-ea"/>
        <a:cs typeface="+mn-cs"/>
      </a:defRPr>
    </a:lvl6pPr>
    <a:lvl7pPr marL="2741939" algn="l" defTabSz="913977" rtl="0" eaLnBrk="1" latinLnBrk="0" hangingPunct="1">
      <a:defRPr sz="1200" kern="1200">
        <a:solidFill>
          <a:schemeClr val="tx1"/>
        </a:solidFill>
        <a:latin typeface="+mn-lt"/>
        <a:ea typeface="+mn-ea"/>
        <a:cs typeface="+mn-cs"/>
      </a:defRPr>
    </a:lvl7pPr>
    <a:lvl8pPr marL="3198924" algn="l" defTabSz="913977" rtl="0" eaLnBrk="1" latinLnBrk="0" hangingPunct="1">
      <a:defRPr sz="1200" kern="1200">
        <a:solidFill>
          <a:schemeClr val="tx1"/>
        </a:solidFill>
        <a:latin typeface="+mn-lt"/>
        <a:ea typeface="+mn-ea"/>
        <a:cs typeface="+mn-cs"/>
      </a:defRPr>
    </a:lvl8pPr>
    <a:lvl9pPr marL="3655917" algn="l" defTabSz="9139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F013FA-77BF-4C09-BF87-5E2ECDC00460}" type="slidenum">
              <a:rPr lang="tr-TR"/>
              <a:pPr/>
              <a:t>7</a:t>
            </a:fld>
            <a:endParaRPr lang="tr-T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n-US" dirty="0"/>
              <a:t>The advances made in the understanding of PE in recent years have been aided by the traditional definitions of PE. They each share common elements that experts in PE still consider to be important features of the condition, including:</a:t>
            </a:r>
          </a:p>
          <a:p>
            <a:endParaRPr lang="en-US" dirty="0"/>
          </a:p>
          <a:p>
            <a:r>
              <a:rPr lang="en-US" dirty="0"/>
              <a:t>However, it is now </a:t>
            </a:r>
            <a:r>
              <a:rPr lang="en-US" dirty="0" err="1"/>
              <a:t>recognised</a:t>
            </a:r>
            <a:r>
              <a:rPr lang="en-US" dirty="0"/>
              <a:t> that each definition has shortcomings, not least because they are based on expert opinion rather than controlled clinical studies.</a:t>
            </a:r>
          </a:p>
          <a:p>
            <a:endParaRPr lang="en-US" dirty="0"/>
          </a:p>
          <a:p>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84852" y="8685862"/>
            <a:ext cx="2971593" cy="45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867" tIns="44934" rIns="89867" bIns="44934" anchor="b"/>
          <a:lstStyle>
            <a:lvl1pPr eaLnBrk="0" hangingPunct="0">
              <a:defRPr sz="2400">
                <a:solidFill>
                  <a:schemeClr val="tx1"/>
                </a:solidFill>
                <a:latin typeface="Arial" charset="0"/>
                <a:ea typeface="ＭＳ Ｐゴシック" charset="0"/>
                <a:cs typeface="Arial Unicode MS" charset="0"/>
              </a:defRPr>
            </a:lvl1pPr>
            <a:lvl2pPr marL="37931725" indent="-37474525" eaLnBrk="0" hangingPunct="0">
              <a:defRPr sz="2400">
                <a:solidFill>
                  <a:schemeClr val="tx1"/>
                </a:solidFill>
                <a:latin typeface="Arial" charset="0"/>
                <a:ea typeface="Arial Unicode MS" charset="0"/>
                <a:cs typeface="Arial Unicode MS" charset="0"/>
              </a:defRPr>
            </a:lvl2pPr>
            <a:lvl3pPr eaLnBrk="0" hangingPunct="0">
              <a:defRPr sz="2400">
                <a:solidFill>
                  <a:schemeClr val="tx1"/>
                </a:solidFill>
                <a:latin typeface="Arial" charset="0"/>
                <a:ea typeface="Arial Unicode MS" charset="0"/>
                <a:cs typeface="Arial Unicode MS" charset="0"/>
              </a:defRPr>
            </a:lvl3pPr>
            <a:lvl4pPr eaLnBrk="0" hangingPunct="0">
              <a:defRPr sz="2400">
                <a:solidFill>
                  <a:schemeClr val="tx1"/>
                </a:solidFill>
                <a:latin typeface="Arial" charset="0"/>
                <a:ea typeface="Arial Unicode MS" charset="0"/>
                <a:cs typeface="Arial Unicode MS" charset="0"/>
              </a:defRPr>
            </a:lvl4pPr>
            <a:lvl5pPr eaLnBrk="0" hangingPunct="0">
              <a:defRPr sz="2400">
                <a:solidFill>
                  <a:schemeClr val="tx1"/>
                </a:solidFill>
                <a:latin typeface="Arial"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algn="r" eaLnBrk="1" hangingPunct="1"/>
            <a:fld id="{584B378F-EDCB-BC48-98BE-CA35D676904C}" type="slidenum">
              <a:rPr lang="en-US" sz="1200">
                <a:solidFill>
                  <a:srgbClr val="000000"/>
                </a:solidFill>
                <a:latin typeface="Calibri" charset="0"/>
                <a:cs typeface="ＭＳ Ｐゴシック" charset="0"/>
              </a:rPr>
              <a:pPr algn="r" eaLnBrk="1" hangingPunct="1"/>
              <a:t>11</a:t>
            </a:fld>
            <a:endParaRPr lang="en-US" sz="1200">
              <a:solidFill>
                <a:srgbClr val="000000"/>
              </a:solidFill>
              <a:latin typeface="Calibri" charset="0"/>
              <a:cs typeface="ＭＳ Ｐゴシック" charset="0"/>
            </a:endParaRPr>
          </a:p>
        </p:txBody>
      </p:sp>
      <p:sp>
        <p:nvSpPr>
          <p:cNvPr id="225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GB">
                <a:latin typeface="Arial" charset="0"/>
                <a:ea typeface="ＭＳ Ｐゴシック" charset="0"/>
                <a:cs typeface="ＭＳ Ｐゴシック" charset="0"/>
              </a:rPr>
              <a:t>This slide summarizes the range of commonly used treatment options utilised to treat PE, including the advantages and disadvantages of each.</a:t>
            </a:r>
          </a:p>
          <a:p>
            <a:pPr lvl="1" eaLnBrk="1" hangingPunct="1">
              <a:spcBef>
                <a:spcPct val="0"/>
              </a:spcBef>
            </a:pPr>
            <a:r>
              <a:rPr lang="en-GB">
                <a:latin typeface="Arial" charset="0"/>
                <a:ea typeface="ＭＳ Ｐゴシック" charset="0"/>
              </a:rPr>
              <a:t>NB: majority are not indicated for treatment.</a:t>
            </a:r>
            <a:endParaRPr lang="en-US">
              <a:latin typeface="Arial" charset="0"/>
              <a:ea typeface="ＭＳ Ｐゴシック" charset="0"/>
            </a:endParaRPr>
          </a:p>
        </p:txBody>
      </p:sp>
      <p:sp>
        <p:nvSpPr>
          <p:cNvPr id="22532" name="Slide Image Placeholder 7"/>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0115" name="2 Not Yer Tutucusu"/>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9011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47D1BE-C918-43FD-B7B5-23074987E015}" type="slidenum">
              <a:rPr lang="tr-TR"/>
              <a:pPr fontAlgn="base">
                <a:spcBef>
                  <a:spcPct val="0"/>
                </a:spcBef>
                <a:spcAft>
                  <a:spcPct val="0"/>
                </a:spcAft>
              </a:pPr>
              <a:t>33</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906C31C-4D7A-5645-ABF4-6BA65BA6AB6C}" type="slidenum">
              <a:rPr lang="en-US" smtClean="0"/>
              <a:pPr/>
              <a:t>50</a:t>
            </a:fld>
            <a:endParaRPr lang="en-US"/>
          </a:p>
        </p:txBody>
      </p:sp>
    </p:spTree>
    <p:extLst>
      <p:ext uri="{BB962C8B-B14F-4D97-AF65-F5344CB8AC3E}">
        <p14:creationId xmlns="" xmlns:p14="http://schemas.microsoft.com/office/powerpoint/2010/main" val="179019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F149DD9-6962-4229-9AA5-68406708E529}" type="slidenum">
              <a:rPr lang="tr-TR" smtClean="0"/>
              <a:pPr/>
              <a:t>70</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Optimize : en iyi şekilde kullanmak</a:t>
            </a:r>
            <a:endParaRPr lang="tr-TR" dirty="0"/>
          </a:p>
        </p:txBody>
      </p:sp>
      <p:sp>
        <p:nvSpPr>
          <p:cNvPr id="4" name="3 Slayt Numarası Yer Tutucusu"/>
          <p:cNvSpPr>
            <a:spLocks noGrp="1"/>
          </p:cNvSpPr>
          <p:nvPr>
            <p:ph type="sldNum" sz="quarter" idx="10"/>
          </p:nvPr>
        </p:nvSpPr>
        <p:spPr/>
        <p:txBody>
          <a:bodyPr/>
          <a:lstStyle/>
          <a:p>
            <a:fld id="{1F149DD9-6962-4229-9AA5-68406708E529}" type="slidenum">
              <a:rPr lang="tr-TR" smtClean="0"/>
              <a:pPr/>
              <a:t>74</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Kullanılan protez tipleri: </a:t>
            </a:r>
            <a:r>
              <a:rPr lang="en-US" sz="1200" kern="1200" baseline="0" dirty="0" smtClean="0">
                <a:solidFill>
                  <a:schemeClr val="tx1"/>
                </a:solidFill>
                <a:latin typeface="+mn-lt"/>
                <a:ea typeface="+mn-ea"/>
                <a:cs typeface="+mn-cs"/>
              </a:rPr>
              <a:t>AMS Spectra, Mentor </a:t>
            </a:r>
            <a:r>
              <a:rPr lang="en-US" sz="1200" kern="1200" baseline="0" dirty="0" err="1" smtClean="0">
                <a:solidFill>
                  <a:schemeClr val="tx1"/>
                </a:solidFill>
                <a:latin typeface="+mn-lt"/>
                <a:ea typeface="+mn-ea"/>
                <a:cs typeface="+mn-cs"/>
              </a:rPr>
              <a:t>Acuform</a:t>
            </a:r>
            <a:r>
              <a:rPr lang="en-US" sz="1200" kern="1200" baseline="0" dirty="0" smtClean="0">
                <a:solidFill>
                  <a:schemeClr val="tx1"/>
                </a:solidFill>
                <a:latin typeface="+mn-lt"/>
                <a:ea typeface="+mn-ea"/>
                <a:cs typeface="+mn-cs"/>
              </a:rPr>
              <a:t>, AMS600, AMS650, and</a:t>
            </a:r>
          </a:p>
          <a:p>
            <a:r>
              <a:rPr lang="tr-TR" sz="1200" kern="1200" baseline="0" dirty="0" err="1" smtClean="0">
                <a:solidFill>
                  <a:schemeClr val="tx1"/>
                </a:solidFill>
                <a:latin typeface="+mn-lt"/>
                <a:ea typeface="+mn-ea"/>
                <a:cs typeface="+mn-cs"/>
              </a:rPr>
              <a:t>Dacromed</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Duraphase</a:t>
            </a:r>
            <a:r>
              <a:rPr lang="tr-TR" sz="1200" kern="1200" baseline="0" dirty="0" smtClean="0">
                <a:solidFill>
                  <a:schemeClr val="tx1"/>
                </a:solidFill>
                <a:latin typeface="+mn-lt"/>
                <a:ea typeface="+mn-ea"/>
                <a:cs typeface="+mn-cs"/>
              </a:rPr>
              <a:t> II</a:t>
            </a:r>
            <a:endParaRPr lang="tr-TR" dirty="0"/>
          </a:p>
        </p:txBody>
      </p:sp>
      <p:sp>
        <p:nvSpPr>
          <p:cNvPr id="4" name="3 Slayt Numarası Yer Tutucusu"/>
          <p:cNvSpPr>
            <a:spLocks noGrp="1"/>
          </p:cNvSpPr>
          <p:nvPr>
            <p:ph type="sldNum" sz="quarter" idx="10"/>
          </p:nvPr>
        </p:nvSpPr>
        <p:spPr/>
        <p:txBody>
          <a:bodyPr/>
          <a:lstStyle/>
          <a:p>
            <a:fld id="{1F149DD9-6962-4229-9AA5-68406708E529}" type="slidenum">
              <a:rPr lang="tr-TR" smtClean="0"/>
              <a:pPr/>
              <a:t>84</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58B92193-C7E8-4322-B451-92103ED63004}" type="slidenum">
              <a:rPr lang="tr-TR" smtClean="0">
                <a:solidFill>
                  <a:prstClr val="black"/>
                </a:solidFill>
              </a:rPr>
              <a:pPr/>
              <a:t>102</a:t>
            </a:fld>
            <a:endParaRPr 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7F29D58A-A2CB-470A-A650-07A33BCEA4B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57588C5A-FC22-415F-8AF8-77721012BB4A}"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11221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8439790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46231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659279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4"/>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4"/>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484958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Başlık ve Madde İşaretleri">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Bir</a:t>
            </a:r>
            <a:endParaRPr sz="2700" dirty="0">
              <a:solidFill>
                <a:srgbClr val="3E231A"/>
              </a:solidFill>
            </a:endParaRPr>
          </a:p>
          <a:p>
            <a:pPr lvl="1">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İki</a:t>
            </a:r>
            <a:endParaRPr sz="2700" dirty="0">
              <a:solidFill>
                <a:srgbClr val="3E231A"/>
              </a:solidFill>
            </a:endParaRPr>
          </a:p>
          <a:p>
            <a:pPr lvl="2">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Üç</a:t>
            </a:r>
            <a:endParaRPr sz="2700" dirty="0">
              <a:solidFill>
                <a:srgbClr val="3E231A"/>
              </a:solidFill>
            </a:endParaRPr>
          </a:p>
          <a:p>
            <a:pPr lvl="3">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Dört</a:t>
            </a:r>
            <a:endParaRPr sz="2700" dirty="0">
              <a:solidFill>
                <a:srgbClr val="3E231A"/>
              </a:solidFill>
            </a:endParaRPr>
          </a:p>
          <a:p>
            <a:pPr lvl="4">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Beş</a:t>
            </a:r>
            <a:endParaRPr sz="2700" dirty="0">
              <a:solidFill>
                <a:srgbClr val="3E231A"/>
              </a:solidFill>
            </a:endParaRPr>
          </a:p>
        </p:txBody>
      </p:sp>
    </p:spTree>
    <p:extLst>
      <p:ext uri="{BB962C8B-B14F-4D97-AF65-F5344CB8AC3E}">
        <p14:creationId xmlns="" xmlns:p14="http://schemas.microsoft.com/office/powerpoint/2010/main" val="239164980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7"/>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7"/>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4D75464C-A801-46CB-9744-F1A7F51F6DE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6 İkizkenar Üçgen"/>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7 Başlık"/>
          <p:cNvSpPr>
            <a:spLocks noGrp="1"/>
          </p:cNvSpPr>
          <p:nvPr>
            <p:ph type="ctrTitle"/>
          </p:nvPr>
        </p:nvSpPr>
        <p:spPr>
          <a:xfrm>
            <a:off x="540544" y="776288"/>
            <a:ext cx="8062912" cy="1470025"/>
          </a:xfrm>
        </p:spPr>
        <p:txBody>
          <a:bodyPr anchor="b">
            <a:normAutofit/>
          </a:bodyPr>
          <a:lstStyle>
            <a:lvl1pPr algn="r">
              <a:defRPr sz="4400"/>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1371600" y="6012656"/>
            <a:ext cx="5791200" cy="365125"/>
          </a:xfrm>
        </p:spPr>
        <p:txBody>
          <a:bodyPr tIns="0" bIns="0" anchor="t"/>
          <a:lstStyle>
            <a:lvl1pPr algn="r">
              <a:defRPr sz="1000"/>
            </a:lvl1pPr>
          </a:lstStyle>
          <a:p>
            <a:fld id="{209C7888-D2B7-4538-8EE9-FD4D5215E9DE}" type="datetimeFigureOut">
              <a:rPr lang="tr-TR" smtClean="0">
                <a:solidFill>
                  <a:prstClr val="white"/>
                </a:solidFill>
              </a:rPr>
              <a:pPr/>
              <a:t>06.11.2014</a:t>
            </a:fld>
            <a:endParaRPr lang="tr-TR">
              <a:solidFill>
                <a:prstClr val="white"/>
              </a:solidFill>
            </a:endParaRPr>
          </a:p>
        </p:txBody>
      </p:sp>
      <p:sp>
        <p:nvSpPr>
          <p:cNvPr id="17" name="16 Altbilgi Yer Tutucusu"/>
          <p:cNvSpPr>
            <a:spLocks noGrp="1"/>
          </p:cNvSpPr>
          <p:nvPr>
            <p:ph type="ftr" sz="quarter" idx="11"/>
          </p:nvPr>
        </p:nvSpPr>
        <p:spPr>
          <a:xfrm>
            <a:off x="1371600" y="5650704"/>
            <a:ext cx="5791200" cy="365125"/>
          </a:xfrm>
        </p:spPr>
        <p:txBody>
          <a:bodyPr tIns="0" bIns="0" anchor="b"/>
          <a:lstStyle>
            <a:lvl1pPr algn="r">
              <a:defRPr sz="1100"/>
            </a:lvl1pPr>
          </a:lstStyle>
          <a:p>
            <a:endParaRPr lang="tr-TR">
              <a:solidFill>
                <a:prstClr val="white"/>
              </a:solidFill>
            </a:endParaRPr>
          </a:p>
        </p:txBody>
      </p:sp>
      <p:sp>
        <p:nvSpPr>
          <p:cNvPr id="29" name="28 Slayt Numarası Yer Tutucusu"/>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0A1F761-622D-4C56-8EB1-644192DB8954}" type="slidenum">
              <a:rPr lang="tr-TR" smtClean="0"/>
              <a:pPr/>
              <a:t>‹#›</a:t>
            </a:fld>
            <a:endParaRPr lang="tr-T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7494"/>
            <a:ext cx="8229600" cy="1399032"/>
          </a:xfrm>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a:xfrm>
            <a:off x="457200" y="1882808"/>
            <a:ext cx="8229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a:xfrm>
            <a:off x="4791456" y="6480048"/>
            <a:ext cx="2133600" cy="301752"/>
          </a:xfrm>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5" name="4 Altbilgi Yer Tutucusu"/>
          <p:cNvSpPr>
            <a:spLocks noGrp="1"/>
          </p:cNvSpPr>
          <p:nvPr>
            <p:ph type="ftr" sz="quarter" idx="11"/>
          </p:nvPr>
        </p:nvSpPr>
        <p:spPr>
          <a:xfrm>
            <a:off x="457200" y="6480969"/>
            <a:ext cx="4260056" cy="300831"/>
          </a:xfrm>
        </p:spPr>
        <p:txBody>
          <a:bodyPr/>
          <a:lstStyle/>
          <a:p>
            <a:endParaRPr lang="tr-TR">
              <a:solidFill>
                <a:prstClr val="white"/>
              </a:solidFill>
            </a:endParaRPr>
          </a:p>
        </p:txBody>
      </p:sp>
      <p:sp>
        <p:nvSpPr>
          <p:cNvPr id="6" name="5 Slayt Numarası Yer Tutucusu"/>
          <p:cNvSpPr>
            <a:spLocks noGrp="1"/>
          </p:cNvSpPr>
          <p:nvPr>
            <p:ph type="sldNum" sz="quarter" idx="12"/>
          </p:nvPr>
        </p:nvSpPr>
        <p:spPr/>
        <p:txBody>
          <a:bodyPr/>
          <a:lstStyle/>
          <a:p>
            <a:fld id="{70A1F761-622D-4C56-8EB1-644192DB8954}" type="slidenum">
              <a:rPr lang="tr-TR" smtClean="0">
                <a:solidFill>
                  <a:prstClr val="white"/>
                </a:solidFill>
              </a:rPr>
              <a:pPr/>
              <a:t>‹#›</a:t>
            </a:fld>
            <a:endParaRPr lang="tr-TR">
              <a:solidFill>
                <a:prstClr val="white"/>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2">
        <a:schemeClr val="bg1"/>
      </p:bgRef>
    </p:bg>
    <p:spTree>
      <p:nvGrpSpPr>
        <p:cNvPr id="1" name=""/>
        <p:cNvGrpSpPr/>
        <p:nvPr/>
      </p:nvGrpSpPr>
      <p:grpSpPr>
        <a:xfrm>
          <a:off x="0" y="0"/>
          <a:ext cx="0" cy="0"/>
          <a:chOff x="0" y="0"/>
          <a:chExt cx="0" cy="0"/>
        </a:xfrm>
      </p:grpSpPr>
      <p:sp>
        <p:nvSpPr>
          <p:cNvPr id="9" name="8 Dik Üçgen"/>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7 İkizkenar Üçgen"/>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4" name="3 Veri Yer Tutucusu"/>
          <p:cNvSpPr>
            <a:spLocks noGrp="1"/>
          </p:cNvSpPr>
          <p:nvPr>
            <p:ph type="dt" sz="half" idx="10"/>
          </p:nvPr>
        </p:nvSpPr>
        <p:spPr>
          <a:xfrm>
            <a:off x="6955632" y="6477000"/>
            <a:ext cx="2133600" cy="304800"/>
          </a:xfrm>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5" name="4 Altbilgi Yer Tutucusu"/>
          <p:cNvSpPr>
            <a:spLocks noGrp="1"/>
          </p:cNvSpPr>
          <p:nvPr>
            <p:ph type="ftr" sz="quarter" idx="11"/>
          </p:nvPr>
        </p:nvSpPr>
        <p:spPr>
          <a:xfrm>
            <a:off x="2619376" y="6480969"/>
            <a:ext cx="4260056" cy="300831"/>
          </a:xfrm>
        </p:spPr>
        <p:txBody>
          <a:bodyPr/>
          <a:lstStyle/>
          <a:p>
            <a:endParaRPr lang="tr-TR">
              <a:solidFill>
                <a:prstClr val="white"/>
              </a:solidFill>
            </a:endParaRPr>
          </a:p>
        </p:txBody>
      </p:sp>
      <p:sp>
        <p:nvSpPr>
          <p:cNvPr id="6" name="5 Slayt Numarası Yer Tutucusu"/>
          <p:cNvSpPr>
            <a:spLocks noGrp="1"/>
          </p:cNvSpPr>
          <p:nvPr>
            <p:ph type="sldNum" sz="quarter" idx="12"/>
          </p:nvPr>
        </p:nvSpPr>
        <p:spPr>
          <a:xfrm>
            <a:off x="8451056" y="809624"/>
            <a:ext cx="502920" cy="300831"/>
          </a:xfrm>
        </p:spPr>
        <p:txBody>
          <a:bodyPr/>
          <a:lstStyle/>
          <a:p>
            <a:fld id="{70A1F761-622D-4C56-8EB1-644192DB8954}" type="slidenum">
              <a:rPr lang="tr-TR" smtClean="0">
                <a:solidFill>
                  <a:prstClr val="white"/>
                </a:solidFill>
              </a:rPr>
              <a:pPr/>
              <a:t>‹#›</a:t>
            </a:fld>
            <a:endParaRPr lang="tr-TR">
              <a:solidFill>
                <a:prstClr val="white"/>
              </a:solidFill>
            </a:endParaRPr>
          </a:p>
        </p:txBody>
      </p:sp>
      <p:cxnSp>
        <p:nvCxnSpPr>
          <p:cNvPr id="11" name="10 Düz Bağlayıcı"/>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Düz Bağlayıcı"/>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Başlık"/>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tr-TR" smtClean="0"/>
              <a:t>Asıl alt başlık stilini düzenlemek için tıklatın</a:t>
            </a:r>
            <a:endParaRPr lang="tr-T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marL="0" algn="l">
              <a:defRPr/>
            </a:lvl1p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a:xfrm>
            <a:off x="4791456" y="6480969"/>
            <a:ext cx="2133600" cy="301752"/>
          </a:xfrm>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6" name="5 Altbilgi Yer Tutucusu"/>
          <p:cNvSpPr>
            <a:spLocks noGrp="1"/>
          </p:cNvSpPr>
          <p:nvPr>
            <p:ph type="ftr" sz="quarter" idx="11"/>
          </p:nvPr>
        </p:nvSpPr>
        <p:spPr>
          <a:xfrm>
            <a:off x="457200" y="6480969"/>
            <a:ext cx="4260056" cy="301752"/>
          </a:xfrm>
        </p:spPr>
        <p:txBody>
          <a:bodyPr/>
          <a:lstStyle/>
          <a:p>
            <a:endParaRPr lang="tr-TR">
              <a:solidFill>
                <a:prstClr val="white"/>
              </a:solidFill>
            </a:endParaRPr>
          </a:p>
        </p:txBody>
      </p:sp>
      <p:sp>
        <p:nvSpPr>
          <p:cNvPr id="7" name="6 Slayt Numarası Yer Tutucusu"/>
          <p:cNvSpPr>
            <a:spLocks noGrp="1"/>
          </p:cNvSpPr>
          <p:nvPr>
            <p:ph type="sldNum" sz="quarter" idx="12"/>
          </p:nvPr>
        </p:nvSpPr>
        <p:spPr>
          <a:xfrm>
            <a:off x="7589520" y="6480969"/>
            <a:ext cx="502920" cy="301752"/>
          </a:xfrm>
        </p:spPr>
        <p:txBody>
          <a:bodyPr/>
          <a:lstStyle/>
          <a:p>
            <a:fld id="{70A1F761-622D-4C56-8EB1-644192DB8954}" type="slidenum">
              <a:rPr lang="tr-TR" smtClean="0">
                <a:solidFill>
                  <a:prstClr val="white"/>
                </a:solidFill>
              </a:rPr>
              <a:pPr/>
              <a:t>‹#›</a:t>
            </a:fld>
            <a:endParaRPr lang="tr-TR">
              <a:solidFill>
                <a:prstClr val="white"/>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a:xfrm>
            <a:off x="4791456" y="6480969"/>
            <a:ext cx="2130552" cy="301752"/>
          </a:xfrm>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8" name="7 Altbilgi Yer Tutucusu"/>
          <p:cNvSpPr>
            <a:spLocks noGrp="1"/>
          </p:cNvSpPr>
          <p:nvPr>
            <p:ph type="ftr" sz="quarter" idx="11"/>
          </p:nvPr>
        </p:nvSpPr>
        <p:spPr>
          <a:xfrm>
            <a:off x="457200" y="6480969"/>
            <a:ext cx="4261104" cy="301752"/>
          </a:xfrm>
        </p:spPr>
        <p:txBody>
          <a:bodyPr/>
          <a:lstStyle/>
          <a:p>
            <a:endParaRPr lang="tr-TR">
              <a:solidFill>
                <a:prstClr val="white"/>
              </a:solidFill>
            </a:endParaRPr>
          </a:p>
        </p:txBody>
      </p:sp>
      <p:sp>
        <p:nvSpPr>
          <p:cNvPr id="9" name="8 Slayt Numarası Yer Tutucusu"/>
          <p:cNvSpPr>
            <a:spLocks noGrp="1"/>
          </p:cNvSpPr>
          <p:nvPr>
            <p:ph type="sldNum" sz="quarter" idx="12"/>
          </p:nvPr>
        </p:nvSpPr>
        <p:spPr>
          <a:xfrm>
            <a:off x="7589520" y="6483096"/>
            <a:ext cx="502920" cy="301752"/>
          </a:xfrm>
        </p:spPr>
        <p:txBody>
          <a:bodyPr/>
          <a:lstStyle>
            <a:lvl1pPr algn="ctr">
              <a:defRPr/>
            </a:lvl1pPr>
          </a:lstStyle>
          <a:p>
            <a:fld id="{70A1F761-622D-4C56-8EB1-644192DB8954}" type="slidenum">
              <a:rPr lang="tr-TR" smtClean="0">
                <a:solidFill>
                  <a:prstClr val="white"/>
                </a:solidFill>
              </a:rPr>
              <a:pPr/>
              <a:t>‹#›</a:t>
            </a:fld>
            <a:endParaRPr lang="tr-TR">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b="0"/>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4" name="3 Altbilgi Yer Tutucusu"/>
          <p:cNvSpPr>
            <a:spLocks noGrp="1"/>
          </p:cNvSpPr>
          <p:nvPr>
            <p:ph type="ftr" sz="quarter" idx="11"/>
          </p:nvPr>
        </p:nvSpPr>
        <p:spPr/>
        <p:txBody>
          <a:bodyPr/>
          <a:lstStyle/>
          <a:p>
            <a:endParaRPr lang="tr-TR">
              <a:solidFill>
                <a:prstClr val="white"/>
              </a:solidFill>
            </a:endParaRPr>
          </a:p>
        </p:txBody>
      </p:sp>
      <p:sp>
        <p:nvSpPr>
          <p:cNvPr id="5" name="4 Slayt Numarası Yer Tutucusu"/>
          <p:cNvSpPr>
            <a:spLocks noGrp="1"/>
          </p:cNvSpPr>
          <p:nvPr>
            <p:ph type="sldNum" sz="quarter" idx="12"/>
          </p:nvPr>
        </p:nvSpPr>
        <p:spPr/>
        <p:txBody>
          <a:bodyPr/>
          <a:lstStyle/>
          <a:p>
            <a:fld id="{70A1F761-622D-4C56-8EB1-644192DB8954}" type="slidenum">
              <a:rPr lang="tr-TR" smtClean="0">
                <a:solidFill>
                  <a:prstClr val="white"/>
                </a:solidFill>
              </a:rPr>
              <a:pPr/>
              <a:t>‹#›</a:t>
            </a:fld>
            <a:endParaRPr lang="tr-TR">
              <a:solidFill>
                <a:prstClr val="white"/>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a:xfrm>
            <a:off x="4791456" y="6480969"/>
            <a:ext cx="2133600" cy="301752"/>
          </a:xfrm>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3" name="2 Altbilgi Yer Tutucusu"/>
          <p:cNvSpPr>
            <a:spLocks noGrp="1"/>
          </p:cNvSpPr>
          <p:nvPr>
            <p:ph type="ftr" sz="quarter" idx="11"/>
          </p:nvPr>
        </p:nvSpPr>
        <p:spPr>
          <a:xfrm>
            <a:off x="457200" y="6481890"/>
            <a:ext cx="4260056" cy="300831"/>
          </a:xfrm>
        </p:spPr>
        <p:txBody>
          <a:bodyPr/>
          <a:lstStyle/>
          <a:p>
            <a:endParaRPr lang="tr-TR">
              <a:solidFill>
                <a:prstClr val="white"/>
              </a:solidFill>
            </a:endParaRPr>
          </a:p>
        </p:txBody>
      </p:sp>
      <p:sp>
        <p:nvSpPr>
          <p:cNvPr id="4" name="3 Slayt Numarası Yer Tutucusu"/>
          <p:cNvSpPr>
            <a:spLocks noGrp="1"/>
          </p:cNvSpPr>
          <p:nvPr>
            <p:ph type="sldNum" sz="quarter" idx="12"/>
          </p:nvPr>
        </p:nvSpPr>
        <p:spPr>
          <a:xfrm>
            <a:off x="7589520" y="6480969"/>
            <a:ext cx="502920" cy="301752"/>
          </a:xfrm>
        </p:spPr>
        <p:txBody>
          <a:bodyPr/>
          <a:lstStyle/>
          <a:p>
            <a:fld id="{70A1F761-622D-4C56-8EB1-644192DB8954}" type="slidenum">
              <a:rPr lang="tr-TR" smtClean="0">
                <a:solidFill>
                  <a:prstClr val="white"/>
                </a:solidFill>
              </a:rPr>
              <a:pPr/>
              <a:t>‹#›</a:t>
            </a:fld>
            <a:endParaRPr lang="tr-TR">
              <a:solidFill>
                <a:prstClr val="white"/>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a:xfrm>
            <a:off x="6278976" y="6556248"/>
            <a:ext cx="2133600" cy="301752"/>
          </a:xfrm>
        </p:spPr>
        <p:txBody>
          <a:bodyPr/>
          <a:lstStyle>
            <a:lvl1pPr>
              <a:defRPr sz="900"/>
            </a:lvl1pPr>
          </a:lstStyle>
          <a:p>
            <a:fld id="{209C7888-D2B7-4538-8EE9-FD4D5215E9DE}" type="datetimeFigureOut">
              <a:rPr lang="tr-TR" smtClean="0">
                <a:solidFill>
                  <a:prstClr val="white"/>
                </a:solidFill>
              </a:rPr>
              <a:pPr/>
              <a:t>06.11.2014</a:t>
            </a:fld>
            <a:endParaRPr lang="tr-TR">
              <a:solidFill>
                <a:prstClr val="white"/>
              </a:solidFill>
            </a:endParaRPr>
          </a:p>
        </p:txBody>
      </p:sp>
      <p:sp>
        <p:nvSpPr>
          <p:cNvPr id="6" name="5 Altbilgi Yer Tutucusu"/>
          <p:cNvSpPr>
            <a:spLocks noGrp="1"/>
          </p:cNvSpPr>
          <p:nvPr>
            <p:ph type="ftr" sz="quarter" idx="11"/>
          </p:nvPr>
        </p:nvSpPr>
        <p:spPr>
          <a:xfrm>
            <a:off x="1135856" y="6556248"/>
            <a:ext cx="5143120" cy="301752"/>
          </a:xfrm>
        </p:spPr>
        <p:txBody>
          <a:bodyPr/>
          <a:lstStyle>
            <a:lvl1pPr>
              <a:defRPr sz="900"/>
            </a:lvl1pPr>
          </a:lstStyle>
          <a:p>
            <a:endParaRPr lang="tr-TR">
              <a:solidFill>
                <a:prstClr val="white"/>
              </a:solidFill>
            </a:endParaRPr>
          </a:p>
        </p:txBody>
      </p:sp>
      <p:sp>
        <p:nvSpPr>
          <p:cNvPr id="7" name="6 Slayt Numarası Yer Tutucusu"/>
          <p:cNvSpPr>
            <a:spLocks noGrp="1"/>
          </p:cNvSpPr>
          <p:nvPr>
            <p:ph type="sldNum" sz="quarter" idx="12"/>
          </p:nvPr>
        </p:nvSpPr>
        <p:spPr>
          <a:xfrm>
            <a:off x="8410576" y="6556248"/>
            <a:ext cx="502920" cy="301752"/>
          </a:xfrm>
        </p:spPr>
        <p:txBody>
          <a:bodyPr/>
          <a:lstStyle>
            <a:lvl1pPr>
              <a:defRPr sz="900"/>
            </a:lvl1pPr>
          </a:lstStyle>
          <a:p>
            <a:fld id="{70A1F761-622D-4C56-8EB1-644192DB8954}" type="slidenum">
              <a:rPr lang="tr-TR" smtClean="0">
                <a:solidFill>
                  <a:prstClr val="white"/>
                </a:solidFill>
              </a:rPr>
              <a:pPr/>
              <a:t>‹#›</a:t>
            </a:fld>
            <a:endParaRPr lang="tr-TR">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a:xfrm>
            <a:off x="6108192" y="6556248"/>
            <a:ext cx="2103120" cy="301752"/>
          </a:xfrm>
        </p:spPr>
        <p:txBody>
          <a:bodyPr/>
          <a:lstStyle>
            <a:lvl1pPr>
              <a:defRPr sz="900"/>
            </a:lvl1pPr>
          </a:lstStyle>
          <a:p>
            <a:fld id="{209C7888-D2B7-4538-8EE9-FD4D5215E9DE}" type="datetimeFigureOut">
              <a:rPr lang="tr-TR" smtClean="0">
                <a:solidFill>
                  <a:prstClr val="white"/>
                </a:solidFill>
              </a:rPr>
              <a:pPr/>
              <a:t>06.11.2014</a:t>
            </a:fld>
            <a:endParaRPr lang="tr-TR">
              <a:solidFill>
                <a:prstClr val="white"/>
              </a:solidFill>
            </a:endParaRPr>
          </a:p>
        </p:txBody>
      </p:sp>
      <p:sp>
        <p:nvSpPr>
          <p:cNvPr id="6" name="5 Altbilgi Yer Tutucusu"/>
          <p:cNvSpPr>
            <a:spLocks noGrp="1"/>
          </p:cNvSpPr>
          <p:nvPr>
            <p:ph type="ftr" sz="quarter" idx="11"/>
          </p:nvPr>
        </p:nvSpPr>
        <p:spPr>
          <a:xfrm>
            <a:off x="1170432" y="6557169"/>
            <a:ext cx="4948072" cy="301752"/>
          </a:xfrm>
        </p:spPr>
        <p:txBody>
          <a:bodyPr/>
          <a:lstStyle>
            <a:lvl1pPr>
              <a:defRPr sz="900"/>
            </a:lvl1pPr>
          </a:lstStyle>
          <a:p>
            <a:endParaRPr lang="tr-TR">
              <a:solidFill>
                <a:prstClr val="white"/>
              </a:solidFill>
            </a:endParaRPr>
          </a:p>
        </p:txBody>
      </p:sp>
      <p:sp>
        <p:nvSpPr>
          <p:cNvPr id="7" name="6 Slayt Numarası Yer Tutucusu"/>
          <p:cNvSpPr>
            <a:spLocks noGrp="1"/>
          </p:cNvSpPr>
          <p:nvPr>
            <p:ph type="sldNum" sz="quarter" idx="12"/>
          </p:nvPr>
        </p:nvSpPr>
        <p:spPr>
          <a:xfrm>
            <a:off x="8217192" y="6556248"/>
            <a:ext cx="365760" cy="301752"/>
          </a:xfrm>
        </p:spPr>
        <p:txBody>
          <a:bodyPr/>
          <a:lstStyle>
            <a:lvl1pPr algn="ctr">
              <a:defRPr sz="900"/>
            </a:lvl1pPr>
          </a:lstStyle>
          <a:p>
            <a:fld id="{70A1F761-622D-4C56-8EB1-644192DB8954}" type="slidenum">
              <a:rPr lang="tr-TR" smtClean="0">
                <a:solidFill>
                  <a:prstClr val="white"/>
                </a:solidFill>
              </a:rPr>
              <a:pPr/>
              <a:t>‹#›</a:t>
            </a:fld>
            <a:endParaRPr lang="tr-TR">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5" name="4 Altbilgi Yer Tutucusu"/>
          <p:cNvSpPr>
            <a:spLocks noGrp="1"/>
          </p:cNvSpPr>
          <p:nvPr>
            <p:ph type="ftr" sz="quarter" idx="11"/>
          </p:nvPr>
        </p:nvSpPr>
        <p:spPr/>
        <p:txBody>
          <a:bodyPr/>
          <a:lstStyle/>
          <a:p>
            <a:endParaRPr lang="tr-TR">
              <a:solidFill>
                <a:prstClr val="white"/>
              </a:solidFill>
            </a:endParaRPr>
          </a:p>
        </p:txBody>
      </p:sp>
      <p:sp>
        <p:nvSpPr>
          <p:cNvPr id="6" name="5 Slayt Numarası Yer Tutucusu"/>
          <p:cNvSpPr>
            <a:spLocks noGrp="1"/>
          </p:cNvSpPr>
          <p:nvPr>
            <p:ph type="sldNum" sz="quarter" idx="12"/>
          </p:nvPr>
        </p:nvSpPr>
        <p:spPr/>
        <p:txBody>
          <a:bodyPr/>
          <a:lstStyle/>
          <a:p>
            <a:fld id="{70A1F761-622D-4C56-8EB1-644192DB8954}" type="slidenum">
              <a:rPr lang="tr-TR" smtClean="0">
                <a:solidFill>
                  <a:prstClr val="white"/>
                </a:solidFill>
              </a:rPr>
              <a:pPr/>
              <a:t>‹#›</a:t>
            </a:fld>
            <a:endParaRPr lang="tr-TR">
              <a:solidFill>
                <a:prstClr val="white"/>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381000"/>
            <a:ext cx="1905000" cy="5486400"/>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381000"/>
            <a:ext cx="6248400" cy="5486400"/>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09C7888-D2B7-4538-8EE9-FD4D5215E9DE}" type="datetimeFigureOut">
              <a:rPr lang="tr-TR" smtClean="0">
                <a:solidFill>
                  <a:prstClr val="white"/>
                </a:solidFill>
              </a:rPr>
              <a:pPr/>
              <a:t>06.11.2014</a:t>
            </a:fld>
            <a:endParaRPr lang="tr-TR">
              <a:solidFill>
                <a:prstClr val="white"/>
              </a:solidFill>
            </a:endParaRPr>
          </a:p>
        </p:txBody>
      </p:sp>
      <p:sp>
        <p:nvSpPr>
          <p:cNvPr id="5" name="4 Altbilgi Yer Tutucusu"/>
          <p:cNvSpPr>
            <a:spLocks noGrp="1"/>
          </p:cNvSpPr>
          <p:nvPr>
            <p:ph type="ftr" sz="quarter" idx="11"/>
          </p:nvPr>
        </p:nvSpPr>
        <p:spPr/>
        <p:txBody>
          <a:bodyPr/>
          <a:lstStyle/>
          <a:p>
            <a:endParaRPr lang="tr-TR">
              <a:solidFill>
                <a:prstClr val="white"/>
              </a:solidFill>
            </a:endParaRPr>
          </a:p>
        </p:txBody>
      </p:sp>
      <p:sp>
        <p:nvSpPr>
          <p:cNvPr id="6" name="5 Slayt Numarası Yer Tutucusu"/>
          <p:cNvSpPr>
            <a:spLocks noGrp="1"/>
          </p:cNvSpPr>
          <p:nvPr>
            <p:ph type="sldNum" sz="quarter" idx="12"/>
          </p:nvPr>
        </p:nvSpPr>
        <p:spPr/>
        <p:txBody>
          <a:bodyPr/>
          <a:lstStyle/>
          <a:p>
            <a:fld id="{70A1F761-622D-4C56-8EB1-644192DB8954}" type="slidenum">
              <a:rPr lang="tr-TR" smtClean="0">
                <a:solidFill>
                  <a:prstClr val="white"/>
                </a:solidFill>
              </a:rPr>
              <a:pPr/>
              <a:t>‹#›</a:t>
            </a:fld>
            <a:endParaRPr lang="tr-TR">
              <a:solidFill>
                <a:prstClr val="white"/>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3546801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79079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4385798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5647219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9431729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5827960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940208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5963413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723715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6089846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A56AEC0-A706-AE47-A8A6-2457AED9F584}" type="datetimeFigureOut">
              <a:rPr lang="en-US" smtClean="0">
                <a:solidFill>
                  <a:prstClr val="white">
                    <a:tint val="75000"/>
                  </a:prstClr>
                </a:solidFill>
              </a:rPr>
              <a:pPr/>
              <a:t>11/6/2014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2E5E4FF-B0C7-AC43-9A74-A0AB8BEE10A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1606268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tr-TR" smtClean="0"/>
              <a:t>Asıl metin stillerini düzenlemek için tıklatın</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B15E3-75D8-0B41-8B97-6F007A1AF86B}"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B15E3-75D8-0B41-8B97-6F007A1AF86B}"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62AB15E3-75D8-0B41-8B97-6F007A1AF86B}"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7203352-DC5A-6244-B4B5-E72D9E28BAF1}" type="datetimeFigureOut">
              <a:rPr lang="en-US" smtClean="0"/>
              <a:pPr/>
              <a:t>11/6/2014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AB15E3-75D8-0B41-8B97-6F007A1AF86B}"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62AB15E3-75D8-0B41-8B97-6F007A1AF86B}" type="slidenum">
              <a:rPr lang="en-US" smtClean="0"/>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203352-DC5A-6244-B4B5-E72D9E28BAF1}" type="datetimeFigureOut">
              <a:rPr lang="en-US" smtClean="0"/>
              <a:pPr/>
              <a:t>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AB15E3-75D8-0B41-8B97-6F007A1AF86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85800" y="1219201"/>
            <a:ext cx="39243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62500" y="1219201"/>
            <a:ext cx="39243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07203352-DC5A-6244-B4B5-E72D9E28BAF1}" type="datetimeFigureOut">
              <a:rPr lang="en-US" smtClean="0"/>
              <a:pPr/>
              <a:t>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AB15E3-75D8-0B41-8B97-6F007A1AF86B}" type="slidenum">
              <a:rPr lang="en-US" smtClean="0"/>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07203352-DC5A-6244-B4B5-E72D9E28BAF1}" type="datetimeFigureOut">
              <a:rPr lang="en-US" smtClean="0"/>
              <a:pPr/>
              <a:t>11/6/2014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62AB15E3-75D8-0B41-8B97-6F007A1AF86B}"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B15E3-75D8-0B41-8B97-6F007A1AF86B}" type="slidenum">
              <a:rPr lang="en-US" smtClean="0"/>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203352-DC5A-6244-B4B5-E72D9E28BAF1}"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B15E3-75D8-0B41-8B97-6F007A1AF86B}"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Özel Düze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tr-TR" altLang="en-US"/>
          </a:p>
        </p:txBody>
      </p:sp>
      <p:sp>
        <p:nvSpPr>
          <p:cNvPr id="5" name="Rectangle 7"/>
          <p:cNvSpPr>
            <a:spLocks noGrp="1" noChangeArrowheads="1"/>
          </p:cNvSpPr>
          <p:nvPr>
            <p:ph type="sldNum" sz="quarter" idx="12"/>
          </p:nvPr>
        </p:nvSpPr>
        <p:spPr>
          <a:ln/>
        </p:spPr>
        <p:txBody>
          <a:bodyPr/>
          <a:lstStyle>
            <a:lvl1pPr>
              <a:defRPr/>
            </a:lvl1pPr>
          </a:lstStyle>
          <a:p>
            <a:fld id="{D4A4152D-802D-6747-825D-E41DFDC0D353}" type="slidenum">
              <a:rPr lang="tr-TR"/>
              <a:pPr/>
              <a:t>‹#›</a:t>
            </a:fld>
            <a:endParaRPr lang="tr-TR"/>
          </a:p>
        </p:txBody>
      </p:sp>
    </p:spTree>
    <p:extLst>
      <p:ext uri="{BB962C8B-B14F-4D97-AF65-F5344CB8AC3E}">
        <p14:creationId xmlns="" xmlns:p14="http://schemas.microsoft.com/office/powerpoint/2010/main" val="28633796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AndTx">
  <p:cSld name="Titel, Diagramm und Text">
    <p:spTree>
      <p:nvGrpSpPr>
        <p:cNvPr id="1" name=""/>
        <p:cNvGrpSpPr/>
        <p:nvPr/>
      </p:nvGrpSpPr>
      <p:grpSpPr>
        <a:xfrm>
          <a:off x="0" y="0"/>
          <a:ext cx="0" cy="0"/>
          <a:chOff x="0" y="0"/>
          <a:chExt cx="0" cy="0"/>
        </a:xfrm>
      </p:grpSpPr>
      <p:sp>
        <p:nvSpPr>
          <p:cNvPr id="2" name="Titel 1"/>
          <p:cNvSpPr>
            <a:spLocks noGrp="1"/>
          </p:cNvSpPr>
          <p:nvPr>
            <p:ph type="title"/>
          </p:nvPr>
        </p:nvSpPr>
        <p:spPr>
          <a:xfrm>
            <a:off x="914400" y="0"/>
            <a:ext cx="7848600" cy="1066800"/>
          </a:xfrm>
        </p:spPr>
        <p:txBody>
          <a:bodyPr/>
          <a:lstStyle/>
          <a:p>
            <a:r>
              <a:rPr lang="de-DE" smtClean="0"/>
              <a:t>Titelmasterformat durch Klicken bearbeiten</a:t>
            </a:r>
            <a:endParaRPr lang="de-DE"/>
          </a:p>
        </p:txBody>
      </p:sp>
      <p:sp>
        <p:nvSpPr>
          <p:cNvPr id="3" name="Diagrammplatzhalter 2"/>
          <p:cNvSpPr>
            <a:spLocks noGrp="1"/>
          </p:cNvSpPr>
          <p:nvPr>
            <p:ph type="chart" sz="half" idx="1"/>
          </p:nvPr>
        </p:nvSpPr>
        <p:spPr>
          <a:xfrm>
            <a:off x="914400" y="1506538"/>
            <a:ext cx="3848100" cy="4278312"/>
          </a:xfrm>
        </p:spPr>
        <p:txBody>
          <a:bodyPr/>
          <a:lstStyle/>
          <a:p>
            <a:pPr lvl="0"/>
            <a:endParaRPr lang="de-DE" noProof="0" smtClean="0"/>
          </a:p>
        </p:txBody>
      </p:sp>
      <p:sp>
        <p:nvSpPr>
          <p:cNvPr id="4" name="Textplatzhalter 3"/>
          <p:cNvSpPr>
            <a:spLocks noGrp="1"/>
          </p:cNvSpPr>
          <p:nvPr>
            <p:ph type="body" sz="half" idx="2"/>
          </p:nvPr>
        </p:nvSpPr>
        <p:spPr>
          <a:xfrm>
            <a:off x="4914900" y="1506538"/>
            <a:ext cx="3848100" cy="42783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 xmlns:p14="http://schemas.microsoft.com/office/powerpoint/2010/main" val="5814365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1025"/>
          <p:cNvSpPr>
            <a:spLocks noGrp="1"/>
          </p:cNvSpPr>
          <p:nvPr>
            <p:ph type="title" idx="4294967295"/>
          </p:nvPr>
        </p:nvSpPr>
        <p:spPr>
          <a:xfrm>
            <a:off x="290513" y="811213"/>
            <a:ext cx="8674099" cy="1143000"/>
          </a:xfrm>
          <a:prstGeom prst="rect">
            <a:avLst/>
          </a:prstGeom>
          <a:noFill/>
          <a:ln>
            <a:noFill/>
          </a:ln>
        </p:spPr>
        <p:txBody>
          <a:bodyPr lIns="92061" tIns="46031" rIns="92061" bIns="46031" anchor="ctr"/>
          <a:lstStyle/>
          <a:p>
            <a:pPr lvl="0"/>
            <a:r>
              <a:rPr lang="en-US" altLang="en-US" dirty="0"/>
              <a:t>Click to edit Master title style</a:t>
            </a:r>
          </a:p>
        </p:txBody>
      </p:sp>
      <p:sp>
        <p:nvSpPr>
          <p:cNvPr id="1027" name="Text Placeholder 1026"/>
          <p:cNvSpPr>
            <a:spLocks noGrp="1"/>
          </p:cNvSpPr>
          <p:nvPr>
            <p:ph type="body" idx="1"/>
          </p:nvPr>
        </p:nvSpPr>
        <p:spPr>
          <a:xfrm>
            <a:off x="280988" y="1868488"/>
            <a:ext cx="8574088" cy="2487612"/>
          </a:xfrm>
          <a:prstGeom prst="rect">
            <a:avLst/>
          </a:prstGeom>
          <a:noFill/>
          <a:ln>
            <a:noFill/>
          </a:ln>
        </p:spPr>
        <p:txBody>
          <a:bodyPr lIns="92061" tIns="46031" rIns="92061" bIns="4603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 xmlns:p14="http://schemas.microsoft.com/office/powerpoint/2010/main" val="14922140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2401A3E9-94C0-46D7-AE43-D77AA103CC35}" type="slidenum">
              <a:rPr lang="tr-TR"/>
              <a:pPr/>
              <a:t>‹#›</a:t>
            </a:fld>
            <a:endParaRPr lang="tr-T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F9483DBE-FA43-4230-9863-74D861BDAA74}" type="slidenum">
              <a:rPr lang="tr-TR"/>
              <a:pPr/>
              <a:t>‹#›</a:t>
            </a:fld>
            <a:endParaRPr lang="tr-T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7C834601-359A-4D10-AF85-7F17B11E1CDC}" type="slidenum">
              <a:rPr lang="tr-TR"/>
              <a:pPr/>
              <a:t>‹#›</a:t>
            </a:fld>
            <a:endParaRPr lang="tr-T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lvl1pPr>
              <a:defRPr/>
            </a:lvl1pPr>
          </a:lstStyle>
          <a:p>
            <a:endParaRPr lang="tr-TR"/>
          </a:p>
        </p:txBody>
      </p:sp>
      <p:sp>
        <p:nvSpPr>
          <p:cNvPr id="6" name="5 Altbilgi Yer Tutucusu"/>
          <p:cNvSpPr>
            <a:spLocks noGrp="1"/>
          </p:cNvSpPr>
          <p:nvPr>
            <p:ph type="ftr" sz="quarter" idx="11"/>
          </p:nvPr>
        </p:nvSpPr>
        <p:spPr/>
        <p:txBody>
          <a:bodyPr/>
          <a:lstStyle>
            <a:lvl1pPr>
              <a:defRPr/>
            </a:lvl1pPr>
          </a:lstStyle>
          <a:p>
            <a:endParaRPr lang="tr-TR"/>
          </a:p>
        </p:txBody>
      </p:sp>
      <p:sp>
        <p:nvSpPr>
          <p:cNvPr id="7" name="6 Slayt Numarası Yer Tutucusu"/>
          <p:cNvSpPr>
            <a:spLocks noGrp="1"/>
          </p:cNvSpPr>
          <p:nvPr>
            <p:ph type="sldNum" sz="quarter" idx="12"/>
          </p:nvPr>
        </p:nvSpPr>
        <p:spPr/>
        <p:txBody>
          <a:bodyPr/>
          <a:lstStyle>
            <a:lvl1pPr>
              <a:defRPr/>
            </a:lvl1pPr>
          </a:lstStyle>
          <a:p>
            <a:fld id="{C2CBD69F-C424-4CA3-B13D-93816CEA1A85}" type="slidenum">
              <a:rPr lang="tr-TR"/>
              <a:pPr/>
              <a:t>‹#›</a:t>
            </a:fld>
            <a:endParaRPr lang="tr-T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lvl1pPr>
              <a:defRPr/>
            </a:lvl1pPr>
          </a:lstStyle>
          <a:p>
            <a:endParaRPr lang="tr-TR"/>
          </a:p>
        </p:txBody>
      </p:sp>
      <p:sp>
        <p:nvSpPr>
          <p:cNvPr id="8" name="7 Altbilgi Yer Tutucusu"/>
          <p:cNvSpPr>
            <a:spLocks noGrp="1"/>
          </p:cNvSpPr>
          <p:nvPr>
            <p:ph type="ftr" sz="quarter" idx="11"/>
          </p:nvPr>
        </p:nvSpPr>
        <p:spPr/>
        <p:txBody>
          <a:bodyPr/>
          <a:lstStyle>
            <a:lvl1pPr>
              <a:defRPr/>
            </a:lvl1pPr>
          </a:lstStyle>
          <a:p>
            <a:endParaRPr lang="tr-TR"/>
          </a:p>
        </p:txBody>
      </p:sp>
      <p:sp>
        <p:nvSpPr>
          <p:cNvPr id="9" name="8 Slayt Numarası Yer Tutucusu"/>
          <p:cNvSpPr>
            <a:spLocks noGrp="1"/>
          </p:cNvSpPr>
          <p:nvPr>
            <p:ph type="sldNum" sz="quarter" idx="12"/>
          </p:nvPr>
        </p:nvSpPr>
        <p:spPr/>
        <p:txBody>
          <a:bodyPr/>
          <a:lstStyle>
            <a:lvl1pPr>
              <a:defRPr/>
            </a:lvl1pPr>
          </a:lstStyle>
          <a:p>
            <a:fld id="{F7B9AFA4-EC0F-43DA-9AE3-FDFED6609FDD}" type="slidenum">
              <a:rPr lang="tr-TR"/>
              <a:pPr/>
              <a:t>‹#›</a:t>
            </a:fld>
            <a:endParaRPr lang="tr-T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lvl1pPr>
              <a:defRPr/>
            </a:lvl1pPr>
          </a:lstStyle>
          <a:p>
            <a:endParaRPr lang="tr-TR"/>
          </a:p>
        </p:txBody>
      </p:sp>
      <p:sp>
        <p:nvSpPr>
          <p:cNvPr id="4" name="3 Altbilgi Yer Tutucusu"/>
          <p:cNvSpPr>
            <a:spLocks noGrp="1"/>
          </p:cNvSpPr>
          <p:nvPr>
            <p:ph type="ftr" sz="quarter" idx="11"/>
          </p:nvPr>
        </p:nvSpPr>
        <p:spPr/>
        <p:txBody>
          <a:bodyPr/>
          <a:lstStyle>
            <a:lvl1pPr>
              <a:defRPr/>
            </a:lvl1pPr>
          </a:lstStyle>
          <a:p>
            <a:endParaRPr lang="tr-TR"/>
          </a:p>
        </p:txBody>
      </p:sp>
      <p:sp>
        <p:nvSpPr>
          <p:cNvPr id="5" name="4 Slayt Numarası Yer Tutucusu"/>
          <p:cNvSpPr>
            <a:spLocks noGrp="1"/>
          </p:cNvSpPr>
          <p:nvPr>
            <p:ph type="sldNum" sz="quarter" idx="12"/>
          </p:nvPr>
        </p:nvSpPr>
        <p:spPr/>
        <p:txBody>
          <a:bodyPr/>
          <a:lstStyle>
            <a:lvl1pPr>
              <a:defRPr/>
            </a:lvl1pPr>
          </a:lstStyle>
          <a:p>
            <a:fld id="{79FF7575-FF10-430F-BA64-0D3AD1F8EC74}" type="slidenum">
              <a:rPr lang="tr-TR"/>
              <a:pPr/>
              <a:t>‹#›</a:t>
            </a:fld>
            <a:endParaRPr lang="tr-T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endParaRPr lang="tr-TR"/>
          </a:p>
        </p:txBody>
      </p:sp>
      <p:sp>
        <p:nvSpPr>
          <p:cNvPr id="3" name="2 Altbilgi Yer Tutucusu"/>
          <p:cNvSpPr>
            <a:spLocks noGrp="1"/>
          </p:cNvSpPr>
          <p:nvPr>
            <p:ph type="ftr" sz="quarter" idx="11"/>
          </p:nvPr>
        </p:nvSpPr>
        <p:spPr/>
        <p:txBody>
          <a:bodyPr/>
          <a:lstStyle>
            <a:lvl1pPr>
              <a:defRPr/>
            </a:lvl1pPr>
          </a:lstStyle>
          <a:p>
            <a:endParaRPr lang="tr-TR"/>
          </a:p>
        </p:txBody>
      </p:sp>
      <p:sp>
        <p:nvSpPr>
          <p:cNvPr id="4" name="3 Slayt Numarası Yer Tutucusu"/>
          <p:cNvSpPr>
            <a:spLocks noGrp="1"/>
          </p:cNvSpPr>
          <p:nvPr>
            <p:ph type="sldNum" sz="quarter" idx="12"/>
          </p:nvPr>
        </p:nvSpPr>
        <p:spPr/>
        <p:txBody>
          <a:bodyPr/>
          <a:lstStyle>
            <a:lvl1pPr>
              <a:defRPr/>
            </a:lvl1pPr>
          </a:lstStyle>
          <a:p>
            <a:fld id="{EA513BC3-E0E5-48CC-BB07-529F1764601A}" type="slidenum">
              <a:rPr lang="tr-TR"/>
              <a:pPr/>
              <a:t>‹#›</a:t>
            </a:fld>
            <a:endParaRPr lang="tr-T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tr-TR"/>
          </a:p>
        </p:txBody>
      </p:sp>
      <p:sp>
        <p:nvSpPr>
          <p:cNvPr id="6" name="5 Altbilgi Yer Tutucusu"/>
          <p:cNvSpPr>
            <a:spLocks noGrp="1"/>
          </p:cNvSpPr>
          <p:nvPr>
            <p:ph type="ftr" sz="quarter" idx="11"/>
          </p:nvPr>
        </p:nvSpPr>
        <p:spPr/>
        <p:txBody>
          <a:bodyPr/>
          <a:lstStyle>
            <a:lvl1pPr>
              <a:defRPr/>
            </a:lvl1pPr>
          </a:lstStyle>
          <a:p>
            <a:endParaRPr lang="tr-TR"/>
          </a:p>
        </p:txBody>
      </p:sp>
      <p:sp>
        <p:nvSpPr>
          <p:cNvPr id="7" name="6 Slayt Numarası Yer Tutucusu"/>
          <p:cNvSpPr>
            <a:spLocks noGrp="1"/>
          </p:cNvSpPr>
          <p:nvPr>
            <p:ph type="sldNum" sz="quarter" idx="12"/>
          </p:nvPr>
        </p:nvSpPr>
        <p:spPr/>
        <p:txBody>
          <a:bodyPr/>
          <a:lstStyle>
            <a:lvl1pPr>
              <a:defRPr/>
            </a:lvl1pPr>
          </a:lstStyle>
          <a:p>
            <a:fld id="{6DFF3788-A75F-42F9-9CB9-5399835DF2E0}" type="slidenum">
              <a:rPr lang="tr-TR"/>
              <a:pPr/>
              <a:t>‹#›</a:t>
            </a:fld>
            <a:endParaRPr lang="tr-T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tr-TR"/>
          </a:p>
        </p:txBody>
      </p:sp>
      <p:sp>
        <p:nvSpPr>
          <p:cNvPr id="6" name="5 Altbilgi Yer Tutucusu"/>
          <p:cNvSpPr>
            <a:spLocks noGrp="1"/>
          </p:cNvSpPr>
          <p:nvPr>
            <p:ph type="ftr" sz="quarter" idx="11"/>
          </p:nvPr>
        </p:nvSpPr>
        <p:spPr/>
        <p:txBody>
          <a:bodyPr/>
          <a:lstStyle>
            <a:lvl1pPr>
              <a:defRPr/>
            </a:lvl1pPr>
          </a:lstStyle>
          <a:p>
            <a:endParaRPr lang="tr-TR"/>
          </a:p>
        </p:txBody>
      </p:sp>
      <p:sp>
        <p:nvSpPr>
          <p:cNvPr id="7" name="6 Slayt Numarası Yer Tutucusu"/>
          <p:cNvSpPr>
            <a:spLocks noGrp="1"/>
          </p:cNvSpPr>
          <p:nvPr>
            <p:ph type="sldNum" sz="quarter" idx="12"/>
          </p:nvPr>
        </p:nvSpPr>
        <p:spPr/>
        <p:txBody>
          <a:bodyPr/>
          <a:lstStyle>
            <a:lvl1pPr>
              <a:defRPr/>
            </a:lvl1pPr>
          </a:lstStyle>
          <a:p>
            <a:fld id="{FD3D9632-CA63-48FA-AB5E-48BBAA7D3F02}" type="slidenum">
              <a:rPr lang="tr-TR"/>
              <a:pPr/>
              <a:t>‹#›</a:t>
            </a:fld>
            <a:endParaRPr lang="tr-T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41B4DEF6-DA66-4C1A-AAA6-97A0D4A047B1}" type="slidenum">
              <a:rPr lang="tr-TR"/>
              <a:pPr/>
              <a:t>‹#›</a:t>
            </a:fld>
            <a:endParaRPr lang="tr-T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4605192B-77BD-4140-980C-112569D7A377}" type="slidenum">
              <a:rPr lang="tr-TR"/>
              <a:pPr/>
              <a:t>‹#›</a:t>
            </a:fld>
            <a:endParaRPr lang="tr-T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457200" y="1600200"/>
            <a:ext cx="8229600" cy="4525963"/>
          </a:xfrm>
        </p:spPr>
        <p:txBody>
          <a:bodyPr/>
          <a:lstStyle/>
          <a:p>
            <a:endParaRPr lang="tr-TR"/>
          </a:p>
        </p:txBody>
      </p:sp>
      <p:sp>
        <p:nvSpPr>
          <p:cNvPr id="4" name="3 Veri Yer Tutucusu"/>
          <p:cNvSpPr>
            <a:spLocks noGrp="1"/>
          </p:cNvSpPr>
          <p:nvPr>
            <p:ph type="dt" sz="half" idx="10"/>
          </p:nvPr>
        </p:nvSpPr>
        <p:spPr>
          <a:xfrm>
            <a:off x="457200" y="6245225"/>
            <a:ext cx="2133600" cy="476250"/>
          </a:xfrm>
        </p:spPr>
        <p:txBody>
          <a:bodyPr/>
          <a:lstStyle>
            <a:lvl1pPr>
              <a:defRPr/>
            </a:lvl1pPr>
          </a:lstStyle>
          <a:p>
            <a:endParaRPr lang="tr-TR"/>
          </a:p>
        </p:txBody>
      </p:sp>
      <p:sp>
        <p:nvSpPr>
          <p:cNvPr id="5" name="4 Altbilgi Yer Tutucusu"/>
          <p:cNvSpPr>
            <a:spLocks noGrp="1"/>
          </p:cNvSpPr>
          <p:nvPr>
            <p:ph type="ftr" sz="quarter" idx="11"/>
          </p:nvPr>
        </p:nvSpPr>
        <p:spPr>
          <a:xfrm>
            <a:off x="3124200" y="6245225"/>
            <a:ext cx="2895600" cy="476250"/>
          </a:xfrm>
        </p:spPr>
        <p:txBody>
          <a:bodyPr/>
          <a:lstStyle>
            <a:lvl1pPr>
              <a:defRPr/>
            </a:lvl1pPr>
          </a:lstStyle>
          <a:p>
            <a:endParaRPr lang="tr-TR"/>
          </a:p>
        </p:txBody>
      </p:sp>
      <p:sp>
        <p:nvSpPr>
          <p:cNvPr id="6" name="5 Slayt Numarası Yer Tutucusu"/>
          <p:cNvSpPr>
            <a:spLocks noGrp="1"/>
          </p:cNvSpPr>
          <p:nvPr>
            <p:ph type="sldNum" sz="quarter" idx="12"/>
          </p:nvPr>
        </p:nvSpPr>
        <p:spPr>
          <a:xfrm>
            <a:off x="6553200" y="6245225"/>
            <a:ext cx="2133600" cy="476250"/>
          </a:xfrm>
        </p:spPr>
        <p:txBody>
          <a:bodyPr/>
          <a:lstStyle>
            <a:lvl1pPr>
              <a:defRPr/>
            </a:lvl1pPr>
          </a:lstStyle>
          <a:p>
            <a:fld id="{B714BF60-9024-4B6B-B381-789F29C0D7A9}" type="slidenum">
              <a:rPr lang="tr-TR"/>
              <a:pPr/>
              <a:t>‹#›</a:t>
            </a:fld>
            <a:endParaRPr lang="tr-T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3A093C62-B5AC-4041-8422-0127D379F7E3}"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14618093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A093C62-B5AC-4041-8422-0127D379F7E3}"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12086980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3A093C62-B5AC-4041-8422-0127D379F7E3}"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4316477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3A093C62-B5AC-4041-8422-0127D379F7E3}"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15173063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3A093C62-B5AC-4041-8422-0127D379F7E3}" type="datetimeFigureOut">
              <a:rPr lang="en-US" smtClean="0"/>
              <a:pPr/>
              <a:t>11/6/2014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36222245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3A093C62-B5AC-4041-8422-0127D379F7E3}" type="datetimeFigureOut">
              <a:rPr lang="en-US" smtClean="0"/>
              <a:pPr/>
              <a:t>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339004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93C62-B5AC-4041-8422-0127D379F7E3}" type="datetimeFigureOut">
              <a:rPr lang="en-US" smtClean="0"/>
              <a:pPr/>
              <a:t>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27514625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A093C62-B5AC-4041-8422-0127D379F7E3}"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25088311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A093C62-B5AC-4041-8422-0127D379F7E3}"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16591079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A093C62-B5AC-4041-8422-0127D379F7E3}"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2086923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A093C62-B5AC-4041-8422-0127D379F7E3}"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221399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C5A35F6E-67E2-4DF2-A027-05803919811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53200" y="228600"/>
            <a:ext cx="2133600" cy="54102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152400" y="228600"/>
            <a:ext cx="6248400" cy="54102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1 Başlık"/>
          <p:cNvSpPr>
            <a:spLocks noGrp="1"/>
          </p:cNvSpPr>
          <p:nvPr>
            <p:ph type="title"/>
          </p:nvPr>
        </p:nvSpPr>
        <p:spPr>
          <a:xfrm>
            <a:off x="152400" y="228600"/>
            <a:ext cx="3200400" cy="609600"/>
          </a:xfrm>
        </p:spPr>
        <p:txBody>
          <a:bodyPr/>
          <a:lstStyle/>
          <a:p>
            <a:r>
              <a:rPr lang="tr-TR" smtClean="0"/>
              <a:t>Asıl başlık stili için tıklatın</a:t>
            </a:r>
            <a:endParaRPr lang="tr-TR"/>
          </a:p>
        </p:txBody>
      </p:sp>
      <p:sp>
        <p:nvSpPr>
          <p:cNvPr id="3" name="2 Grafik Yer Tutucusu"/>
          <p:cNvSpPr>
            <a:spLocks noGrp="1"/>
          </p:cNvSpPr>
          <p:nvPr>
            <p:ph type="chart" idx="1"/>
          </p:nvPr>
        </p:nvSpPr>
        <p:spPr>
          <a:xfrm>
            <a:off x="685800" y="1219201"/>
            <a:ext cx="8001000" cy="4419600"/>
          </a:xfrm>
        </p:spPr>
        <p:txBody>
          <a:bodyPr/>
          <a:lstStyle/>
          <a:p>
            <a:pPr lvl="0"/>
            <a:endParaRPr lang="tr-TR"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89A07DB0-2D20-489A-9F6B-5D06B0892CB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7"/>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7"/>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F0C34AB-8C51-4F2B-AA2E-6FD829224C94}" type="datetimeFigureOut">
              <a:rPr lang="tr-TR" smtClean="0">
                <a:solidFill>
                  <a:prstClr val="black">
                    <a:tint val="75000"/>
                  </a:prstClr>
                </a:solidFill>
              </a: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C7D31D8C-43C2-4A5B-A16B-491E2BB6A242}" type="slidenum">
              <a:rPr lang="tr-TR" smtClean="0">
                <a:solidFill>
                  <a:prstClr val="black">
                    <a:tint val="75000"/>
                  </a:prstClr>
                </a:solidFill>
              </a:rPr>
              <a:pPr/>
              <a:t>‹#›</a:t>
            </a:fld>
            <a:endParaRPr lang="tr-TR">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ADF49A05-1893-45FE-AACA-F8DF61526E47}"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922F8F2-F79D-4F9F-BE8C-EA9E6573709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2ECA758-C3E0-4344-A001-83B63BB7EF42}"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C56D8220-2BE6-4812-A0E6-C32DCFBB8C5F}"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390C40E-519D-4F9D-9503-EC5D18CA897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67CF5246-F67A-40BB-A148-7CD4EB53A175}"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DFD428AD-498E-4D6A-B868-8A873DA66258}"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09F7A7E-0122-4127-B084-D13635841418}"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F6F3571-FC4C-4081-A204-C812B2C91A4F}" type="datetime1">
              <a:rPr lang="tr-TR">
                <a:solidFill>
                  <a:prstClr val="black">
                    <a:tint val="75000"/>
                  </a:prstClr>
                </a:solidFill>
              </a:rPr>
              <a:pPr>
                <a:defRPr/>
              </a:pPr>
              <a:t>06.11.2014</a:t>
            </a:fld>
            <a:endParaRPr lang="tr-TR">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29C26DE0-1B56-451C-AF63-DFFA67612B06}"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B1E52A7C-1275-473F-9619-0E6D420AF7D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D592FEE-5DC6-4FD0-A553-08F845E8E63D}" type="datetime1">
              <a:rPr lang="tr-TR">
                <a:solidFill>
                  <a:prstClr val="black">
                    <a:tint val="75000"/>
                  </a:prstClr>
                </a:solidFill>
              </a:rPr>
              <a:pPr>
                <a:defRPr/>
              </a:pPr>
              <a:t>06.11.2014</a:t>
            </a:fld>
            <a:endParaRPr lang="tr-TR">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ABDDB0A7-5DE5-4C9C-9D22-6029E7E15AEC}"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786A5F0-CB23-4AD5-AF07-AD83D58CC9E7}" type="datetime1">
              <a:rPr lang="tr-TR">
                <a:solidFill>
                  <a:prstClr val="black">
                    <a:tint val="75000"/>
                  </a:prstClr>
                </a:solidFill>
              </a:rPr>
              <a:pPr>
                <a:defRPr/>
              </a:pPr>
              <a:t>06.11.2014</a:t>
            </a:fld>
            <a:endParaRPr lang="tr-TR">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DB3B069B-8DAB-4D14-B337-8C800DED9EE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ED9D1F92-D345-4F67-8104-1540F5326B03}"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E472DCCC-53A9-4C89-A8CD-E62FCBF08641}"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8EC0F38-A108-4C47-9945-9E8D6A4E2545}"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916F742-027D-4DA4-A476-DB5A830D1C13}"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4439506-C4E7-4890-9254-3033AAB5F001}"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98BD45BE-D97D-4E15-954C-8FC42F253C70}"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7"/>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7"/>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B3E7BCF-4FD3-4FC7-B252-43C2F93B8713}"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217D743-374F-42F4-8606-915E0E2CECE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a:defRPr smtClean="0"/>
            </a:lvl1pPr>
          </a:lstStyle>
          <a:p>
            <a:pPr>
              <a:defRPr/>
            </a:pPr>
            <a:fld id="{EFBF7E32-59B2-4C20-A776-C43A4FE7348D}" type="datetime1">
              <a:rPr lang="tr-TR">
                <a:solidFill>
                  <a:prstClr val="black">
                    <a:tint val="75000"/>
                  </a:prstClr>
                </a:solidFill>
              </a:rPr>
              <a:pPr>
                <a:defRPr/>
              </a:pPr>
              <a:t>06.11.2014</a:t>
            </a:fld>
            <a:endParaRPr lang="tr-TR">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1F88A2C-F8A5-4B0A-A4E5-E3BA0CF7BFC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ADF49A05-1893-45FE-AACA-F8DF61526E47}"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922F8F2-F79D-4F9F-BE8C-EA9E6573709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2ECA758-C3E0-4344-A001-83B63BB7EF42}"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C56D8220-2BE6-4812-A0E6-C32DCFBB8C5F}"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390C40E-519D-4F9D-9503-EC5D18CA897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67CF5246-F67A-40BB-A148-7CD4EB53A175}"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97E83468-8BC1-4ED6-9469-C8A9929C8E9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DFD428AD-498E-4D6A-B868-8A873DA66258}"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09F7A7E-0122-4127-B084-D13635841418}"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F6F3571-FC4C-4081-A204-C812B2C91A4F}" type="datetime1">
              <a:rPr lang="tr-TR">
                <a:solidFill>
                  <a:prstClr val="black">
                    <a:tint val="75000"/>
                  </a:prstClr>
                </a:solidFill>
              </a:rPr>
              <a:pPr>
                <a:defRPr/>
              </a:pPr>
              <a:t>06.11.2014</a:t>
            </a:fld>
            <a:endParaRPr lang="tr-TR">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29C26DE0-1B56-451C-AF63-DFFA67612B06}"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D592FEE-5DC6-4FD0-A553-08F845E8E63D}" type="datetime1">
              <a:rPr lang="tr-TR">
                <a:solidFill>
                  <a:prstClr val="black">
                    <a:tint val="75000"/>
                  </a:prstClr>
                </a:solidFill>
              </a:rPr>
              <a:pPr>
                <a:defRPr/>
              </a:pPr>
              <a:t>06.11.2014</a:t>
            </a:fld>
            <a:endParaRPr lang="tr-TR">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ABDDB0A7-5DE5-4C9C-9D22-6029E7E15AEC}"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786A5F0-CB23-4AD5-AF07-AD83D58CC9E7}" type="datetime1">
              <a:rPr lang="tr-TR">
                <a:solidFill>
                  <a:prstClr val="black">
                    <a:tint val="75000"/>
                  </a:prstClr>
                </a:solidFill>
              </a:rPr>
              <a:pPr>
                <a:defRPr/>
              </a:pPr>
              <a:t>06.11.2014</a:t>
            </a:fld>
            <a:endParaRPr lang="tr-TR">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DB3B069B-8DAB-4D14-B337-8C800DED9EE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ED9D1F92-D345-4F67-8104-1540F5326B03}"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E472DCCC-53A9-4C89-A8CD-E62FCBF08641}"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8EC0F38-A108-4C47-9945-9E8D6A4E2545}"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916F742-027D-4DA4-A476-DB5A830D1C13}"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4439506-C4E7-4890-9254-3033AAB5F001}"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98BD45BE-D97D-4E15-954C-8FC42F253C70}"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7"/>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7"/>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B3E7BCF-4FD3-4FC7-B252-43C2F93B8713}"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217D743-374F-42F4-8606-915E0E2CECE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a:defRPr smtClean="0"/>
            </a:lvl1pPr>
          </a:lstStyle>
          <a:p>
            <a:pPr>
              <a:defRPr/>
            </a:pPr>
            <a:fld id="{EFBF7E32-59B2-4C20-A776-C43A4FE7348D}" type="datetime1">
              <a:rPr lang="tr-TR">
                <a:solidFill>
                  <a:prstClr val="black">
                    <a:tint val="75000"/>
                  </a:prstClr>
                </a:solidFill>
              </a:rPr>
              <a:pPr>
                <a:defRPr/>
              </a:pPr>
              <a:t>06.11.2014</a:t>
            </a:fld>
            <a:endParaRPr lang="tr-TR">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1F88A2C-F8A5-4B0A-A4E5-E3BA0CF7BFC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ADF49A05-1893-45FE-AACA-F8DF61526E47}"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922F8F2-F79D-4F9F-BE8C-EA9E6573709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E691B095-BB51-477B-AC5E-7EE9FBB9AB6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2ECA758-C3E0-4344-A001-83B63BB7EF42}"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C56D8220-2BE6-4812-A0E6-C32DCFBB8C5F}"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390C40E-519D-4F9D-9503-EC5D18CA897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67CF5246-F67A-40BB-A148-7CD4EB53A175}"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DFD428AD-498E-4D6A-B868-8A873DA66258}"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09F7A7E-0122-4127-B084-D13635841418}"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F6F3571-FC4C-4081-A204-C812B2C91A4F}" type="datetime1">
              <a:rPr lang="tr-TR">
                <a:solidFill>
                  <a:prstClr val="black">
                    <a:tint val="75000"/>
                  </a:prstClr>
                </a:solidFill>
              </a:rPr>
              <a:pPr>
                <a:defRPr/>
              </a:pPr>
              <a:t>06.11.2014</a:t>
            </a:fld>
            <a:endParaRPr lang="tr-TR">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29C26DE0-1B56-451C-AF63-DFFA67612B06}"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D592FEE-5DC6-4FD0-A553-08F845E8E63D}" type="datetime1">
              <a:rPr lang="tr-TR">
                <a:solidFill>
                  <a:prstClr val="black">
                    <a:tint val="75000"/>
                  </a:prstClr>
                </a:solidFill>
              </a:rPr>
              <a:pPr>
                <a:defRPr/>
              </a:pPr>
              <a:t>06.11.2014</a:t>
            </a:fld>
            <a:endParaRPr lang="tr-TR">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ABDDB0A7-5DE5-4C9C-9D22-6029E7E15AEC}"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786A5F0-CB23-4AD5-AF07-AD83D58CC9E7}" type="datetime1">
              <a:rPr lang="tr-TR">
                <a:solidFill>
                  <a:prstClr val="black">
                    <a:tint val="75000"/>
                  </a:prstClr>
                </a:solidFill>
              </a:rPr>
              <a:pPr>
                <a:defRPr/>
              </a:pPr>
              <a:t>06.11.2014</a:t>
            </a:fld>
            <a:endParaRPr lang="tr-TR">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DB3B069B-8DAB-4D14-B337-8C800DED9EE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ED9D1F92-D345-4F67-8104-1540F5326B03}"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E472DCCC-53A9-4C89-A8CD-E62FCBF08641}"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8EC0F38-A108-4C47-9945-9E8D6A4E2545}"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916F742-027D-4DA4-A476-DB5A830D1C13}"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4439506-C4E7-4890-9254-3033AAB5F001}"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98BD45BE-D97D-4E15-954C-8FC42F253C70}"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7"/>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7"/>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B3E7BCF-4FD3-4FC7-B252-43C2F93B8713}"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217D743-374F-42F4-8606-915E0E2CECE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BFDC1147-703E-49B5-A81C-45DD6B2C17B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a:defRPr smtClean="0"/>
            </a:lvl1pPr>
          </a:lstStyle>
          <a:p>
            <a:pPr>
              <a:defRPr/>
            </a:pPr>
            <a:fld id="{EFBF7E32-59B2-4C20-A776-C43A4FE7348D}" type="datetime1">
              <a:rPr lang="tr-TR">
                <a:solidFill>
                  <a:prstClr val="black">
                    <a:tint val="75000"/>
                  </a:prstClr>
                </a:solidFill>
              </a:rPr>
              <a:pPr>
                <a:defRPr/>
              </a:pPr>
              <a:t>06.11.2014</a:t>
            </a:fld>
            <a:endParaRPr lang="tr-TR">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1F88A2C-F8A5-4B0A-A4E5-E3BA0CF7BFC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ADF49A05-1893-45FE-AACA-F8DF61526E47}"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922F8F2-F79D-4F9F-BE8C-EA9E6573709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2ECA758-C3E0-4344-A001-83B63BB7EF42}"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C56D8220-2BE6-4812-A0E6-C32DCFBB8C5F}"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9"/>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390C40E-519D-4F9D-9503-EC5D18CA897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67CF5246-F67A-40BB-A148-7CD4EB53A175}"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DFD428AD-498E-4D6A-B868-8A873DA66258}"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09F7A7E-0122-4127-B084-D13635841418}"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EF6F3571-FC4C-4081-A204-C812B2C91A4F}" type="datetime1">
              <a:rPr lang="tr-TR">
                <a:solidFill>
                  <a:prstClr val="black">
                    <a:tint val="75000"/>
                  </a:prstClr>
                </a:solidFill>
              </a:rPr>
              <a:pPr>
                <a:defRPr/>
              </a:pPr>
              <a:t>06.11.2014</a:t>
            </a:fld>
            <a:endParaRPr lang="tr-TR">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29C26DE0-1B56-451C-AF63-DFFA67612B06}"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D592FEE-5DC6-4FD0-A553-08F845E8E63D}" type="datetime1">
              <a:rPr lang="tr-TR">
                <a:solidFill>
                  <a:prstClr val="black">
                    <a:tint val="75000"/>
                  </a:prstClr>
                </a:solidFill>
              </a:rPr>
              <a:pPr>
                <a:defRPr/>
              </a:pPr>
              <a:t>06.11.2014</a:t>
            </a:fld>
            <a:endParaRPr lang="tr-TR">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ABDDB0A7-5DE5-4C9C-9D22-6029E7E15AEC}"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786A5F0-CB23-4AD5-AF07-AD83D58CC9E7}" type="datetime1">
              <a:rPr lang="tr-TR">
                <a:solidFill>
                  <a:prstClr val="black">
                    <a:tint val="75000"/>
                  </a:prstClr>
                </a:solidFill>
              </a:rPr>
              <a:pPr>
                <a:defRPr/>
              </a:pPr>
              <a:t>06.11.2014</a:t>
            </a:fld>
            <a:endParaRPr lang="tr-TR">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DB3B069B-8DAB-4D14-B337-8C800DED9EEE}"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ED9D1F92-D345-4F67-8104-1540F5326B03}"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E472DCCC-53A9-4C89-A8CD-E62FCBF08641}"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8EC0F38-A108-4C47-9945-9E8D6A4E2545}" type="datetime1">
              <a:rPr lang="tr-TR">
                <a:solidFill>
                  <a:prstClr val="black">
                    <a:tint val="75000"/>
                  </a:prstClr>
                </a:solidFill>
              </a:rPr>
              <a:pPr>
                <a:defRPr/>
              </a:pPr>
              <a:t>06.11.2014</a:t>
            </a:fld>
            <a:endParaRPr lang="tr-TR">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916F742-027D-4DA4-A476-DB5A830D1C13}"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6E2C61C3-E409-4DD5-B901-1743E5C1D04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4439506-C4E7-4890-9254-3033AAB5F001}"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98BD45BE-D97D-4E15-954C-8FC42F253C70}"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7"/>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7"/>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B3E7BCF-4FD3-4FC7-B252-43C2F93B8713}"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0217D743-374F-42F4-8606-915E0E2CECE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9"/>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a:defRPr smtClean="0"/>
            </a:lvl1pPr>
          </a:lstStyle>
          <a:p>
            <a:pPr>
              <a:defRPr/>
            </a:pPr>
            <a:fld id="{EFBF7E32-59B2-4C20-A776-C43A4FE7348D}" type="datetime1">
              <a:rPr lang="tr-TR">
                <a:solidFill>
                  <a:prstClr val="black">
                    <a:tint val="75000"/>
                  </a:prstClr>
                </a:solidFill>
              </a:rPr>
              <a:pPr>
                <a:defRPr/>
              </a:pPr>
              <a:t>06.11.2014</a:t>
            </a:fld>
            <a:endParaRPr lang="tr-TR">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1F88A2C-F8A5-4B0A-A4E5-E3BA0CF7BFC7}" type="slidenum">
              <a:rPr lang="tr-TR">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Başlık ve Altyazı">
    <p:spTree>
      <p:nvGrpSpPr>
        <p:cNvPr id="1" name=""/>
        <p:cNvGrpSpPr/>
        <p:nvPr/>
      </p:nvGrpSpPr>
      <p:grpSpPr>
        <a:xfrm>
          <a:off x="0" y="0"/>
          <a:ext cx="0" cy="0"/>
          <a:chOff x="0" y="0"/>
          <a:chExt cx="0" cy="0"/>
        </a:xfrm>
      </p:grpSpPr>
      <p:sp>
        <p:nvSpPr>
          <p:cNvPr id="5" name="Shape 5"/>
          <p:cNvSpPr>
            <a:spLocks noGrp="1"/>
          </p:cNvSpPr>
          <p:nvPr>
            <p:ph type="title"/>
          </p:nvPr>
        </p:nvSpPr>
        <p:spPr>
          <a:xfrm>
            <a:off x="892978" y="1187648"/>
            <a:ext cx="7358063" cy="2437805"/>
          </a:xfrm>
          <a:prstGeom prst="rect">
            <a:avLst/>
          </a:prstGeom>
        </p:spPr>
        <p:txBody>
          <a:bodyPr anchor="b"/>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
        <p:nvSpPr>
          <p:cNvPr id="6" name="Shape 6"/>
          <p:cNvSpPr>
            <a:spLocks noGrp="1"/>
          </p:cNvSpPr>
          <p:nvPr>
            <p:ph type="body" idx="1"/>
          </p:nvPr>
        </p:nvSpPr>
        <p:spPr>
          <a:xfrm>
            <a:off x="892978" y="3643313"/>
            <a:ext cx="7358063" cy="1026914"/>
          </a:xfrm>
          <a:prstGeom prst="rect">
            <a:avLst/>
          </a:prstGeom>
        </p:spPr>
        <p:txBody>
          <a:bodyPr/>
          <a:lstStyle>
            <a:lvl1pPr marL="0" indent="0" algn="ctr">
              <a:spcBef>
                <a:spcPts val="0"/>
              </a:spcBef>
              <a:buSzTx/>
              <a:buNone/>
              <a:defRPr sz="2500"/>
            </a:lvl1pPr>
            <a:lvl2pPr marL="0" indent="160655" algn="ctr">
              <a:spcBef>
                <a:spcPts val="0"/>
              </a:spcBef>
              <a:buSzTx/>
              <a:buNone/>
              <a:defRPr sz="2500"/>
            </a:lvl2pPr>
            <a:lvl3pPr marL="0" indent="321308" algn="ctr">
              <a:spcBef>
                <a:spcPts val="0"/>
              </a:spcBef>
              <a:buSzTx/>
              <a:buNone/>
              <a:defRPr sz="2500"/>
            </a:lvl3pPr>
            <a:lvl4pPr marL="0" indent="481963" algn="ctr">
              <a:spcBef>
                <a:spcPts val="0"/>
              </a:spcBef>
              <a:buSzTx/>
              <a:buNone/>
              <a:defRPr sz="2500"/>
            </a:lvl4pPr>
            <a:lvl5pPr marL="0" indent="642618" algn="ctr">
              <a:spcBef>
                <a:spcPts val="0"/>
              </a:spcBef>
              <a:buSzTx/>
              <a:buNone/>
              <a:defRPr sz="2500"/>
            </a:lvl5pPr>
          </a:lstStyle>
          <a:p>
            <a:pPr lvl="0">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Bir</a:t>
            </a:r>
            <a:endParaRPr sz="2500" dirty="0">
              <a:solidFill>
                <a:srgbClr val="3E231A"/>
              </a:solidFill>
            </a:endParaRPr>
          </a:p>
          <a:p>
            <a:pPr lvl="1">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İki</a:t>
            </a:r>
            <a:endParaRPr sz="2500" dirty="0">
              <a:solidFill>
                <a:srgbClr val="3E231A"/>
              </a:solidFill>
            </a:endParaRPr>
          </a:p>
          <a:p>
            <a:pPr lvl="2">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Üç</a:t>
            </a:r>
            <a:endParaRPr sz="2500" dirty="0">
              <a:solidFill>
                <a:srgbClr val="3E231A"/>
              </a:solidFill>
            </a:endParaRPr>
          </a:p>
          <a:p>
            <a:pPr lvl="3">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Dört</a:t>
            </a:r>
            <a:endParaRPr sz="2500" dirty="0">
              <a:solidFill>
                <a:srgbClr val="3E231A"/>
              </a:solidFill>
            </a:endParaRPr>
          </a:p>
          <a:p>
            <a:pPr lvl="4">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Beş</a:t>
            </a:r>
            <a:endParaRPr sz="2500" dirty="0">
              <a:solidFill>
                <a:srgbClr val="3E231A"/>
              </a:solidFill>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Fotoğraf - Yatay">
    <p:spTree>
      <p:nvGrpSpPr>
        <p:cNvPr id="1" name=""/>
        <p:cNvGrpSpPr/>
        <p:nvPr/>
      </p:nvGrpSpPr>
      <p:grpSpPr>
        <a:xfrm>
          <a:off x="0" y="0"/>
          <a:ext cx="0" cy="0"/>
          <a:chOff x="0" y="0"/>
          <a:chExt cx="0" cy="0"/>
        </a:xfrm>
      </p:grpSpPr>
      <p:sp>
        <p:nvSpPr>
          <p:cNvPr id="8" name="Shape 8"/>
          <p:cNvSpPr>
            <a:spLocks noGrp="1"/>
          </p:cNvSpPr>
          <p:nvPr>
            <p:ph type="title"/>
          </p:nvPr>
        </p:nvSpPr>
        <p:spPr>
          <a:xfrm>
            <a:off x="892978" y="4697016"/>
            <a:ext cx="7358063" cy="892969"/>
          </a:xfrm>
          <a:prstGeom prst="rect">
            <a:avLst/>
          </a:prstGeom>
        </p:spPr>
        <p:txBody>
          <a:bodyPr anchor="b"/>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
        <p:nvSpPr>
          <p:cNvPr id="9" name="Shape 9"/>
          <p:cNvSpPr>
            <a:spLocks noGrp="1"/>
          </p:cNvSpPr>
          <p:nvPr>
            <p:ph type="body" idx="1"/>
          </p:nvPr>
        </p:nvSpPr>
        <p:spPr>
          <a:xfrm>
            <a:off x="892978" y="5509617"/>
            <a:ext cx="7358063" cy="1026914"/>
          </a:xfrm>
          <a:prstGeom prst="rect">
            <a:avLst/>
          </a:prstGeom>
        </p:spPr>
        <p:txBody>
          <a:bodyPr/>
          <a:lstStyle>
            <a:lvl1pPr marL="0" indent="0" algn="ctr">
              <a:spcBef>
                <a:spcPts val="0"/>
              </a:spcBef>
              <a:buSzTx/>
              <a:buNone/>
              <a:defRPr sz="2500"/>
            </a:lvl1pPr>
            <a:lvl2pPr marL="0" indent="160655" algn="ctr">
              <a:spcBef>
                <a:spcPts val="0"/>
              </a:spcBef>
              <a:buSzTx/>
              <a:buNone/>
              <a:defRPr sz="2500"/>
            </a:lvl2pPr>
            <a:lvl3pPr marL="0" indent="321308" algn="ctr">
              <a:spcBef>
                <a:spcPts val="0"/>
              </a:spcBef>
              <a:buSzTx/>
              <a:buNone/>
              <a:defRPr sz="2500"/>
            </a:lvl3pPr>
            <a:lvl4pPr marL="0" indent="481963" algn="ctr">
              <a:spcBef>
                <a:spcPts val="0"/>
              </a:spcBef>
              <a:buSzTx/>
              <a:buNone/>
              <a:defRPr sz="2500"/>
            </a:lvl4pPr>
            <a:lvl5pPr marL="0" indent="642618" algn="ctr">
              <a:spcBef>
                <a:spcPts val="0"/>
              </a:spcBef>
              <a:buSzTx/>
              <a:buNone/>
              <a:defRPr sz="2500"/>
            </a:lvl5pPr>
          </a:lstStyle>
          <a:p>
            <a:pPr lvl="0">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Bir</a:t>
            </a:r>
            <a:endParaRPr sz="2500" dirty="0">
              <a:solidFill>
                <a:srgbClr val="3E231A"/>
              </a:solidFill>
            </a:endParaRPr>
          </a:p>
          <a:p>
            <a:pPr lvl="1">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İki</a:t>
            </a:r>
            <a:endParaRPr sz="2500" dirty="0">
              <a:solidFill>
                <a:srgbClr val="3E231A"/>
              </a:solidFill>
            </a:endParaRPr>
          </a:p>
          <a:p>
            <a:pPr lvl="2">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Üç</a:t>
            </a:r>
            <a:endParaRPr sz="2500" dirty="0">
              <a:solidFill>
                <a:srgbClr val="3E231A"/>
              </a:solidFill>
            </a:endParaRPr>
          </a:p>
          <a:p>
            <a:pPr lvl="3">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Dört</a:t>
            </a:r>
            <a:endParaRPr sz="2500" dirty="0">
              <a:solidFill>
                <a:srgbClr val="3E231A"/>
              </a:solidFill>
            </a:endParaRPr>
          </a:p>
          <a:p>
            <a:pPr lvl="4">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Beş</a:t>
            </a:r>
            <a:endParaRPr sz="2500" dirty="0">
              <a:solidFill>
                <a:srgbClr val="3E231A"/>
              </a:solidFill>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aşlık - Orta">
    <p:spTree>
      <p:nvGrpSpPr>
        <p:cNvPr id="1" name=""/>
        <p:cNvGrpSpPr/>
        <p:nvPr/>
      </p:nvGrpSpPr>
      <p:grpSpPr>
        <a:xfrm>
          <a:off x="0" y="0"/>
          <a:ext cx="0" cy="0"/>
          <a:chOff x="0" y="0"/>
          <a:chExt cx="0" cy="0"/>
        </a:xfrm>
      </p:grpSpPr>
      <p:sp>
        <p:nvSpPr>
          <p:cNvPr id="11" name="Shape 11"/>
          <p:cNvSpPr>
            <a:spLocks noGrp="1"/>
          </p:cNvSpPr>
          <p:nvPr>
            <p:ph type="title"/>
          </p:nvPr>
        </p:nvSpPr>
        <p:spPr>
          <a:xfrm>
            <a:off x="892978" y="2312789"/>
            <a:ext cx="7358063" cy="2232422"/>
          </a:xfrm>
          <a:prstGeom prst="rect">
            <a:avLst/>
          </a:prstGeom>
        </p:spPr>
        <p:txBody>
          <a:bodyPr/>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Fotoğraf - Düşey">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74"/>
            <a:ext cx="3937992" cy="2839641"/>
          </a:xfrm>
          <a:prstGeom prst="rect">
            <a:avLst/>
          </a:prstGeom>
        </p:spPr>
        <p:txBody>
          <a:bodyPr anchor="b"/>
          <a:lstStyle>
            <a:lvl1pPr>
              <a:defRPr sz="4800"/>
            </a:lvl1pPr>
          </a:lstStyle>
          <a:p>
            <a:pPr lvl="0">
              <a:defRPr sz="1800">
                <a:solidFill>
                  <a:srgbClr val="000000"/>
                </a:solidFill>
              </a:defRPr>
            </a:pPr>
            <a:r>
              <a:rPr sz="4800" dirty="0" err="1">
                <a:solidFill>
                  <a:srgbClr val="3E231A"/>
                </a:solidFill>
              </a:rPr>
              <a:t>Başlık</a:t>
            </a:r>
            <a:r>
              <a:rPr sz="4800" dirty="0">
                <a:solidFill>
                  <a:srgbClr val="3E231A"/>
                </a:solidFill>
              </a:rPr>
              <a:t> </a:t>
            </a:r>
            <a:r>
              <a:rPr sz="4800" dirty="0" err="1">
                <a:solidFill>
                  <a:srgbClr val="3E231A"/>
                </a:solidFill>
              </a:rPr>
              <a:t>Metni</a:t>
            </a:r>
            <a:endParaRPr sz="4800" dirty="0">
              <a:solidFill>
                <a:srgbClr val="3E231A"/>
              </a:solidFill>
            </a:endParaRPr>
          </a:p>
        </p:txBody>
      </p:sp>
      <p:sp>
        <p:nvSpPr>
          <p:cNvPr id="14" name="Shape 14"/>
          <p:cNvSpPr>
            <a:spLocks noGrp="1"/>
          </p:cNvSpPr>
          <p:nvPr>
            <p:ph type="body" idx="1"/>
          </p:nvPr>
        </p:nvSpPr>
        <p:spPr>
          <a:xfrm>
            <a:off x="678656" y="3830836"/>
            <a:ext cx="3937992" cy="2062758"/>
          </a:xfrm>
          <a:prstGeom prst="rect">
            <a:avLst/>
          </a:prstGeom>
        </p:spPr>
        <p:txBody>
          <a:bodyPr/>
          <a:lstStyle>
            <a:lvl1pPr marL="0" indent="0" algn="ctr">
              <a:spcBef>
                <a:spcPts val="0"/>
              </a:spcBef>
              <a:buSzTx/>
              <a:buNone/>
              <a:defRPr sz="2500"/>
            </a:lvl1pPr>
            <a:lvl2pPr marL="0" indent="160655" algn="ctr">
              <a:spcBef>
                <a:spcPts val="0"/>
              </a:spcBef>
              <a:buSzTx/>
              <a:buNone/>
              <a:defRPr sz="2500"/>
            </a:lvl2pPr>
            <a:lvl3pPr marL="0" indent="321308" algn="ctr">
              <a:spcBef>
                <a:spcPts val="0"/>
              </a:spcBef>
              <a:buSzTx/>
              <a:buNone/>
              <a:defRPr sz="2500"/>
            </a:lvl3pPr>
            <a:lvl4pPr marL="0" indent="481963" algn="ctr">
              <a:spcBef>
                <a:spcPts val="0"/>
              </a:spcBef>
              <a:buSzTx/>
              <a:buNone/>
              <a:defRPr sz="2500"/>
            </a:lvl4pPr>
            <a:lvl5pPr marL="0" indent="642618" algn="ctr">
              <a:spcBef>
                <a:spcPts val="0"/>
              </a:spcBef>
              <a:buSzTx/>
              <a:buNone/>
              <a:defRPr sz="2500"/>
            </a:lvl5pPr>
          </a:lstStyle>
          <a:p>
            <a:pPr lvl="0">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Bir</a:t>
            </a:r>
            <a:endParaRPr sz="2500" dirty="0">
              <a:solidFill>
                <a:srgbClr val="3E231A"/>
              </a:solidFill>
            </a:endParaRPr>
          </a:p>
          <a:p>
            <a:pPr lvl="1">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İki</a:t>
            </a:r>
            <a:endParaRPr sz="2500" dirty="0">
              <a:solidFill>
                <a:srgbClr val="3E231A"/>
              </a:solidFill>
            </a:endParaRPr>
          </a:p>
          <a:p>
            <a:pPr lvl="2">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Üç</a:t>
            </a:r>
            <a:endParaRPr sz="2500" dirty="0">
              <a:solidFill>
                <a:srgbClr val="3E231A"/>
              </a:solidFill>
            </a:endParaRPr>
          </a:p>
          <a:p>
            <a:pPr lvl="3">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Dört</a:t>
            </a:r>
            <a:endParaRPr sz="2500" dirty="0">
              <a:solidFill>
                <a:srgbClr val="3E231A"/>
              </a:solidFill>
            </a:endParaRPr>
          </a:p>
          <a:p>
            <a:pPr lvl="4">
              <a:defRPr sz="1800">
                <a:solidFill>
                  <a:srgbClr val="000000"/>
                </a:solidFill>
              </a:defRPr>
            </a:pPr>
            <a:r>
              <a:rPr sz="2500" dirty="0" err="1">
                <a:solidFill>
                  <a:srgbClr val="3E231A"/>
                </a:solidFill>
              </a:rPr>
              <a:t>Gövde</a:t>
            </a:r>
            <a:r>
              <a:rPr sz="2500" dirty="0">
                <a:solidFill>
                  <a:srgbClr val="3E231A"/>
                </a:solidFill>
              </a:rPr>
              <a:t> </a:t>
            </a:r>
            <a:r>
              <a:rPr sz="2500" dirty="0" err="1">
                <a:solidFill>
                  <a:srgbClr val="3E231A"/>
                </a:solidFill>
              </a:rPr>
              <a:t>Düzeyi</a:t>
            </a:r>
            <a:r>
              <a:rPr sz="2500" dirty="0">
                <a:solidFill>
                  <a:srgbClr val="3E231A"/>
                </a:solidFill>
              </a:rPr>
              <a:t> </a:t>
            </a:r>
            <a:r>
              <a:rPr sz="2500" dirty="0" err="1">
                <a:solidFill>
                  <a:srgbClr val="3E231A"/>
                </a:solidFill>
              </a:rPr>
              <a:t>Beş</a:t>
            </a:r>
            <a:endParaRPr sz="2500" dirty="0">
              <a:solidFill>
                <a:srgbClr val="3E231A"/>
              </a:solidFill>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aşlık - Üst">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aşlık, Madde İşaretleri ve Fotoğraf">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
        <p:nvSpPr>
          <p:cNvPr id="22" name="Shape 22"/>
          <p:cNvSpPr>
            <a:spLocks noGrp="1"/>
          </p:cNvSpPr>
          <p:nvPr>
            <p:ph type="body" idx="1"/>
          </p:nvPr>
        </p:nvSpPr>
        <p:spPr>
          <a:xfrm>
            <a:off x="892978" y="1982391"/>
            <a:ext cx="3527227" cy="3973711"/>
          </a:xfrm>
          <a:prstGeom prst="rect">
            <a:avLst/>
          </a:prstGeom>
        </p:spPr>
        <p:txBody>
          <a:bodyPr anchor="ctr"/>
          <a:lstStyle>
            <a:lvl1pPr marL="258835" indent="-258835">
              <a:spcBef>
                <a:spcPts val="1969"/>
              </a:spcBef>
              <a:buBlip>
                <a:blip r:embed="rId2"/>
              </a:buBlip>
              <a:defRPr sz="2100"/>
            </a:lvl1pPr>
            <a:lvl2pPr marL="517669" indent="-258835">
              <a:spcBef>
                <a:spcPts val="1969"/>
              </a:spcBef>
              <a:buBlip>
                <a:blip r:embed="rId2"/>
              </a:buBlip>
              <a:defRPr sz="2100"/>
            </a:lvl2pPr>
            <a:lvl3pPr marL="776496" indent="-258835">
              <a:spcBef>
                <a:spcPts val="1969"/>
              </a:spcBef>
              <a:buBlip>
                <a:blip r:embed="rId2"/>
              </a:buBlip>
              <a:defRPr sz="2100"/>
            </a:lvl3pPr>
            <a:lvl4pPr marL="1035330" indent="-258835">
              <a:spcBef>
                <a:spcPts val="1969"/>
              </a:spcBef>
              <a:buBlip>
                <a:blip r:embed="rId2"/>
              </a:buBlip>
              <a:defRPr sz="2100"/>
            </a:lvl4pPr>
            <a:lvl5pPr marL="1294162" indent="-258835">
              <a:spcBef>
                <a:spcPts val="1969"/>
              </a:spcBef>
              <a:buBlip>
                <a:blip r:embed="rId2"/>
              </a:buBlip>
              <a:defRPr sz="2100"/>
            </a:lvl5pPr>
          </a:lstStyle>
          <a:p>
            <a:pPr lvl="0">
              <a:defRPr sz="1800">
                <a:solidFill>
                  <a:srgbClr val="000000"/>
                </a:solidFill>
              </a:defRPr>
            </a:pPr>
            <a:r>
              <a:rPr sz="2100" dirty="0" err="1">
                <a:solidFill>
                  <a:srgbClr val="3E231A"/>
                </a:solidFill>
              </a:rPr>
              <a:t>Gövde</a:t>
            </a:r>
            <a:r>
              <a:rPr sz="2100" dirty="0">
                <a:solidFill>
                  <a:srgbClr val="3E231A"/>
                </a:solidFill>
              </a:rPr>
              <a:t> </a:t>
            </a:r>
            <a:r>
              <a:rPr sz="2100" dirty="0" err="1">
                <a:solidFill>
                  <a:srgbClr val="3E231A"/>
                </a:solidFill>
              </a:rPr>
              <a:t>Düzeyi</a:t>
            </a:r>
            <a:r>
              <a:rPr sz="2100" dirty="0">
                <a:solidFill>
                  <a:srgbClr val="3E231A"/>
                </a:solidFill>
              </a:rPr>
              <a:t> </a:t>
            </a:r>
            <a:r>
              <a:rPr sz="2100" dirty="0" err="1">
                <a:solidFill>
                  <a:srgbClr val="3E231A"/>
                </a:solidFill>
              </a:rPr>
              <a:t>Bir</a:t>
            </a:r>
            <a:endParaRPr sz="2100" dirty="0">
              <a:solidFill>
                <a:srgbClr val="3E231A"/>
              </a:solidFill>
            </a:endParaRPr>
          </a:p>
          <a:p>
            <a:pPr lvl="1">
              <a:defRPr sz="1800">
                <a:solidFill>
                  <a:srgbClr val="000000"/>
                </a:solidFill>
              </a:defRPr>
            </a:pPr>
            <a:r>
              <a:rPr sz="2100" dirty="0" err="1">
                <a:solidFill>
                  <a:srgbClr val="3E231A"/>
                </a:solidFill>
              </a:rPr>
              <a:t>Gövde</a:t>
            </a:r>
            <a:r>
              <a:rPr sz="2100" dirty="0">
                <a:solidFill>
                  <a:srgbClr val="3E231A"/>
                </a:solidFill>
              </a:rPr>
              <a:t> </a:t>
            </a:r>
            <a:r>
              <a:rPr sz="2100" dirty="0" err="1">
                <a:solidFill>
                  <a:srgbClr val="3E231A"/>
                </a:solidFill>
              </a:rPr>
              <a:t>Düzeyi</a:t>
            </a:r>
            <a:r>
              <a:rPr sz="2100" dirty="0">
                <a:solidFill>
                  <a:srgbClr val="3E231A"/>
                </a:solidFill>
              </a:rPr>
              <a:t> </a:t>
            </a:r>
            <a:r>
              <a:rPr sz="2100" dirty="0" err="1">
                <a:solidFill>
                  <a:srgbClr val="3E231A"/>
                </a:solidFill>
              </a:rPr>
              <a:t>İki</a:t>
            </a:r>
            <a:endParaRPr sz="2100" dirty="0">
              <a:solidFill>
                <a:srgbClr val="3E231A"/>
              </a:solidFill>
            </a:endParaRPr>
          </a:p>
          <a:p>
            <a:pPr lvl="2">
              <a:defRPr sz="1800">
                <a:solidFill>
                  <a:srgbClr val="000000"/>
                </a:solidFill>
              </a:defRPr>
            </a:pPr>
            <a:r>
              <a:rPr sz="2100" dirty="0" err="1">
                <a:solidFill>
                  <a:srgbClr val="3E231A"/>
                </a:solidFill>
              </a:rPr>
              <a:t>Gövde</a:t>
            </a:r>
            <a:r>
              <a:rPr sz="2100" dirty="0">
                <a:solidFill>
                  <a:srgbClr val="3E231A"/>
                </a:solidFill>
              </a:rPr>
              <a:t> </a:t>
            </a:r>
            <a:r>
              <a:rPr sz="2100" dirty="0" err="1">
                <a:solidFill>
                  <a:srgbClr val="3E231A"/>
                </a:solidFill>
              </a:rPr>
              <a:t>Düzeyi</a:t>
            </a:r>
            <a:r>
              <a:rPr sz="2100" dirty="0">
                <a:solidFill>
                  <a:srgbClr val="3E231A"/>
                </a:solidFill>
              </a:rPr>
              <a:t> </a:t>
            </a:r>
            <a:r>
              <a:rPr sz="2100" dirty="0" err="1">
                <a:solidFill>
                  <a:srgbClr val="3E231A"/>
                </a:solidFill>
              </a:rPr>
              <a:t>Üç</a:t>
            </a:r>
            <a:endParaRPr sz="2100" dirty="0">
              <a:solidFill>
                <a:srgbClr val="3E231A"/>
              </a:solidFill>
            </a:endParaRPr>
          </a:p>
          <a:p>
            <a:pPr lvl="3">
              <a:defRPr sz="1800">
                <a:solidFill>
                  <a:srgbClr val="000000"/>
                </a:solidFill>
              </a:defRPr>
            </a:pPr>
            <a:r>
              <a:rPr sz="2100" dirty="0" err="1">
                <a:solidFill>
                  <a:srgbClr val="3E231A"/>
                </a:solidFill>
              </a:rPr>
              <a:t>Gövde</a:t>
            </a:r>
            <a:r>
              <a:rPr sz="2100" dirty="0">
                <a:solidFill>
                  <a:srgbClr val="3E231A"/>
                </a:solidFill>
              </a:rPr>
              <a:t> </a:t>
            </a:r>
            <a:r>
              <a:rPr sz="2100" dirty="0" err="1">
                <a:solidFill>
                  <a:srgbClr val="3E231A"/>
                </a:solidFill>
              </a:rPr>
              <a:t>Düzeyi</a:t>
            </a:r>
            <a:r>
              <a:rPr sz="2100" dirty="0">
                <a:solidFill>
                  <a:srgbClr val="3E231A"/>
                </a:solidFill>
              </a:rPr>
              <a:t> </a:t>
            </a:r>
            <a:r>
              <a:rPr sz="2100" dirty="0" err="1">
                <a:solidFill>
                  <a:srgbClr val="3E231A"/>
                </a:solidFill>
              </a:rPr>
              <a:t>Dört</a:t>
            </a:r>
            <a:endParaRPr sz="2100" dirty="0">
              <a:solidFill>
                <a:srgbClr val="3E231A"/>
              </a:solidFill>
            </a:endParaRPr>
          </a:p>
          <a:p>
            <a:pPr lvl="4">
              <a:defRPr sz="1800">
                <a:solidFill>
                  <a:srgbClr val="000000"/>
                </a:solidFill>
              </a:defRPr>
            </a:pPr>
            <a:r>
              <a:rPr sz="2100" dirty="0" err="1">
                <a:solidFill>
                  <a:srgbClr val="3E231A"/>
                </a:solidFill>
              </a:rPr>
              <a:t>Gövde</a:t>
            </a:r>
            <a:r>
              <a:rPr sz="2100" dirty="0">
                <a:solidFill>
                  <a:srgbClr val="3E231A"/>
                </a:solidFill>
              </a:rPr>
              <a:t> </a:t>
            </a:r>
            <a:r>
              <a:rPr sz="2100" dirty="0" err="1">
                <a:solidFill>
                  <a:srgbClr val="3E231A"/>
                </a:solidFill>
              </a:rPr>
              <a:t>Düzeyi</a:t>
            </a:r>
            <a:r>
              <a:rPr sz="2100" dirty="0">
                <a:solidFill>
                  <a:srgbClr val="3E231A"/>
                </a:solidFill>
              </a:rPr>
              <a:t> </a:t>
            </a:r>
            <a:r>
              <a:rPr sz="2100" dirty="0" err="1">
                <a:solidFill>
                  <a:srgbClr val="3E231A"/>
                </a:solidFill>
              </a:rPr>
              <a:t>Beş</a:t>
            </a:r>
            <a:endParaRPr sz="2100" dirty="0">
              <a:solidFill>
                <a:srgbClr val="3E231A"/>
              </a:solidFill>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Madde İşaretleri">
    <p:spTree>
      <p:nvGrpSpPr>
        <p:cNvPr id="1" name=""/>
        <p:cNvGrpSpPr/>
        <p:nvPr/>
      </p:nvGrpSpPr>
      <p:grpSpPr>
        <a:xfrm>
          <a:off x="0" y="0"/>
          <a:ext cx="0" cy="0"/>
          <a:chOff x="0" y="0"/>
          <a:chExt cx="0" cy="0"/>
        </a:xfrm>
      </p:grpSpPr>
      <p:sp>
        <p:nvSpPr>
          <p:cNvPr id="24" name="Shape 24"/>
          <p:cNvSpPr>
            <a:spLocks noGrp="1"/>
          </p:cNvSpPr>
          <p:nvPr>
            <p:ph type="body" idx="1"/>
          </p:nvPr>
        </p:nvSpPr>
        <p:spPr>
          <a:xfrm>
            <a:off x="892978" y="821532"/>
            <a:ext cx="7358063" cy="5214938"/>
          </a:xfrm>
          <a:prstGeom prst="rect">
            <a:avLst/>
          </a:prstGeom>
        </p:spPr>
        <p:txBody>
          <a:bodyPr anchor="ct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Bir</a:t>
            </a:r>
            <a:endParaRPr sz="2700" dirty="0">
              <a:solidFill>
                <a:srgbClr val="3E231A"/>
              </a:solidFill>
            </a:endParaRPr>
          </a:p>
          <a:p>
            <a:pPr lvl="1">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İki</a:t>
            </a:r>
            <a:endParaRPr sz="2700" dirty="0">
              <a:solidFill>
                <a:srgbClr val="3E231A"/>
              </a:solidFill>
            </a:endParaRPr>
          </a:p>
          <a:p>
            <a:pPr lvl="2">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Üç</a:t>
            </a:r>
            <a:endParaRPr sz="2700" dirty="0">
              <a:solidFill>
                <a:srgbClr val="3E231A"/>
              </a:solidFill>
            </a:endParaRPr>
          </a:p>
          <a:p>
            <a:pPr lvl="3">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Dört</a:t>
            </a:r>
            <a:endParaRPr sz="2700" dirty="0">
              <a:solidFill>
                <a:srgbClr val="3E231A"/>
              </a:solidFill>
            </a:endParaRPr>
          </a:p>
          <a:p>
            <a:pPr lvl="4">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Beş</a:t>
            </a:r>
            <a:endParaRPr sz="2700" dirty="0">
              <a:solidFill>
                <a:srgbClr val="3E231A"/>
              </a:solidFill>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auto" hangingPunct="0">
              <a:spcBef>
                <a:spcPts val="0"/>
              </a:spcBef>
              <a:spcAft>
                <a:spcPts val="0"/>
              </a:spcAft>
              <a:defRPr>
                <a:latin typeface="Times New Roman" pitchFamily="18" charset="0"/>
              </a:defRPr>
            </a:lvl1pPr>
          </a:lstStyle>
          <a:p>
            <a:pPr>
              <a:defRPr/>
            </a:pPr>
            <a:fld id="{D1ED4F7F-9197-4555-A055-5CC33A7E861F}"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Fotoğraf - 3 Yukarı">
    <p:spTree>
      <p:nvGrpSpPr>
        <p:cNvPr id="1" name=""/>
        <p:cNvGrpSpPr/>
        <p:nvPr/>
      </p:nvGrpSpPr>
      <p:grpSpPr>
        <a:xfrm>
          <a:off x="0" y="0"/>
          <a:ext cx="0" cy="0"/>
          <a:chOff x="0" y="0"/>
          <a:chExt cx="0" cy="0"/>
        </a:xfrm>
      </p:grpSpPr>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Alıntı">
    <p:spTree>
      <p:nvGrpSpPr>
        <p:cNvPr id="1" name=""/>
        <p:cNvGrpSpPr/>
        <p:nvPr/>
      </p:nvGrpSpPr>
      <p:grpSpPr>
        <a:xfrm>
          <a:off x="0" y="0"/>
          <a:ext cx="0" cy="0"/>
          <a:chOff x="0" y="0"/>
          <a:chExt cx="0" cy="0"/>
        </a:xfrm>
      </p:grpSpPr>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Fotoğraf">
    <p:spTree>
      <p:nvGrpSpPr>
        <p:cNvPr id="1" name=""/>
        <p:cNvGrpSpPr/>
        <p:nvPr/>
      </p:nvGrpSpPr>
      <p:grpSpPr>
        <a:xfrm>
          <a:off x="0" y="0"/>
          <a:ext cx="0" cy="0"/>
          <a:chOff x="0" y="0"/>
          <a:chExt cx="0" cy="0"/>
        </a:xfrm>
      </p:grpSpPr>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oş">
    <p:spTree>
      <p:nvGrpSpPr>
        <p:cNvPr id="1" name=""/>
        <p:cNvGrpSpPr/>
        <p:nvPr/>
      </p:nvGrpSpPr>
      <p:grpSpPr>
        <a:xfrm>
          <a:off x="0" y="0"/>
          <a:ext cx="0" cy="0"/>
          <a:chOff x="0" y="0"/>
          <a:chExt cx="0" cy="0"/>
        </a:xfrm>
      </p:grpSpPr>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2044592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244356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6"/>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4506423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9862357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544442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988D3A28-CEC8-4495-86E6-B5DBBFB9BF0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94927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13.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en-US" smtClean="0"/>
              <a:t>Asıl başlık stili için tıklatın</a:t>
            </a:r>
          </a:p>
        </p:txBody>
      </p:sp>
      <p:sp>
        <p:nvSpPr>
          <p:cNvPr id="2051" name="Rectangle 3"/>
          <p:cNvSpPr>
            <a:spLocks noGrp="1" noChangeArrowheads="1"/>
          </p:cNvSpPr>
          <p:nvPr>
            <p:ph type="body" idx="1"/>
          </p:nvPr>
        </p:nvSpPr>
        <p:spPr bwMode="auto">
          <a:xfrm>
            <a:off x="457200" y="1600209"/>
            <a:ext cx="8229600" cy="4525963"/>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21DCA45E-8069-429F-ABF7-179F1A7209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88" algn="ctr" rtl="0" fontAlgn="base">
        <a:spcBef>
          <a:spcPct val="0"/>
        </a:spcBef>
        <a:spcAft>
          <a:spcPct val="0"/>
        </a:spcAft>
        <a:defRPr sz="4400">
          <a:solidFill>
            <a:schemeClr val="tx2"/>
          </a:solidFill>
          <a:latin typeface="Arial" charset="0"/>
        </a:defRPr>
      </a:lvl6pPr>
      <a:lvl7pPr marL="913977" algn="ctr" rtl="0" fontAlgn="base">
        <a:spcBef>
          <a:spcPct val="0"/>
        </a:spcBef>
        <a:spcAft>
          <a:spcPct val="0"/>
        </a:spcAft>
        <a:defRPr sz="4400">
          <a:solidFill>
            <a:schemeClr val="tx2"/>
          </a:solidFill>
          <a:latin typeface="Arial" charset="0"/>
        </a:defRPr>
      </a:lvl7pPr>
      <a:lvl8pPr marL="1370970" algn="ctr" rtl="0" fontAlgn="base">
        <a:spcBef>
          <a:spcPct val="0"/>
        </a:spcBef>
        <a:spcAft>
          <a:spcPct val="0"/>
        </a:spcAft>
        <a:defRPr sz="4400">
          <a:solidFill>
            <a:schemeClr val="tx2"/>
          </a:solidFill>
          <a:latin typeface="Arial" charset="0"/>
        </a:defRPr>
      </a:lvl8pPr>
      <a:lvl9pPr marL="1827959" algn="ctr" rtl="0" fontAlgn="base">
        <a:spcBef>
          <a:spcPct val="0"/>
        </a:spcBef>
        <a:spcAft>
          <a:spcPct val="0"/>
        </a:spcAft>
        <a:defRPr sz="4400">
          <a:solidFill>
            <a:schemeClr val="tx2"/>
          </a:solidFill>
          <a:latin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defRPr>
      </a:lvl2pPr>
      <a:lvl3pPr marL="1142471" indent="-228493" algn="l" rtl="0" eaLnBrk="0" fontAlgn="base" hangingPunct="0">
        <a:spcBef>
          <a:spcPct val="20000"/>
        </a:spcBef>
        <a:spcAft>
          <a:spcPct val="0"/>
        </a:spcAft>
        <a:buChar char="•"/>
        <a:defRPr sz="2400">
          <a:solidFill>
            <a:schemeClr val="tx1"/>
          </a:solidFill>
          <a:latin typeface="+mn-lt"/>
        </a:defRPr>
      </a:lvl3pPr>
      <a:lvl4pPr marL="1599462" indent="-228493" algn="l" rtl="0" eaLnBrk="0" fontAlgn="base" hangingPunct="0">
        <a:spcBef>
          <a:spcPct val="20000"/>
        </a:spcBef>
        <a:spcAft>
          <a:spcPct val="0"/>
        </a:spcAft>
        <a:buChar char="–"/>
        <a:defRPr sz="2000">
          <a:solidFill>
            <a:schemeClr val="tx1"/>
          </a:solidFill>
          <a:latin typeface="+mn-lt"/>
        </a:defRPr>
      </a:lvl4pPr>
      <a:lvl5pPr marL="2056455" indent="-228493" algn="l" rtl="0" eaLnBrk="0" fontAlgn="base" hangingPunct="0">
        <a:spcBef>
          <a:spcPct val="20000"/>
        </a:spcBef>
        <a:spcAft>
          <a:spcPct val="0"/>
        </a:spcAft>
        <a:buChar char="»"/>
        <a:defRPr sz="2000">
          <a:solidFill>
            <a:schemeClr val="tx1"/>
          </a:solidFill>
          <a:latin typeface="+mn-lt"/>
        </a:defRPr>
      </a:lvl5pPr>
      <a:lvl6pPr marL="2513445" indent="-228493" algn="l" rtl="0" fontAlgn="base">
        <a:spcBef>
          <a:spcPct val="20000"/>
        </a:spcBef>
        <a:spcAft>
          <a:spcPct val="0"/>
        </a:spcAft>
        <a:buChar char="»"/>
        <a:defRPr sz="2000">
          <a:solidFill>
            <a:schemeClr val="tx1"/>
          </a:solidFill>
          <a:latin typeface="+mn-lt"/>
        </a:defRPr>
      </a:lvl6pPr>
      <a:lvl7pPr marL="2970432" indent="-228493" algn="l" rtl="0" fontAlgn="base">
        <a:spcBef>
          <a:spcPct val="20000"/>
        </a:spcBef>
        <a:spcAft>
          <a:spcPct val="0"/>
        </a:spcAft>
        <a:buChar char="»"/>
        <a:defRPr sz="2000">
          <a:solidFill>
            <a:schemeClr val="tx1"/>
          </a:solidFill>
          <a:latin typeface="+mn-lt"/>
        </a:defRPr>
      </a:lvl7pPr>
      <a:lvl8pPr marL="3427423" indent="-228493" algn="l" rtl="0" fontAlgn="base">
        <a:spcBef>
          <a:spcPct val="20000"/>
        </a:spcBef>
        <a:spcAft>
          <a:spcPct val="0"/>
        </a:spcAft>
        <a:buChar char="»"/>
        <a:defRPr sz="2000">
          <a:solidFill>
            <a:schemeClr val="tx1"/>
          </a:solidFill>
          <a:latin typeface="+mn-lt"/>
        </a:defRPr>
      </a:lvl8pPr>
      <a:lvl9pPr marL="3884410" indent="-228493" algn="l" rtl="0" fontAlgn="base">
        <a:spcBef>
          <a:spcPct val="20000"/>
        </a:spcBef>
        <a:spcAft>
          <a:spcPct val="0"/>
        </a:spcAft>
        <a:buChar char="»"/>
        <a:defRPr sz="2000">
          <a:solidFill>
            <a:schemeClr val="tx1"/>
          </a:solidFill>
          <a:latin typeface="+mn-lt"/>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9F75050-0E15-4C5B-92B0-66D068882F1F}" type="datetimeFigureOut">
              <a:rPr lang="tr-TR" smtClean="0">
                <a:solidFill>
                  <a:prstClr val="black">
                    <a:tint val="75000"/>
                  </a:prstClr>
                </a:solidFill>
                <a:latin typeface="Calibri"/>
                <a:cs typeface="+mn-cs"/>
              </a:rPr>
              <a:pPr fontAlgn="auto">
                <a:spcBef>
                  <a:spcPts val="0"/>
                </a:spcBef>
                <a:spcAft>
                  <a:spcPts val="0"/>
                </a:spcAft>
              </a:pPr>
              <a:t>06.11.2014</a:t>
            </a:fld>
            <a:endParaRPr lang="tr-TR">
              <a:solidFill>
                <a:prstClr val="black">
                  <a:tint val="75000"/>
                </a:prstClr>
              </a:solidFill>
              <a:latin typeface="Calibri"/>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tr-TR">
              <a:solidFill>
                <a:prstClr val="black">
                  <a:tint val="75000"/>
                </a:prstClr>
              </a:solidFill>
              <a:latin typeface="Calibri"/>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FA8C-F947-479F-BE07-76B6B3F80BF1}" type="slidenum">
              <a:rPr lang="tr-TR" smtClean="0">
                <a:solidFill>
                  <a:prstClr val="black">
                    <a:tint val="75000"/>
                  </a:prstClr>
                </a:solidFill>
                <a:latin typeface="Calibri"/>
                <a:cs typeface="+mn-cs"/>
              </a:rPr>
              <a:pPr fontAlgn="auto">
                <a:spcBef>
                  <a:spcPts val="0"/>
                </a:spcBef>
                <a:spcAft>
                  <a:spcPts val="0"/>
                </a:spcAft>
              </a:pPr>
              <a:t>‹#›</a:t>
            </a:fld>
            <a:endParaRPr lang="tr-TR">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Dik Üçgen"/>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cxnSp>
        <p:nvCxnSpPr>
          <p:cNvPr id="8" name="7 Düz Bağlayıcı"/>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Düz Bağlayıcı"/>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Başlık Yer Tutucusu"/>
          <p:cNvSpPr>
            <a:spLocks noGrp="1"/>
          </p:cNvSpPr>
          <p:nvPr>
            <p:ph type="title"/>
          </p:nvPr>
        </p:nvSpPr>
        <p:spPr>
          <a:xfrm>
            <a:off x="457200" y="267494"/>
            <a:ext cx="8229600" cy="1399032"/>
          </a:xfrm>
          <a:prstGeom prst="rect">
            <a:avLst/>
          </a:prstGeom>
        </p:spPr>
        <p:txBody>
          <a:bodyPr vert="horz" anchor="ctr">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fontAlgn="auto">
              <a:spcBef>
                <a:spcPts val="0"/>
              </a:spcBef>
              <a:spcAft>
                <a:spcPts val="0"/>
              </a:spcAft>
            </a:pPr>
            <a:fld id="{209C7888-D2B7-4538-8EE9-FD4D5215E9DE}" type="datetimeFigureOut">
              <a:rPr lang="tr-TR" smtClean="0">
                <a:solidFill>
                  <a:prstClr val="white"/>
                </a:solidFill>
                <a:latin typeface="Century Gothic"/>
                <a:cs typeface="+mn-cs"/>
              </a:rPr>
              <a:pPr fontAlgn="auto">
                <a:spcBef>
                  <a:spcPts val="0"/>
                </a:spcBef>
                <a:spcAft>
                  <a:spcPts val="0"/>
                </a:spcAft>
              </a:pPr>
              <a:t>06.11.2014</a:t>
            </a:fld>
            <a:endParaRPr lang="tr-TR">
              <a:solidFill>
                <a:prstClr val="white"/>
              </a:solidFill>
              <a:latin typeface="Century Gothic"/>
              <a:cs typeface="+mn-cs"/>
            </a:endParaRPr>
          </a:p>
        </p:txBody>
      </p:sp>
      <p:sp>
        <p:nvSpPr>
          <p:cNvPr id="3" name="2 Altbilgi Yer Tutucusu"/>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tr-TR">
              <a:solidFill>
                <a:prstClr val="white"/>
              </a:solidFill>
              <a:latin typeface="Century Gothic"/>
              <a:cs typeface="+mn-cs"/>
            </a:endParaRPr>
          </a:p>
        </p:txBody>
      </p:sp>
      <p:sp>
        <p:nvSpPr>
          <p:cNvPr id="23" name="22 Slayt Numarası Yer Tutucusu"/>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fontAlgn="auto">
              <a:spcBef>
                <a:spcPts val="0"/>
              </a:spcBef>
              <a:spcAft>
                <a:spcPts val="0"/>
              </a:spcAft>
            </a:pPr>
            <a:fld id="{70A1F761-622D-4C56-8EB1-644192DB8954}" type="slidenum">
              <a:rPr lang="tr-TR" smtClean="0">
                <a:solidFill>
                  <a:prstClr val="white"/>
                </a:solidFill>
                <a:latin typeface="Century Gothic"/>
                <a:cs typeface="+mn-cs"/>
              </a:rPr>
              <a:pPr fontAlgn="auto">
                <a:spcBef>
                  <a:spcPts val="0"/>
                </a:spcBef>
                <a:spcAft>
                  <a:spcPts val="0"/>
                </a:spcAft>
              </a:pPr>
              <a:t>‹#›</a:t>
            </a:fld>
            <a:endParaRPr lang="tr-TR">
              <a:solidFill>
                <a:prstClr val="white"/>
              </a:solidFill>
              <a:latin typeface="Century Gothic"/>
              <a:cs typeface="+mn-cs"/>
            </a:endParaRPr>
          </a:p>
        </p:txBody>
      </p:sp>
    </p:spTree>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dirty="0" smtClean="0"/>
              <a:t>Click </a:t>
            </a:r>
            <a:r>
              <a:rPr lang="tr-TR" dirty="0" err="1" smtClean="0"/>
              <a:t>to</a:t>
            </a:r>
            <a:r>
              <a:rPr lang="tr-TR" dirty="0" smtClean="0"/>
              <a:t> </a:t>
            </a:r>
            <a:r>
              <a:rPr lang="tr-TR" dirty="0" err="1" smtClean="0"/>
              <a:t>edit</a:t>
            </a:r>
            <a:r>
              <a:rPr lang="tr-TR" dirty="0" smtClean="0"/>
              <a:t> Master </a:t>
            </a:r>
            <a:r>
              <a:rPr lang="tr-TR" dirty="0" err="1" smtClean="0"/>
              <a:t>title</a:t>
            </a:r>
            <a:r>
              <a:rPr lang="tr-TR" dirty="0" smtClean="0"/>
              <a:t> </a:t>
            </a:r>
            <a:r>
              <a:rPr lang="tr-TR" dirty="0" err="1" smtClean="0"/>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A56AEC0-A706-AE47-A8A6-2457AED9F584}" type="datetimeFigureOut">
              <a:rPr lang="en-US" smtClean="0">
                <a:solidFill>
                  <a:prstClr val="white">
                    <a:tint val="75000"/>
                  </a:prstClr>
                </a:solidFill>
                <a:latin typeface="Calibri"/>
                <a:cs typeface="+mn-cs"/>
              </a:rPr>
              <a:pPr defTabSz="457200" fontAlgn="auto">
                <a:spcBef>
                  <a:spcPts val="0"/>
                </a:spcBef>
                <a:spcAft>
                  <a:spcPts val="0"/>
                </a:spcAft>
              </a:pPr>
              <a:t>11/6/2014</a:t>
            </a:fld>
            <a:endParaRPr lang="en-US">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dirty="0">
              <a:solidFill>
                <a:prstClr val="white">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2E5E4FF-B0C7-AC43-9A74-A0AB8BEE10AA}" type="slidenum">
              <a:rPr lang="en-US" smtClean="0">
                <a:solidFill>
                  <a:prstClr val="white">
                    <a:tint val="75000"/>
                  </a:prstClr>
                </a:solidFill>
                <a:latin typeface="Calibri"/>
                <a:cs typeface="+mn-cs"/>
              </a:rPr>
              <a:pPr defTabSz="457200" fontAlgn="auto">
                <a:spcBef>
                  <a:spcPts val="0"/>
                </a:spcBef>
                <a:spcAft>
                  <a:spcPts val="0"/>
                </a:spcAft>
              </a:pPr>
              <a:t>‹#›</a:t>
            </a:fld>
            <a:endParaRPr lang="en-US">
              <a:solidFill>
                <a:prstClr val="white">
                  <a:tint val="75000"/>
                </a:prstClr>
              </a:solidFill>
              <a:latin typeface="Calibri"/>
              <a:cs typeface="+mn-cs"/>
            </a:endParaRPr>
          </a:p>
        </p:txBody>
      </p:sp>
    </p:spTree>
    <p:extLst>
      <p:ext uri="{BB962C8B-B14F-4D97-AF65-F5344CB8AC3E}">
        <p14:creationId xmlns:p14="http://schemas.microsoft.com/office/powerpoint/2010/main" xmlns="" val="1585726514"/>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07203352-DC5A-6244-B4B5-E72D9E28BAF1}" type="datetimeFigureOut">
              <a:rPr lang="en-US" smtClean="0"/>
              <a:pPr/>
              <a:t>11/6/2014</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62AB15E3-75D8-0B41-8B97-6F007A1AF8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6" r:id="rId23"/>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BA5792A-718B-4617-996E-70A7F4D6E6CA}" type="slidenum">
              <a:rPr lang="tr-TR"/>
              <a:pPr/>
              <a:t>‹#›</a:t>
            </a:fld>
            <a:endParaRPr lang="tr-T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93C62-B5AC-4041-8422-0127D379F7E3}" type="datetimeFigureOut">
              <a:rPr lang="en-US" smtClean="0"/>
              <a:pPr/>
              <a:t>11/6/2014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874D0-1A35-394C-AE88-C1F604662B50}" type="slidenum">
              <a:rPr lang="en-US" smtClean="0"/>
              <a:pPr/>
              <a:t>‹#›</a:t>
            </a:fld>
            <a:endParaRPr lang="en-US"/>
          </a:p>
        </p:txBody>
      </p:sp>
    </p:spTree>
    <p:extLst>
      <p:ext uri="{BB962C8B-B14F-4D97-AF65-F5344CB8AC3E}">
        <p14:creationId xmlns="" xmlns:p14="http://schemas.microsoft.com/office/powerpoint/2010/main" val="257051436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8" descr="aaapicture"/>
          <p:cNvPicPr>
            <a:picLocks noChangeAspect="1" noChangeArrowheads="1"/>
          </p:cNvPicPr>
          <p:nvPr userDrawn="1"/>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3075" name="Rectangle 2"/>
          <p:cNvSpPr>
            <a:spLocks noGrp="1" noChangeArrowheads="1"/>
          </p:cNvSpPr>
          <p:nvPr>
            <p:ph type="title"/>
          </p:nvPr>
        </p:nvSpPr>
        <p:spPr bwMode="auto">
          <a:xfrm>
            <a:off x="152400" y="228600"/>
            <a:ext cx="3200400" cy="6096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685800" y="1219201"/>
            <a:ext cx="8001000" cy="4419600"/>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AGaramond" pitchFamily="18" charset="0"/>
        </a:defRPr>
      </a:lvl2pPr>
      <a:lvl3pPr algn="l" rtl="0" eaLnBrk="0" fontAlgn="base" hangingPunct="0">
        <a:spcBef>
          <a:spcPct val="0"/>
        </a:spcBef>
        <a:spcAft>
          <a:spcPct val="0"/>
        </a:spcAft>
        <a:defRPr sz="2000">
          <a:solidFill>
            <a:schemeClr val="bg1"/>
          </a:solidFill>
          <a:latin typeface="AGaramond" pitchFamily="18" charset="0"/>
        </a:defRPr>
      </a:lvl3pPr>
      <a:lvl4pPr algn="l" rtl="0" eaLnBrk="0" fontAlgn="base" hangingPunct="0">
        <a:spcBef>
          <a:spcPct val="0"/>
        </a:spcBef>
        <a:spcAft>
          <a:spcPct val="0"/>
        </a:spcAft>
        <a:defRPr sz="2000">
          <a:solidFill>
            <a:schemeClr val="bg1"/>
          </a:solidFill>
          <a:latin typeface="AGaramond" pitchFamily="18" charset="0"/>
        </a:defRPr>
      </a:lvl4pPr>
      <a:lvl5pPr algn="l" rtl="0" eaLnBrk="0" fontAlgn="base" hangingPunct="0">
        <a:spcBef>
          <a:spcPct val="0"/>
        </a:spcBef>
        <a:spcAft>
          <a:spcPct val="0"/>
        </a:spcAft>
        <a:defRPr sz="2000">
          <a:solidFill>
            <a:schemeClr val="bg1"/>
          </a:solidFill>
          <a:latin typeface="AGaramond" pitchFamily="18" charset="0"/>
        </a:defRPr>
      </a:lvl5pPr>
      <a:lvl6pPr marL="456988" algn="l" rtl="0" eaLnBrk="0" fontAlgn="base" hangingPunct="0">
        <a:spcBef>
          <a:spcPct val="0"/>
        </a:spcBef>
        <a:spcAft>
          <a:spcPct val="0"/>
        </a:spcAft>
        <a:defRPr sz="2000">
          <a:solidFill>
            <a:schemeClr val="bg1"/>
          </a:solidFill>
          <a:latin typeface="AGaramond" pitchFamily="18" charset="0"/>
        </a:defRPr>
      </a:lvl6pPr>
      <a:lvl7pPr marL="913977" algn="l" rtl="0" eaLnBrk="0" fontAlgn="base" hangingPunct="0">
        <a:spcBef>
          <a:spcPct val="0"/>
        </a:spcBef>
        <a:spcAft>
          <a:spcPct val="0"/>
        </a:spcAft>
        <a:defRPr sz="2000">
          <a:solidFill>
            <a:schemeClr val="bg1"/>
          </a:solidFill>
          <a:latin typeface="AGaramond" pitchFamily="18" charset="0"/>
        </a:defRPr>
      </a:lvl7pPr>
      <a:lvl8pPr marL="1370970" algn="l" rtl="0" eaLnBrk="0" fontAlgn="base" hangingPunct="0">
        <a:spcBef>
          <a:spcPct val="0"/>
        </a:spcBef>
        <a:spcAft>
          <a:spcPct val="0"/>
        </a:spcAft>
        <a:defRPr sz="2000">
          <a:solidFill>
            <a:schemeClr val="bg1"/>
          </a:solidFill>
          <a:latin typeface="AGaramond" pitchFamily="18" charset="0"/>
        </a:defRPr>
      </a:lvl8pPr>
      <a:lvl9pPr marL="1827959" algn="l" rtl="0" eaLnBrk="0" fontAlgn="base" hangingPunct="0">
        <a:spcBef>
          <a:spcPct val="0"/>
        </a:spcBef>
        <a:spcAft>
          <a:spcPct val="0"/>
        </a:spcAft>
        <a:defRPr sz="2000">
          <a:solidFill>
            <a:schemeClr val="bg1"/>
          </a:solidFill>
          <a:latin typeface="AGaramond" pitchFamily="18"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defRPr>
      </a:lvl2pPr>
      <a:lvl3pPr marL="1142471" indent="-228493" algn="l" rtl="0" eaLnBrk="0" fontAlgn="base" hangingPunct="0">
        <a:spcBef>
          <a:spcPct val="20000"/>
        </a:spcBef>
        <a:spcAft>
          <a:spcPct val="0"/>
        </a:spcAft>
        <a:buChar char="•"/>
        <a:defRPr sz="2400">
          <a:solidFill>
            <a:schemeClr val="tx1"/>
          </a:solidFill>
          <a:latin typeface="+mn-lt"/>
        </a:defRPr>
      </a:lvl3pPr>
      <a:lvl4pPr marL="1599462" indent="-228493" algn="l" rtl="0" eaLnBrk="0" fontAlgn="base" hangingPunct="0">
        <a:spcBef>
          <a:spcPct val="20000"/>
        </a:spcBef>
        <a:spcAft>
          <a:spcPct val="0"/>
        </a:spcAft>
        <a:buChar char="–"/>
        <a:defRPr sz="2000">
          <a:solidFill>
            <a:schemeClr val="tx1"/>
          </a:solidFill>
          <a:latin typeface="+mn-lt"/>
        </a:defRPr>
      </a:lvl4pPr>
      <a:lvl5pPr marL="2056455" indent="-228493" algn="l" rtl="0" eaLnBrk="0" fontAlgn="base" hangingPunct="0">
        <a:spcBef>
          <a:spcPct val="20000"/>
        </a:spcBef>
        <a:spcAft>
          <a:spcPct val="0"/>
        </a:spcAft>
        <a:buChar char="»"/>
        <a:defRPr sz="2000">
          <a:solidFill>
            <a:schemeClr val="tx1"/>
          </a:solidFill>
          <a:latin typeface="+mn-lt"/>
        </a:defRPr>
      </a:lvl5pPr>
      <a:lvl6pPr marL="2513445" indent="-228493" algn="l" rtl="0" eaLnBrk="0" fontAlgn="base" hangingPunct="0">
        <a:spcBef>
          <a:spcPct val="20000"/>
        </a:spcBef>
        <a:spcAft>
          <a:spcPct val="0"/>
        </a:spcAft>
        <a:buChar char="»"/>
        <a:defRPr sz="2000">
          <a:solidFill>
            <a:schemeClr val="tx1"/>
          </a:solidFill>
          <a:latin typeface="+mn-lt"/>
        </a:defRPr>
      </a:lvl6pPr>
      <a:lvl7pPr marL="2970432" indent="-228493" algn="l" rtl="0" eaLnBrk="0" fontAlgn="base" hangingPunct="0">
        <a:spcBef>
          <a:spcPct val="20000"/>
        </a:spcBef>
        <a:spcAft>
          <a:spcPct val="0"/>
        </a:spcAft>
        <a:buChar char="»"/>
        <a:defRPr sz="2000">
          <a:solidFill>
            <a:schemeClr val="tx1"/>
          </a:solidFill>
          <a:latin typeface="+mn-lt"/>
        </a:defRPr>
      </a:lvl7pPr>
      <a:lvl8pPr marL="3427423" indent="-228493" algn="l" rtl="0" eaLnBrk="0" fontAlgn="base" hangingPunct="0">
        <a:spcBef>
          <a:spcPct val="20000"/>
        </a:spcBef>
        <a:spcAft>
          <a:spcPct val="0"/>
        </a:spcAft>
        <a:buChar char="»"/>
        <a:defRPr sz="2000">
          <a:solidFill>
            <a:schemeClr val="tx1"/>
          </a:solidFill>
          <a:latin typeface="+mn-lt"/>
        </a:defRPr>
      </a:lvl8pPr>
      <a:lvl9pPr marL="3884410" indent="-228493" algn="l" rtl="0" eaLnBrk="0" fontAlgn="base" hangingPunct="0">
        <a:spcBef>
          <a:spcPct val="20000"/>
        </a:spcBef>
        <a:spcAft>
          <a:spcPct val="0"/>
        </a:spcAft>
        <a:buChar char="»"/>
        <a:defRPr sz="2000">
          <a:solidFill>
            <a:schemeClr val="tx1"/>
          </a:solidFill>
          <a:latin typeface="+mn-lt"/>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397" tIns="45699" rIns="91397" bIns="45699"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fontAlgn="auto">
              <a:spcBef>
                <a:spcPts val="0"/>
              </a:spcBef>
              <a:spcAft>
                <a:spcPts val="0"/>
              </a:spcAft>
              <a:defRPr sz="1200">
                <a:solidFill>
                  <a:schemeClr val="tx1">
                    <a:tint val="75000"/>
                  </a:schemeClr>
                </a:solidFill>
              </a:defRPr>
            </a:lvl1pPr>
          </a:lstStyle>
          <a:p>
            <a:fld id="{0F0C34AB-8C51-4F2B-AA2E-6FD829224C94}" type="datetimeFigureOut">
              <a:rPr lang="tr-TR" smtClean="0">
                <a:solidFill>
                  <a:prstClr val="black">
                    <a:tint val="75000"/>
                  </a:prstClr>
                </a:solidFill>
                <a:latin typeface="Calibri"/>
                <a:cs typeface="+mn-cs"/>
              </a:rPr>
              <a:pPr/>
              <a:t>06.11.2014</a:t>
            </a:fld>
            <a:endParaRPr lang="tr-TR" dirty="0">
              <a:solidFill>
                <a:prstClr val="black">
                  <a:tint val="75000"/>
                </a:prstClr>
              </a:solidFill>
              <a:latin typeface="Calibri"/>
              <a:cs typeface="+mn-cs"/>
            </a:endParaRPr>
          </a:p>
        </p:txBody>
      </p:sp>
      <p:sp>
        <p:nvSpPr>
          <p:cNvPr id="5" name="4 Altbilgi Yer Tutucusu"/>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fontAlgn="auto">
              <a:spcBef>
                <a:spcPts val="0"/>
              </a:spcBef>
              <a:spcAft>
                <a:spcPts val="0"/>
              </a:spcAft>
              <a:defRPr sz="1200">
                <a:solidFill>
                  <a:schemeClr val="tx1">
                    <a:tint val="75000"/>
                  </a:schemeClr>
                </a:solidFill>
              </a:defRPr>
            </a:lvl1pPr>
          </a:lstStyle>
          <a:p>
            <a:endParaRPr lang="tr-TR" dirty="0">
              <a:solidFill>
                <a:prstClr val="black">
                  <a:tint val="75000"/>
                </a:prstClr>
              </a:solidFill>
              <a:latin typeface="Calibri"/>
              <a:cs typeface="+mn-cs"/>
            </a:endParaRPr>
          </a:p>
        </p:txBody>
      </p:sp>
      <p:sp>
        <p:nvSpPr>
          <p:cNvPr id="6" name="5 Slayt Numarası Yer Tutucusu"/>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fontAlgn="auto">
              <a:spcBef>
                <a:spcPts val="0"/>
              </a:spcBef>
              <a:spcAft>
                <a:spcPts val="0"/>
              </a:spcAft>
              <a:defRPr sz="1200">
                <a:solidFill>
                  <a:schemeClr val="tx1">
                    <a:tint val="75000"/>
                  </a:schemeClr>
                </a:solidFill>
              </a:defRPr>
            </a:lvl1pPr>
          </a:lstStyle>
          <a:p>
            <a:fld id="{C7D31D8C-43C2-4A5B-A16B-491E2BB6A242}" type="slidenum">
              <a:rPr lang="tr-TR" smtClean="0">
                <a:solidFill>
                  <a:prstClr val="black">
                    <a:tint val="75000"/>
                  </a:prstClr>
                </a:solidFill>
                <a:latin typeface="Calibri"/>
                <a:cs typeface="+mn-cs"/>
              </a:rPr>
              <a:pPr/>
              <a:t>‹#›</a:t>
            </a:fld>
            <a:endParaRPr lang="tr-TR" dirty="0">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3977"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9139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08" indent="-285618" algn="l" defTabSz="9139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71" indent="-228493" algn="l" defTabSz="9139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46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45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tr-TR" smtClean="0"/>
              <a:t>Asıl başlık stili için tıklatın</a:t>
            </a:r>
          </a:p>
        </p:txBody>
      </p:sp>
      <p:sp>
        <p:nvSpPr>
          <p:cNvPr id="3075" name="2 Metin Yer Tutucusu"/>
          <p:cNvSpPr>
            <a:spLocks noGrp="1"/>
          </p:cNvSpPr>
          <p:nvPr>
            <p:ph type="body" idx="1"/>
          </p:nvPr>
        </p:nvSpPr>
        <p:spPr bwMode="auto">
          <a:xfrm>
            <a:off x="457200" y="1600209"/>
            <a:ext cx="8229600" cy="4525963"/>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72C1E22-3B8F-4DCF-A409-710EEF6D2CF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BF3EF68-3051-4866-9122-50D2663A473B}" type="slidenum">
              <a:rPr lang="tr-TR">
                <a:solidFill>
                  <a:prstClr val="black">
                    <a:tint val="75000"/>
                  </a:prstClr>
                </a:solidFill>
              </a:rPr>
              <a:pPr>
                <a:defRPr/>
              </a:pPr>
              <a:t>‹#›</a:t>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988" algn="ctr" rtl="0" fontAlgn="base">
        <a:spcBef>
          <a:spcPct val="0"/>
        </a:spcBef>
        <a:spcAft>
          <a:spcPct val="0"/>
        </a:spcAft>
        <a:defRPr sz="4400">
          <a:solidFill>
            <a:schemeClr val="tx1"/>
          </a:solidFill>
          <a:latin typeface="Calibri" pitchFamily="34" charset="0"/>
        </a:defRPr>
      </a:lvl6pPr>
      <a:lvl7pPr marL="913977" algn="ctr" rtl="0" fontAlgn="base">
        <a:spcBef>
          <a:spcPct val="0"/>
        </a:spcBef>
        <a:spcAft>
          <a:spcPct val="0"/>
        </a:spcAft>
        <a:defRPr sz="4400">
          <a:solidFill>
            <a:schemeClr val="tx1"/>
          </a:solidFill>
          <a:latin typeface="Calibri" pitchFamily="34" charset="0"/>
        </a:defRPr>
      </a:lvl7pPr>
      <a:lvl8pPr marL="1370970" algn="ctr" rtl="0" fontAlgn="base">
        <a:spcBef>
          <a:spcPct val="0"/>
        </a:spcBef>
        <a:spcAft>
          <a:spcPct val="0"/>
        </a:spcAft>
        <a:defRPr sz="4400">
          <a:solidFill>
            <a:schemeClr val="tx1"/>
          </a:solidFill>
          <a:latin typeface="Calibri" pitchFamily="34" charset="0"/>
        </a:defRPr>
      </a:lvl8pPr>
      <a:lvl9pPr marL="1827959" algn="ctr" rtl="0" fontAlgn="base">
        <a:spcBef>
          <a:spcPct val="0"/>
        </a:spcBef>
        <a:spcAft>
          <a:spcPct val="0"/>
        </a:spcAft>
        <a:defRPr sz="4400">
          <a:solidFill>
            <a:schemeClr val="tx1"/>
          </a:solidFill>
          <a:latin typeface="Calibri" pitchFamily="34" charset="0"/>
        </a:defRPr>
      </a:lvl9pPr>
    </p:titleStyle>
    <p:bodyStyle>
      <a:lvl1pPr marL="342744" indent="-342744"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608" indent="-285618"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471" indent="-228493"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9462" indent="-228493"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6455" indent="-22849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tr-TR" smtClean="0"/>
              <a:t>Asıl başlık stili için tıklatın</a:t>
            </a:r>
          </a:p>
        </p:txBody>
      </p:sp>
      <p:sp>
        <p:nvSpPr>
          <p:cNvPr id="3075" name="2 Metin Yer Tutucusu"/>
          <p:cNvSpPr>
            <a:spLocks noGrp="1"/>
          </p:cNvSpPr>
          <p:nvPr>
            <p:ph type="body" idx="1"/>
          </p:nvPr>
        </p:nvSpPr>
        <p:spPr bwMode="auto">
          <a:xfrm>
            <a:off x="457200" y="1600209"/>
            <a:ext cx="8229600" cy="4525963"/>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72C1E22-3B8F-4DCF-A409-710EEF6D2CF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BF3EF68-3051-4866-9122-50D2663A473B}" type="slidenum">
              <a:rPr lang="tr-TR">
                <a:solidFill>
                  <a:prstClr val="black">
                    <a:tint val="75000"/>
                  </a:prstClr>
                </a:solidFill>
              </a:rPr>
              <a:pPr>
                <a:defRPr/>
              </a:pPr>
              <a:t>‹#›</a:t>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988" algn="ctr" rtl="0" fontAlgn="base">
        <a:spcBef>
          <a:spcPct val="0"/>
        </a:spcBef>
        <a:spcAft>
          <a:spcPct val="0"/>
        </a:spcAft>
        <a:defRPr sz="4400">
          <a:solidFill>
            <a:schemeClr val="tx1"/>
          </a:solidFill>
          <a:latin typeface="Calibri" pitchFamily="34" charset="0"/>
        </a:defRPr>
      </a:lvl6pPr>
      <a:lvl7pPr marL="913977" algn="ctr" rtl="0" fontAlgn="base">
        <a:spcBef>
          <a:spcPct val="0"/>
        </a:spcBef>
        <a:spcAft>
          <a:spcPct val="0"/>
        </a:spcAft>
        <a:defRPr sz="4400">
          <a:solidFill>
            <a:schemeClr val="tx1"/>
          </a:solidFill>
          <a:latin typeface="Calibri" pitchFamily="34" charset="0"/>
        </a:defRPr>
      </a:lvl7pPr>
      <a:lvl8pPr marL="1370970" algn="ctr" rtl="0" fontAlgn="base">
        <a:spcBef>
          <a:spcPct val="0"/>
        </a:spcBef>
        <a:spcAft>
          <a:spcPct val="0"/>
        </a:spcAft>
        <a:defRPr sz="4400">
          <a:solidFill>
            <a:schemeClr val="tx1"/>
          </a:solidFill>
          <a:latin typeface="Calibri" pitchFamily="34" charset="0"/>
        </a:defRPr>
      </a:lvl8pPr>
      <a:lvl9pPr marL="1827959" algn="ctr" rtl="0" fontAlgn="base">
        <a:spcBef>
          <a:spcPct val="0"/>
        </a:spcBef>
        <a:spcAft>
          <a:spcPct val="0"/>
        </a:spcAft>
        <a:defRPr sz="4400">
          <a:solidFill>
            <a:schemeClr val="tx1"/>
          </a:solidFill>
          <a:latin typeface="Calibri" pitchFamily="34" charset="0"/>
        </a:defRPr>
      </a:lvl9pPr>
    </p:titleStyle>
    <p:bodyStyle>
      <a:lvl1pPr marL="342744" indent="-342744"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608" indent="-285618"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471" indent="-228493"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9462" indent="-228493"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6455" indent="-22849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tr-TR" smtClean="0"/>
              <a:t>Asıl başlık stili için tıklatın</a:t>
            </a:r>
          </a:p>
        </p:txBody>
      </p:sp>
      <p:sp>
        <p:nvSpPr>
          <p:cNvPr id="3075" name="2 Metin Yer Tutucusu"/>
          <p:cNvSpPr>
            <a:spLocks noGrp="1"/>
          </p:cNvSpPr>
          <p:nvPr>
            <p:ph type="body" idx="1"/>
          </p:nvPr>
        </p:nvSpPr>
        <p:spPr bwMode="auto">
          <a:xfrm>
            <a:off x="457200" y="1600209"/>
            <a:ext cx="8229600" cy="4525963"/>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72C1E22-3B8F-4DCF-A409-710EEF6D2CF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BF3EF68-3051-4866-9122-50D2663A473B}" type="slidenum">
              <a:rPr lang="tr-TR">
                <a:solidFill>
                  <a:prstClr val="black">
                    <a:tint val="75000"/>
                  </a:prstClr>
                </a:solidFill>
              </a:rPr>
              <a:pPr>
                <a:defRPr/>
              </a:pPr>
              <a:t>‹#›</a:t>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988" algn="ctr" rtl="0" fontAlgn="base">
        <a:spcBef>
          <a:spcPct val="0"/>
        </a:spcBef>
        <a:spcAft>
          <a:spcPct val="0"/>
        </a:spcAft>
        <a:defRPr sz="4400">
          <a:solidFill>
            <a:schemeClr val="tx1"/>
          </a:solidFill>
          <a:latin typeface="Calibri" pitchFamily="34" charset="0"/>
        </a:defRPr>
      </a:lvl6pPr>
      <a:lvl7pPr marL="913977" algn="ctr" rtl="0" fontAlgn="base">
        <a:spcBef>
          <a:spcPct val="0"/>
        </a:spcBef>
        <a:spcAft>
          <a:spcPct val="0"/>
        </a:spcAft>
        <a:defRPr sz="4400">
          <a:solidFill>
            <a:schemeClr val="tx1"/>
          </a:solidFill>
          <a:latin typeface="Calibri" pitchFamily="34" charset="0"/>
        </a:defRPr>
      </a:lvl7pPr>
      <a:lvl8pPr marL="1370970" algn="ctr" rtl="0" fontAlgn="base">
        <a:spcBef>
          <a:spcPct val="0"/>
        </a:spcBef>
        <a:spcAft>
          <a:spcPct val="0"/>
        </a:spcAft>
        <a:defRPr sz="4400">
          <a:solidFill>
            <a:schemeClr val="tx1"/>
          </a:solidFill>
          <a:latin typeface="Calibri" pitchFamily="34" charset="0"/>
        </a:defRPr>
      </a:lvl8pPr>
      <a:lvl9pPr marL="1827959" algn="ctr" rtl="0" fontAlgn="base">
        <a:spcBef>
          <a:spcPct val="0"/>
        </a:spcBef>
        <a:spcAft>
          <a:spcPct val="0"/>
        </a:spcAft>
        <a:defRPr sz="4400">
          <a:solidFill>
            <a:schemeClr val="tx1"/>
          </a:solidFill>
          <a:latin typeface="Calibri" pitchFamily="34" charset="0"/>
        </a:defRPr>
      </a:lvl9pPr>
    </p:titleStyle>
    <p:bodyStyle>
      <a:lvl1pPr marL="342744" indent="-342744"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608" indent="-285618"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471" indent="-228493"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9462" indent="-228493"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6455" indent="-22849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tr-TR" smtClean="0"/>
              <a:t>Asıl başlık stili için tıklatın</a:t>
            </a:r>
          </a:p>
        </p:txBody>
      </p:sp>
      <p:sp>
        <p:nvSpPr>
          <p:cNvPr id="3075" name="2 Metin Yer Tutucusu"/>
          <p:cNvSpPr>
            <a:spLocks noGrp="1"/>
          </p:cNvSpPr>
          <p:nvPr>
            <p:ph type="body" idx="1"/>
          </p:nvPr>
        </p:nvSpPr>
        <p:spPr bwMode="auto">
          <a:xfrm>
            <a:off x="457200" y="1600209"/>
            <a:ext cx="8229600" cy="4525963"/>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72C1E22-3B8F-4DCF-A409-710EEF6D2CF9}" type="datetime1">
              <a:rPr lang="tr-TR">
                <a:solidFill>
                  <a:prstClr val="black">
                    <a:tint val="75000"/>
                  </a:prstClr>
                </a:solidFill>
              </a:rPr>
              <a:pPr>
                <a:defRPr/>
              </a:pPr>
              <a:t>06.11.2014</a:t>
            </a:fld>
            <a:endParaRPr lang="tr-TR">
              <a:solidFill>
                <a:prstClr val="black">
                  <a:tint val="75000"/>
                </a:prstClr>
              </a:solidFill>
            </a:endParaRPr>
          </a:p>
        </p:txBody>
      </p:sp>
      <p:sp>
        <p:nvSpPr>
          <p:cNvPr id="5" name="4 Altbilgi Yer Tutucusu"/>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BF3EF68-3051-4866-9122-50D2663A473B}" type="slidenum">
              <a:rPr lang="tr-TR">
                <a:solidFill>
                  <a:prstClr val="black">
                    <a:tint val="75000"/>
                  </a:prstClr>
                </a:solidFill>
              </a:rPr>
              <a:pPr>
                <a:defRPr/>
              </a:pPr>
              <a:t>‹#›</a:t>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988" algn="ctr" rtl="0" fontAlgn="base">
        <a:spcBef>
          <a:spcPct val="0"/>
        </a:spcBef>
        <a:spcAft>
          <a:spcPct val="0"/>
        </a:spcAft>
        <a:defRPr sz="4400">
          <a:solidFill>
            <a:schemeClr val="tx1"/>
          </a:solidFill>
          <a:latin typeface="Calibri" pitchFamily="34" charset="0"/>
        </a:defRPr>
      </a:lvl6pPr>
      <a:lvl7pPr marL="913977" algn="ctr" rtl="0" fontAlgn="base">
        <a:spcBef>
          <a:spcPct val="0"/>
        </a:spcBef>
        <a:spcAft>
          <a:spcPct val="0"/>
        </a:spcAft>
        <a:defRPr sz="4400">
          <a:solidFill>
            <a:schemeClr val="tx1"/>
          </a:solidFill>
          <a:latin typeface="Calibri" pitchFamily="34" charset="0"/>
        </a:defRPr>
      </a:lvl7pPr>
      <a:lvl8pPr marL="1370970" algn="ctr" rtl="0" fontAlgn="base">
        <a:spcBef>
          <a:spcPct val="0"/>
        </a:spcBef>
        <a:spcAft>
          <a:spcPct val="0"/>
        </a:spcAft>
        <a:defRPr sz="4400">
          <a:solidFill>
            <a:schemeClr val="tx1"/>
          </a:solidFill>
          <a:latin typeface="Calibri" pitchFamily="34" charset="0"/>
        </a:defRPr>
      </a:lvl8pPr>
      <a:lvl9pPr marL="1827959" algn="ctr" rtl="0" fontAlgn="base">
        <a:spcBef>
          <a:spcPct val="0"/>
        </a:spcBef>
        <a:spcAft>
          <a:spcPct val="0"/>
        </a:spcAft>
        <a:defRPr sz="4400">
          <a:solidFill>
            <a:schemeClr val="tx1"/>
          </a:solidFill>
          <a:latin typeface="Calibri" pitchFamily="34" charset="0"/>
        </a:defRPr>
      </a:lvl9pPr>
    </p:titleStyle>
    <p:bodyStyle>
      <a:lvl1pPr marL="342744" indent="-342744"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608" indent="-285618"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471" indent="-228493"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9462" indent="-228493"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6455" indent="-22849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78" y="446484"/>
            <a:ext cx="7358063" cy="14823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5100" dirty="0" err="1">
                <a:solidFill>
                  <a:srgbClr val="3E231A"/>
                </a:solidFill>
              </a:rPr>
              <a:t>Başlık</a:t>
            </a:r>
            <a:r>
              <a:rPr sz="5100" dirty="0">
                <a:solidFill>
                  <a:srgbClr val="3E231A"/>
                </a:solidFill>
              </a:rPr>
              <a:t> </a:t>
            </a:r>
            <a:r>
              <a:rPr sz="5100" dirty="0" err="1">
                <a:solidFill>
                  <a:srgbClr val="3E231A"/>
                </a:solidFill>
              </a:rPr>
              <a:t>Metni</a:t>
            </a:r>
            <a:endParaRPr sz="5100" dirty="0">
              <a:solidFill>
                <a:srgbClr val="3E231A"/>
              </a:solidFill>
            </a:endParaRPr>
          </a:p>
        </p:txBody>
      </p:sp>
      <p:sp>
        <p:nvSpPr>
          <p:cNvPr id="3" name="Shape 3"/>
          <p:cNvSpPr>
            <a:spLocks noGrp="1"/>
          </p:cNvSpPr>
          <p:nvPr>
            <p:ph type="body" idx="1"/>
          </p:nvPr>
        </p:nvSpPr>
        <p:spPr>
          <a:xfrm>
            <a:off x="892978" y="1982391"/>
            <a:ext cx="7358063" cy="41076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buBlip>
                <a:blip r:embed="rId13"/>
              </a:buBlip>
            </a:lvl1pPr>
            <a:lvl2pPr>
              <a:buBlip>
                <a:blip r:embed="rId13"/>
              </a:buBlip>
            </a:lvl2pPr>
            <a:lvl3pPr>
              <a:buBlip>
                <a:blip r:embed="rId13"/>
              </a:buBlip>
            </a:lvl3pPr>
            <a:lvl4pPr>
              <a:buBlip>
                <a:blip r:embed="rId13"/>
              </a:buBlip>
            </a:lvl4pPr>
            <a:lvl5pPr>
              <a:buBlip>
                <a:blip r:embed="rId13"/>
              </a:buBlip>
            </a:lvl5pPr>
          </a:lstStyle>
          <a:p>
            <a:pPr lvl="0">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Bir</a:t>
            </a:r>
            <a:endParaRPr sz="2700" dirty="0">
              <a:solidFill>
                <a:srgbClr val="3E231A"/>
              </a:solidFill>
            </a:endParaRPr>
          </a:p>
          <a:p>
            <a:pPr lvl="1">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İki</a:t>
            </a:r>
            <a:endParaRPr sz="2700" dirty="0">
              <a:solidFill>
                <a:srgbClr val="3E231A"/>
              </a:solidFill>
            </a:endParaRPr>
          </a:p>
          <a:p>
            <a:pPr lvl="2">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Üç</a:t>
            </a:r>
            <a:endParaRPr sz="2700" dirty="0">
              <a:solidFill>
                <a:srgbClr val="3E231A"/>
              </a:solidFill>
            </a:endParaRPr>
          </a:p>
          <a:p>
            <a:pPr lvl="3">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Dört</a:t>
            </a:r>
            <a:endParaRPr sz="2700" dirty="0">
              <a:solidFill>
                <a:srgbClr val="3E231A"/>
              </a:solidFill>
            </a:endParaRPr>
          </a:p>
          <a:p>
            <a:pPr lvl="4">
              <a:defRPr sz="1800">
                <a:solidFill>
                  <a:srgbClr val="000000"/>
                </a:solidFill>
              </a:defRPr>
            </a:pPr>
            <a:r>
              <a:rPr sz="2700" dirty="0" err="1">
                <a:solidFill>
                  <a:srgbClr val="3E231A"/>
                </a:solidFill>
              </a:rPr>
              <a:t>Gövde</a:t>
            </a:r>
            <a:r>
              <a:rPr sz="2700" dirty="0">
                <a:solidFill>
                  <a:srgbClr val="3E231A"/>
                </a:solidFill>
              </a:rPr>
              <a:t> </a:t>
            </a:r>
            <a:r>
              <a:rPr sz="2700" dirty="0" err="1">
                <a:solidFill>
                  <a:srgbClr val="3E231A"/>
                </a:solidFill>
              </a:rPr>
              <a:t>Düzeyi</a:t>
            </a:r>
            <a:r>
              <a:rPr sz="2700" dirty="0">
                <a:solidFill>
                  <a:srgbClr val="3E231A"/>
                </a:solidFill>
              </a:rPr>
              <a:t> </a:t>
            </a:r>
            <a:r>
              <a:rPr sz="2700" dirty="0" err="1">
                <a:solidFill>
                  <a:srgbClr val="3E231A"/>
                </a:solidFill>
              </a:rPr>
              <a:t>Beş</a:t>
            </a:r>
            <a:endParaRPr sz="2700" dirty="0">
              <a:solidFill>
                <a:srgbClr val="3E231A"/>
              </a:solidFill>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7" r:id="rId6"/>
    <p:sldLayoutId id="2147483838" r:id="rId7"/>
    <p:sldLayoutId id="2147483839" r:id="rId8"/>
    <p:sldLayoutId id="2147483840" r:id="rId9"/>
    <p:sldLayoutId id="2147483841" r:id="rId10"/>
    <p:sldLayoutId id="2147483842" r:id="rId11"/>
  </p:sldLayoutIdLst>
  <p:transition spd="med"/>
  <p:hf sldNum="0" hdr="0" ftr="0" dt="0"/>
  <p:txStyles>
    <p:titleStyle>
      <a:lvl1pPr algn="ctr" defTabSz="410562">
        <a:defRPr sz="5100">
          <a:solidFill>
            <a:srgbClr val="3E231A"/>
          </a:solidFill>
          <a:latin typeface="+mn-lt"/>
          <a:ea typeface="+mn-ea"/>
          <a:cs typeface="+mn-cs"/>
          <a:sym typeface="Noteworthy Light"/>
        </a:defRPr>
      </a:lvl1pPr>
      <a:lvl2pPr indent="160655" algn="ctr" defTabSz="410562">
        <a:defRPr sz="5100">
          <a:solidFill>
            <a:srgbClr val="3E231A"/>
          </a:solidFill>
          <a:latin typeface="+mn-lt"/>
          <a:ea typeface="+mn-ea"/>
          <a:cs typeface="+mn-cs"/>
          <a:sym typeface="Noteworthy Light"/>
        </a:defRPr>
      </a:lvl2pPr>
      <a:lvl3pPr indent="321308" algn="ctr" defTabSz="410562">
        <a:defRPr sz="5100">
          <a:solidFill>
            <a:srgbClr val="3E231A"/>
          </a:solidFill>
          <a:latin typeface="+mn-lt"/>
          <a:ea typeface="+mn-ea"/>
          <a:cs typeface="+mn-cs"/>
          <a:sym typeface="Noteworthy Light"/>
        </a:defRPr>
      </a:lvl3pPr>
      <a:lvl4pPr indent="481963" algn="ctr" defTabSz="410562">
        <a:defRPr sz="5100">
          <a:solidFill>
            <a:srgbClr val="3E231A"/>
          </a:solidFill>
          <a:latin typeface="+mn-lt"/>
          <a:ea typeface="+mn-ea"/>
          <a:cs typeface="+mn-cs"/>
          <a:sym typeface="Noteworthy Light"/>
        </a:defRPr>
      </a:lvl4pPr>
      <a:lvl5pPr indent="642618" algn="ctr" defTabSz="410562">
        <a:defRPr sz="5100">
          <a:solidFill>
            <a:srgbClr val="3E231A"/>
          </a:solidFill>
          <a:latin typeface="+mn-lt"/>
          <a:ea typeface="+mn-ea"/>
          <a:cs typeface="+mn-cs"/>
          <a:sym typeface="Noteworthy Light"/>
        </a:defRPr>
      </a:lvl5pPr>
      <a:lvl6pPr indent="803274" algn="ctr" defTabSz="410562">
        <a:defRPr sz="5100">
          <a:solidFill>
            <a:srgbClr val="3E231A"/>
          </a:solidFill>
          <a:latin typeface="+mn-lt"/>
          <a:ea typeface="+mn-ea"/>
          <a:cs typeface="+mn-cs"/>
          <a:sym typeface="Noteworthy Light"/>
        </a:defRPr>
      </a:lvl6pPr>
      <a:lvl7pPr indent="963925" algn="ctr" defTabSz="410562">
        <a:defRPr sz="5100">
          <a:solidFill>
            <a:srgbClr val="3E231A"/>
          </a:solidFill>
          <a:latin typeface="+mn-lt"/>
          <a:ea typeface="+mn-ea"/>
          <a:cs typeface="+mn-cs"/>
          <a:sym typeface="Noteworthy Light"/>
        </a:defRPr>
      </a:lvl7pPr>
      <a:lvl8pPr indent="1124582" algn="ctr" defTabSz="410562">
        <a:defRPr sz="5100">
          <a:solidFill>
            <a:srgbClr val="3E231A"/>
          </a:solidFill>
          <a:latin typeface="+mn-lt"/>
          <a:ea typeface="+mn-ea"/>
          <a:cs typeface="+mn-cs"/>
          <a:sym typeface="Noteworthy Light"/>
        </a:defRPr>
      </a:lvl8pPr>
      <a:lvl9pPr indent="1285237" algn="ctr" defTabSz="410562">
        <a:defRPr sz="5100">
          <a:solidFill>
            <a:srgbClr val="3E231A"/>
          </a:solidFill>
          <a:latin typeface="+mn-lt"/>
          <a:ea typeface="+mn-ea"/>
          <a:cs typeface="+mn-cs"/>
          <a:sym typeface="Noteworthy Light"/>
        </a:defRPr>
      </a:lvl9pPr>
    </p:titleStyle>
    <p:bodyStyle>
      <a:lvl1pPr marL="330234" indent="-330234" defTabSz="410562">
        <a:spcBef>
          <a:spcPts val="2109"/>
        </a:spcBef>
        <a:buSzPct val="25000"/>
        <a:buBlip>
          <a:blip r:embed="rId13"/>
        </a:buBlip>
        <a:defRPr sz="2700">
          <a:solidFill>
            <a:srgbClr val="3E231A"/>
          </a:solidFill>
          <a:latin typeface="+mn-lt"/>
          <a:ea typeface="+mn-ea"/>
          <a:cs typeface="+mn-cs"/>
          <a:sym typeface="Noteworthy Light"/>
        </a:defRPr>
      </a:lvl1pPr>
      <a:lvl2pPr marL="660468" indent="-330234" defTabSz="410562">
        <a:spcBef>
          <a:spcPts val="2109"/>
        </a:spcBef>
        <a:buSzPct val="25000"/>
        <a:buBlip>
          <a:blip r:embed="rId13"/>
        </a:buBlip>
        <a:defRPr sz="2700">
          <a:solidFill>
            <a:srgbClr val="3E231A"/>
          </a:solidFill>
          <a:latin typeface="+mn-lt"/>
          <a:ea typeface="+mn-ea"/>
          <a:cs typeface="+mn-cs"/>
          <a:sym typeface="Noteworthy Light"/>
        </a:defRPr>
      </a:lvl2pPr>
      <a:lvl3pPr marL="990703" indent="-330234" defTabSz="410562">
        <a:spcBef>
          <a:spcPts val="2109"/>
        </a:spcBef>
        <a:buSzPct val="25000"/>
        <a:buBlip>
          <a:blip r:embed="rId13"/>
        </a:buBlip>
        <a:defRPr sz="2700">
          <a:solidFill>
            <a:srgbClr val="3E231A"/>
          </a:solidFill>
          <a:latin typeface="+mn-lt"/>
          <a:ea typeface="+mn-ea"/>
          <a:cs typeface="+mn-cs"/>
          <a:sym typeface="Noteworthy Light"/>
        </a:defRPr>
      </a:lvl3pPr>
      <a:lvl4pPr marL="1320939" indent="-330234" defTabSz="410562">
        <a:spcBef>
          <a:spcPts val="2109"/>
        </a:spcBef>
        <a:buSzPct val="25000"/>
        <a:buBlip>
          <a:blip r:embed="rId13"/>
        </a:buBlip>
        <a:defRPr sz="2700">
          <a:solidFill>
            <a:srgbClr val="3E231A"/>
          </a:solidFill>
          <a:latin typeface="+mn-lt"/>
          <a:ea typeface="+mn-ea"/>
          <a:cs typeface="+mn-cs"/>
          <a:sym typeface="Noteworthy Light"/>
        </a:defRPr>
      </a:lvl4pPr>
      <a:lvl5pPr marL="1651169" indent="-330234" defTabSz="410562">
        <a:spcBef>
          <a:spcPts val="2109"/>
        </a:spcBef>
        <a:buSzPct val="25000"/>
        <a:buBlip>
          <a:blip r:embed="rId13"/>
        </a:buBlip>
        <a:defRPr sz="2700">
          <a:solidFill>
            <a:srgbClr val="3E231A"/>
          </a:solidFill>
          <a:latin typeface="+mn-lt"/>
          <a:ea typeface="+mn-ea"/>
          <a:cs typeface="+mn-cs"/>
          <a:sym typeface="Noteworthy Light"/>
        </a:defRPr>
      </a:lvl5pPr>
      <a:lvl6pPr marL="1981405" indent="-330234" defTabSz="410562">
        <a:spcBef>
          <a:spcPts val="2109"/>
        </a:spcBef>
        <a:buSzPct val="25000"/>
        <a:buBlip>
          <a:blip r:embed="rId13"/>
        </a:buBlip>
        <a:defRPr sz="2700">
          <a:solidFill>
            <a:srgbClr val="3E231A"/>
          </a:solidFill>
          <a:latin typeface="+mn-lt"/>
          <a:ea typeface="+mn-ea"/>
          <a:cs typeface="+mn-cs"/>
          <a:sym typeface="Noteworthy Light"/>
        </a:defRPr>
      </a:lvl6pPr>
      <a:lvl7pPr marL="2311642" indent="-330234" defTabSz="410562">
        <a:spcBef>
          <a:spcPts val="2109"/>
        </a:spcBef>
        <a:buSzPct val="25000"/>
        <a:buBlip>
          <a:blip r:embed="rId13"/>
        </a:buBlip>
        <a:defRPr sz="2700">
          <a:solidFill>
            <a:srgbClr val="3E231A"/>
          </a:solidFill>
          <a:latin typeface="+mn-lt"/>
          <a:ea typeface="+mn-ea"/>
          <a:cs typeface="+mn-cs"/>
          <a:sym typeface="Noteworthy Light"/>
        </a:defRPr>
      </a:lvl7pPr>
      <a:lvl8pPr marL="2641879" indent="-330234" defTabSz="410562">
        <a:spcBef>
          <a:spcPts val="2109"/>
        </a:spcBef>
        <a:buSzPct val="25000"/>
        <a:buBlip>
          <a:blip r:embed="rId13"/>
        </a:buBlip>
        <a:defRPr sz="2700">
          <a:solidFill>
            <a:srgbClr val="3E231A"/>
          </a:solidFill>
          <a:latin typeface="+mn-lt"/>
          <a:ea typeface="+mn-ea"/>
          <a:cs typeface="+mn-cs"/>
          <a:sym typeface="Noteworthy Light"/>
        </a:defRPr>
      </a:lvl8pPr>
      <a:lvl9pPr marL="2972112" indent="-330234" defTabSz="410562">
        <a:spcBef>
          <a:spcPts val="2109"/>
        </a:spcBef>
        <a:buSzPct val="25000"/>
        <a:buBlip>
          <a:blip r:embed="rId13"/>
        </a:buBlip>
        <a:defRPr sz="2700">
          <a:solidFill>
            <a:srgbClr val="3E231A"/>
          </a:solidFill>
          <a:latin typeface="+mn-lt"/>
          <a:ea typeface="+mn-ea"/>
          <a:cs typeface="+mn-cs"/>
          <a:sym typeface="Noteworthy Light"/>
        </a:defRPr>
      </a:lvl9pPr>
    </p:bodyStyle>
    <p:otherStyle>
      <a:lvl1pPr algn="ctr" defTabSz="410562">
        <a:defRPr>
          <a:solidFill>
            <a:schemeClr val="tx1"/>
          </a:solidFill>
          <a:latin typeface="+mn-lt"/>
          <a:ea typeface="+mn-ea"/>
          <a:cs typeface="+mn-cs"/>
          <a:sym typeface="Noteworthy Light"/>
        </a:defRPr>
      </a:lvl1pPr>
      <a:lvl2pPr indent="160655" algn="ctr" defTabSz="410562">
        <a:defRPr>
          <a:solidFill>
            <a:schemeClr val="tx1"/>
          </a:solidFill>
          <a:latin typeface="+mn-lt"/>
          <a:ea typeface="+mn-ea"/>
          <a:cs typeface="+mn-cs"/>
          <a:sym typeface="Noteworthy Light"/>
        </a:defRPr>
      </a:lvl2pPr>
      <a:lvl3pPr indent="321308" algn="ctr" defTabSz="410562">
        <a:defRPr>
          <a:solidFill>
            <a:schemeClr val="tx1"/>
          </a:solidFill>
          <a:latin typeface="+mn-lt"/>
          <a:ea typeface="+mn-ea"/>
          <a:cs typeface="+mn-cs"/>
          <a:sym typeface="Noteworthy Light"/>
        </a:defRPr>
      </a:lvl3pPr>
      <a:lvl4pPr indent="481963" algn="ctr" defTabSz="410562">
        <a:defRPr>
          <a:solidFill>
            <a:schemeClr val="tx1"/>
          </a:solidFill>
          <a:latin typeface="+mn-lt"/>
          <a:ea typeface="+mn-ea"/>
          <a:cs typeface="+mn-cs"/>
          <a:sym typeface="Noteworthy Light"/>
        </a:defRPr>
      </a:lvl4pPr>
      <a:lvl5pPr indent="642618" algn="ctr" defTabSz="410562">
        <a:defRPr>
          <a:solidFill>
            <a:schemeClr val="tx1"/>
          </a:solidFill>
          <a:latin typeface="+mn-lt"/>
          <a:ea typeface="+mn-ea"/>
          <a:cs typeface="+mn-cs"/>
          <a:sym typeface="Noteworthy Light"/>
        </a:defRPr>
      </a:lvl5pPr>
      <a:lvl6pPr indent="803274" algn="ctr" defTabSz="410562">
        <a:defRPr>
          <a:solidFill>
            <a:schemeClr val="tx1"/>
          </a:solidFill>
          <a:latin typeface="+mn-lt"/>
          <a:ea typeface="+mn-ea"/>
          <a:cs typeface="+mn-cs"/>
          <a:sym typeface="Noteworthy Light"/>
        </a:defRPr>
      </a:lvl6pPr>
      <a:lvl7pPr indent="963925" algn="ctr" defTabSz="410562">
        <a:defRPr>
          <a:solidFill>
            <a:schemeClr val="tx1"/>
          </a:solidFill>
          <a:latin typeface="+mn-lt"/>
          <a:ea typeface="+mn-ea"/>
          <a:cs typeface="+mn-cs"/>
          <a:sym typeface="Noteworthy Light"/>
        </a:defRPr>
      </a:lvl7pPr>
      <a:lvl8pPr indent="1124582" algn="ctr" defTabSz="410562">
        <a:defRPr>
          <a:solidFill>
            <a:schemeClr val="tx1"/>
          </a:solidFill>
          <a:latin typeface="+mn-lt"/>
          <a:ea typeface="+mn-ea"/>
          <a:cs typeface="+mn-cs"/>
          <a:sym typeface="Noteworthy Light"/>
        </a:defRPr>
      </a:lvl8pPr>
      <a:lvl9pPr indent="1285237" algn="ctr" defTabSz="410562">
        <a:defRPr>
          <a:solidFill>
            <a:schemeClr val="tx1"/>
          </a:solidFill>
          <a:latin typeface="+mn-lt"/>
          <a:ea typeface="+mn-ea"/>
          <a:cs typeface="+mn-cs"/>
          <a:sym typeface="Noteworthy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defTabSz="914118" rtl="0" fontAlgn="auto">
              <a:spcBef>
                <a:spcPts val="0"/>
              </a:spcBef>
              <a:spcAft>
                <a:spcPts val="0"/>
              </a:spcAft>
              <a:defRPr sz="1200">
                <a:solidFill>
                  <a:schemeClr val="tx1">
                    <a:tint val="75000"/>
                  </a:schemeClr>
                </a:solidFill>
              </a:defRPr>
            </a:lvl1pPr>
          </a:lstStyle>
          <a:p>
            <a:endParaRPr lang="tr-TR" dirty="0">
              <a:solidFill>
                <a:prstClr val="black">
                  <a:tint val="75000"/>
                </a:prstClr>
              </a:solidFill>
              <a:latin typeface="Calibri"/>
              <a:cs typeface="+mn-cs"/>
              <a:sym typeface="Noteworthy Light"/>
            </a:endParaRPr>
          </a:p>
        </p:txBody>
      </p:sp>
      <p:sp>
        <p:nvSpPr>
          <p:cNvPr id="5" name="4 Altbilgi Yer Tutucusu"/>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defTabSz="914118" rtl="0" fontAlgn="auto">
              <a:spcBef>
                <a:spcPts val="0"/>
              </a:spcBef>
              <a:spcAft>
                <a:spcPts val="0"/>
              </a:spcAft>
              <a:defRPr sz="1200">
                <a:solidFill>
                  <a:schemeClr val="tx1">
                    <a:tint val="75000"/>
                  </a:schemeClr>
                </a:solidFill>
              </a:defRPr>
            </a:lvl1pPr>
          </a:lstStyle>
          <a:p>
            <a:endParaRPr lang="tr-TR" dirty="0">
              <a:solidFill>
                <a:prstClr val="black">
                  <a:tint val="75000"/>
                </a:prstClr>
              </a:solidFill>
              <a:latin typeface="Calibri"/>
              <a:cs typeface="+mn-cs"/>
              <a:sym typeface="Noteworthy Light"/>
            </a:endParaRPr>
          </a:p>
        </p:txBody>
      </p:sp>
      <p:sp>
        <p:nvSpPr>
          <p:cNvPr id="6" name="5 Slayt Numarası Yer Tutucusu"/>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defTabSz="914118" rtl="0" fontAlgn="auto">
              <a:spcBef>
                <a:spcPts val="0"/>
              </a:spcBef>
              <a:spcAft>
                <a:spcPts val="0"/>
              </a:spcAft>
              <a:defRPr sz="1200">
                <a:solidFill>
                  <a:schemeClr val="tx1">
                    <a:tint val="75000"/>
                  </a:schemeClr>
                </a:solidFill>
              </a:defRPr>
            </a:lvl1pPr>
          </a:lstStyle>
          <a:p>
            <a:fld id="{988D3A28-CEC8-4495-86E6-B5DBBFB9BF01}" type="slidenum">
              <a:rPr lang="tr-TR" smtClean="0">
                <a:solidFill>
                  <a:prstClr val="black">
                    <a:tint val="75000"/>
                  </a:prstClr>
                </a:solidFill>
                <a:latin typeface="Calibri"/>
                <a:cs typeface="+mn-cs"/>
                <a:sym typeface="Noteworthy Light"/>
              </a:rPr>
              <a:pPr/>
              <a:t>‹#›</a:t>
            </a:fld>
            <a:endParaRPr lang="tr-TR" dirty="0">
              <a:solidFill>
                <a:prstClr val="black">
                  <a:tint val="75000"/>
                </a:prstClr>
              </a:solidFill>
              <a:latin typeface="Calibri"/>
              <a:cs typeface="+mn-cs"/>
              <a:sym typeface="Noteworthy Light"/>
            </a:endParaRPr>
          </a:p>
        </p:txBody>
      </p:sp>
    </p:spTree>
    <p:extLst>
      <p:ext uri="{BB962C8B-B14F-4D97-AF65-F5344CB8AC3E}">
        <p14:creationId xmlns="" xmlns:p14="http://schemas.microsoft.com/office/powerpoint/2010/main" val="359521333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sldNum="0" hdr="0" ftr="0" dt="0"/>
  <p:txStyles>
    <p:titleStyle>
      <a:lvl1pPr algn="ctr" defTabSz="914118"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91411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22" indent="-285662" algn="l" defTabSz="91411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7" indent="-228529" algn="l" defTabSz="91411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7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Microsoft_Office_Excel_97-2003__al__ma_Sayfas_1.xls"/><Relationship Id="rId2" Type="http://schemas.openxmlformats.org/officeDocument/2006/relationships/slideLayout" Target="../slideLayouts/slideLayout23.xml"/><Relationship Id="rId1" Type="http://schemas.openxmlformats.org/officeDocument/2006/relationships/vmlDrawing" Target="../drawings/vmlDrawing2.v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0.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2.xml"/><Relationship Id="rId2" Type="http://schemas.openxmlformats.org/officeDocument/2006/relationships/image" Target="../media/image19.png"/><Relationship Id="rId1" Type="http://schemas.openxmlformats.org/officeDocument/2006/relationships/slideLayout" Target="../slideLayouts/slideLayout6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1.pn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diagramColors" Target="../diagrams/colors3.xml"/><Relationship Id="rId2" Type="http://schemas.openxmlformats.org/officeDocument/2006/relationships/image" Target="../media/image22.png"/><Relationship Id="rId1" Type="http://schemas.openxmlformats.org/officeDocument/2006/relationships/slideLayout" Target="../slideLayouts/slideLayout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5.png"/><Relationship Id="rId2" Type="http://schemas.openxmlformats.org/officeDocument/2006/relationships/diagramData" Target="../diagrams/data4.xml"/><Relationship Id="rId1" Type="http://schemas.openxmlformats.org/officeDocument/2006/relationships/slideLayout" Target="../slideLayouts/slideLayout7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Layout" Target="../diagrams/layout6.xml"/><Relationship Id="rId7" Type="http://schemas.openxmlformats.org/officeDocument/2006/relationships/image" Target="../media/image26.png"/><Relationship Id="rId12" Type="http://schemas.microsoft.com/office/2007/relationships/diagramDrawing" Target="../diagrams/drawing7.xml"/><Relationship Id="rId2" Type="http://schemas.openxmlformats.org/officeDocument/2006/relationships/diagramData" Target="../diagrams/data6.xml"/><Relationship Id="rId1" Type="http://schemas.openxmlformats.org/officeDocument/2006/relationships/slideLayout" Target="../slideLayouts/slideLayout72.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2.png"/><Relationship Id="rId1" Type="http://schemas.openxmlformats.org/officeDocument/2006/relationships/slideLayout" Target="../slideLayouts/slideLayout7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9.xml"/><Relationship Id="rId7" Type="http://schemas.openxmlformats.org/officeDocument/2006/relationships/image" Target="../media/image35.png"/><Relationship Id="rId2" Type="http://schemas.openxmlformats.org/officeDocument/2006/relationships/diagramData" Target="../diagrams/data9.xml"/><Relationship Id="rId1" Type="http://schemas.openxmlformats.org/officeDocument/2006/relationships/slideLayout" Target="../slideLayouts/slideLayout7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0.xml"/><Relationship Id="rId7" Type="http://schemas.openxmlformats.org/officeDocument/2006/relationships/image" Target="../media/image37.png"/><Relationship Id="rId2" Type="http://schemas.openxmlformats.org/officeDocument/2006/relationships/diagramData" Target="../diagrams/data10.xml"/><Relationship Id="rId1" Type="http://schemas.openxmlformats.org/officeDocument/2006/relationships/slideLayout" Target="../slideLayouts/slideLayout7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9.png"/><Relationship Id="rId1" Type="http://schemas.openxmlformats.org/officeDocument/2006/relationships/slideLayout" Target="../slideLayouts/slideLayout7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41.png"/><Relationship Id="rId7" Type="http://schemas.openxmlformats.org/officeDocument/2006/relationships/diagramQuickStyle" Target="../diagrams/quickStyle15.xml"/><Relationship Id="rId2" Type="http://schemas.openxmlformats.org/officeDocument/2006/relationships/image" Target="../media/image40.png"/><Relationship Id="rId1" Type="http://schemas.openxmlformats.org/officeDocument/2006/relationships/slideLayout" Target="../slideLayouts/slideLayout7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42.png"/><Relationship Id="rId9" Type="http://schemas.microsoft.com/office/2007/relationships/diagramDrawing" Target="../diagrams/drawing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95.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06.xml"/><Relationship Id="rId5" Type="http://schemas.openxmlformats.org/officeDocument/2006/relationships/image" Target="../media/image61.jpe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images.google.com/imgres?imgurl=http://gfx.dlastudenta.pl/photos/dlafaceta/forma/smutny.jpg&amp;imgrefurl=http://facet.dlastudenta.pl/artykul/Kochanie_juz_skonczylem,27269.html&amp;usg=__mWy_ajfHjDvKeHKZ27sZSVgXtu4=&amp;h=300&amp;w=224&amp;sz=15&amp;hl=tr&amp;start=16&amp;um=1&amp;tbnid=wUZvTLUC09XJ3M:&amp;tbnh=116&amp;tbnw=87&amp;prev=/images?q=marcel+waldinger&amp;hl=tr&amp;rls=com.microsoft:*:IE-SearchBox&amp;rlz=1I7DKUS_en&amp;sa=N&amp;um=1"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hyperlink" Target="http://images.google.com/imgres?imgurl=http://gfx.dlastudenta.pl/photos/dlafaceta/forma/smutny.jpg&amp;imgrefurl=http://facet.dlastudenta.pl/artykul/Kochanie_juz_skonczylem,27269.html&amp;usg=__mWy_ajfHjDvKeHKZ27sZSVgXtu4=&amp;h=300&amp;w=224&amp;sz=15&amp;hl=tr&amp;start=16&amp;um=1&amp;tbnid=wUZvTLUC09XJ3M:&amp;tbnh=116&amp;tbnw=87&amp;prev=/images?q=marcel+waldinger&amp;hl=tr&amp;rls=com.microsoft:*:IE-SearchBox&amp;rlz=1I7DKUS_en&amp;sa=N&amp;um=1" TargetMode="External"/><Relationship Id="rId2" Type="http://schemas.openxmlformats.org/officeDocument/2006/relationships/image" Target="../media/image10.jpeg"/><Relationship Id="rId1" Type="http://schemas.openxmlformats.org/officeDocument/2006/relationships/slideLayout" Target="../slideLayouts/slideLayout140.xml"/><Relationship Id="rId5" Type="http://schemas.openxmlformats.org/officeDocument/2006/relationships/image" Target="../media/image8.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4.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4.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4.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4.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4.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4.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4.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4.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4.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00" name="WordArt 4"/>
          <p:cNvSpPr>
            <a:spLocks noChangeArrowheads="1" noChangeShapeType="1" noTextEdit="1"/>
          </p:cNvSpPr>
          <p:nvPr/>
        </p:nvSpPr>
        <p:spPr bwMode="auto">
          <a:xfrm>
            <a:off x="179512" y="188640"/>
            <a:ext cx="8786842" cy="1721922"/>
          </a:xfrm>
          <a:prstGeom prst="rect">
            <a:avLst/>
          </a:prstGeom>
          <a:ln>
            <a:noFill/>
          </a:ln>
        </p:spPr>
        <p:txBody>
          <a:bodyPr wrap="none" lIns="91397" tIns="45699" rIns="91397" bIns="45699" fromWordArt="1">
            <a:prstTxWarp prst="textPlain">
              <a:avLst>
                <a:gd name="adj" fmla="val 50000"/>
              </a:avLst>
            </a:prstTxWarp>
          </a:bodyPr>
          <a:lstStyle/>
          <a:p>
            <a:pPr algn="ctr">
              <a:defRPr/>
            </a:pPr>
            <a:r>
              <a:rPr lang="tr-TR" sz="5400" b="1" kern="10" spc="200" dirty="0" smtClean="0">
                <a:ln w="29210">
                  <a:solidFill>
                    <a:srgbClr val="FFFFFF"/>
                  </a:solidFill>
                </a:ln>
                <a:solidFill>
                  <a:srgbClr val="FFFF00"/>
                </a:solidFill>
                <a:effectLst>
                  <a:glow rad="101600">
                    <a:srgbClr val="000000">
                      <a:lumMod val="95000"/>
                      <a:lumOff val="5000"/>
                      <a:alpha val="60000"/>
                    </a:srgbClr>
                  </a:glow>
                  <a:innerShdw blurRad="50800" dist="50800" dir="8100000">
                    <a:srgbClr val="7D7D7D">
                      <a:alpha val="73000"/>
                    </a:srgbClr>
                  </a:innerShdw>
                </a:effectLst>
                <a:latin typeface="Arial Narrow" pitchFamily="34" charset="0"/>
                <a:cs typeface="+mn-cs"/>
              </a:rPr>
              <a:t>Ulusal Üroloji Kongresinden İzlenimler</a:t>
            </a:r>
            <a:endParaRPr lang="tr-TR" sz="5400" b="1" kern="10" spc="200" dirty="0">
              <a:ln w="29210">
                <a:solidFill>
                  <a:srgbClr val="FFFFFF"/>
                </a:solidFill>
              </a:ln>
              <a:solidFill>
                <a:srgbClr val="FFFF00"/>
              </a:solidFill>
              <a:effectLst>
                <a:glow rad="101600">
                  <a:srgbClr val="000000">
                    <a:lumMod val="95000"/>
                    <a:lumOff val="5000"/>
                    <a:alpha val="60000"/>
                  </a:srgbClr>
                </a:glow>
                <a:innerShdw blurRad="50800" dist="50800" dir="8100000">
                  <a:srgbClr val="7D7D7D">
                    <a:alpha val="73000"/>
                  </a:srgbClr>
                </a:innerShdw>
              </a:effectLst>
              <a:latin typeface="Arial Narrow" pitchFamily="34" charset="0"/>
              <a:cs typeface="+mn-cs"/>
            </a:endParaRPr>
          </a:p>
          <a:p>
            <a:pPr algn="ctr">
              <a:defRPr/>
            </a:pPr>
            <a:endParaRPr lang="tr-TR" sz="5400" b="1" kern="10" spc="200" dirty="0" smtClean="0">
              <a:ln w="29210">
                <a:solidFill>
                  <a:srgbClr val="FFFFFF"/>
                </a:solidFill>
              </a:ln>
              <a:solidFill>
                <a:srgbClr val="FFFF00"/>
              </a:solidFill>
              <a:effectLst>
                <a:glow rad="101600">
                  <a:srgbClr val="000000">
                    <a:lumMod val="95000"/>
                    <a:lumOff val="5000"/>
                    <a:alpha val="60000"/>
                  </a:srgbClr>
                </a:glow>
                <a:innerShdw blurRad="50800" dist="50800" dir="8100000">
                  <a:srgbClr val="7D7D7D">
                    <a:alpha val="73000"/>
                  </a:srgbClr>
                </a:innerShdw>
              </a:effectLst>
              <a:latin typeface="Arial Narrow" pitchFamily="34" charset="0"/>
              <a:cs typeface="+mn-cs"/>
            </a:endParaRPr>
          </a:p>
        </p:txBody>
      </p:sp>
      <p:sp>
        <p:nvSpPr>
          <p:cNvPr id="15363" name="WordArt 8"/>
          <p:cNvSpPr>
            <a:spLocks noChangeArrowheads="1" noChangeShapeType="1" noTextEdit="1"/>
          </p:cNvSpPr>
          <p:nvPr/>
        </p:nvSpPr>
        <p:spPr bwMode="auto">
          <a:xfrm>
            <a:off x="2987684" y="4797425"/>
            <a:ext cx="3313113" cy="585788"/>
          </a:xfrm>
          <a:prstGeom prst="rect">
            <a:avLst/>
          </a:prstGeom>
        </p:spPr>
        <p:txBody>
          <a:bodyPr wrap="none" lIns="91397" tIns="45699" rIns="91397" bIns="45699" fromWordArt="1">
            <a:prstTxWarp prst="textPlain">
              <a:avLst>
                <a:gd name="adj" fmla="val 50000"/>
              </a:avLst>
            </a:prstTxWarp>
          </a:bodyPr>
          <a:lstStyle/>
          <a:p>
            <a:pPr algn="ctr"/>
            <a:r>
              <a:rPr lang="tr-TR" sz="3200" b="1" kern="10" spc="64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alibri"/>
              </a:rPr>
              <a:t>Doç Dr Metin </a:t>
            </a:r>
            <a:r>
              <a:rPr lang="tr-TR" sz="3200" b="1" kern="10" spc="640" dirty="0" err="1">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alibri"/>
              </a:rPr>
              <a:t>Öztürk</a:t>
            </a:r>
            <a:endParaRPr lang="tr-TR" sz="3200" b="1" kern="10" spc="64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Calibri"/>
            </a:endParaRPr>
          </a:p>
        </p:txBody>
      </p:sp>
      <p:pic>
        <p:nvPicPr>
          <p:cNvPr id="15364" name="Picture 2"/>
          <p:cNvPicPr>
            <a:picLocks noChangeAspect="1" noChangeArrowheads="1"/>
          </p:cNvPicPr>
          <p:nvPr/>
        </p:nvPicPr>
        <p:blipFill>
          <a:blip r:embed="rId3" cstate="print"/>
          <a:srcRect/>
          <a:stretch>
            <a:fillRect/>
          </a:stretch>
        </p:blipFill>
        <p:spPr bwMode="auto">
          <a:xfrm>
            <a:off x="0" y="5229225"/>
            <a:ext cx="1233488" cy="1233488"/>
          </a:xfrm>
          <a:prstGeom prst="rect">
            <a:avLst/>
          </a:prstGeom>
          <a:noFill/>
          <a:ln w="9525">
            <a:noFill/>
            <a:miter lim="800000"/>
            <a:headEnd/>
            <a:tailEnd/>
          </a:ln>
        </p:spPr>
      </p:pic>
      <p:sp>
        <p:nvSpPr>
          <p:cNvPr id="5" name="WordArt 4"/>
          <p:cNvSpPr>
            <a:spLocks noChangeArrowheads="1" noChangeShapeType="1" noTextEdit="1"/>
          </p:cNvSpPr>
          <p:nvPr/>
        </p:nvSpPr>
        <p:spPr bwMode="auto">
          <a:xfrm>
            <a:off x="2483768" y="2852937"/>
            <a:ext cx="4464496" cy="929834"/>
          </a:xfrm>
          <a:prstGeom prst="rect">
            <a:avLst/>
          </a:prstGeom>
          <a:ln>
            <a:noFill/>
          </a:ln>
        </p:spPr>
        <p:txBody>
          <a:bodyPr wrap="none" lIns="91397" tIns="45699" rIns="91397" bIns="45699" fromWordArt="1">
            <a:prstTxWarp prst="textPlain">
              <a:avLst>
                <a:gd name="adj" fmla="val 50000"/>
              </a:avLst>
            </a:prstTxWarp>
          </a:bodyPr>
          <a:lstStyle/>
          <a:p>
            <a:pPr algn="ctr">
              <a:defRPr/>
            </a:pPr>
            <a:r>
              <a:rPr lang="tr-TR" sz="5400" b="1" kern="10" spc="200" dirty="0" err="1" smtClean="0">
                <a:ln w="29210">
                  <a:solidFill>
                    <a:srgbClr val="FFFFFF"/>
                  </a:solidFill>
                </a:ln>
                <a:solidFill>
                  <a:srgbClr val="FFFF00"/>
                </a:solidFill>
                <a:effectLst>
                  <a:glow rad="101600">
                    <a:srgbClr val="000000">
                      <a:lumMod val="95000"/>
                      <a:lumOff val="5000"/>
                      <a:alpha val="60000"/>
                    </a:srgbClr>
                  </a:glow>
                  <a:innerShdw blurRad="50800" dist="50800" dir="8100000">
                    <a:srgbClr val="7D7D7D">
                      <a:alpha val="73000"/>
                    </a:srgbClr>
                  </a:innerShdw>
                </a:effectLst>
                <a:latin typeface="Arial Narrow" pitchFamily="34" charset="0"/>
                <a:cs typeface="+mn-cs"/>
              </a:rPr>
              <a:t>Androloji</a:t>
            </a:r>
            <a:endParaRPr lang="tr-TR" sz="5400" b="1" kern="10" spc="200" dirty="0">
              <a:ln w="29210">
                <a:solidFill>
                  <a:srgbClr val="FFFFFF"/>
                </a:solidFill>
              </a:ln>
              <a:solidFill>
                <a:srgbClr val="FFFF00"/>
              </a:solidFill>
              <a:effectLst>
                <a:glow rad="101600">
                  <a:srgbClr val="000000">
                    <a:lumMod val="95000"/>
                    <a:lumOff val="5000"/>
                    <a:alpha val="60000"/>
                  </a:srgbClr>
                </a:glow>
                <a:innerShdw blurRad="50800" dist="50800" dir="8100000">
                  <a:srgbClr val="7D7D7D">
                    <a:alpha val="73000"/>
                  </a:srgbClr>
                </a:innerShdw>
              </a:effectLst>
              <a:latin typeface="Arial Narrow" pitchFamily="34" charset="0"/>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it-IT" dirty="0"/>
              <a:t>ISSM</a:t>
            </a:r>
            <a:r>
              <a:rPr lang="tr-TR" dirty="0"/>
              <a:t> </a:t>
            </a:r>
            <a:r>
              <a:rPr lang="it-IT" dirty="0" err="1">
                <a:solidFill>
                  <a:srgbClr val="FC1E1E"/>
                </a:solidFill>
              </a:rPr>
              <a:t>yaşam</a:t>
            </a:r>
            <a:r>
              <a:rPr lang="it-IT" dirty="0">
                <a:solidFill>
                  <a:srgbClr val="FC1E1E"/>
                </a:solidFill>
              </a:rPr>
              <a:t> </a:t>
            </a:r>
            <a:r>
              <a:rPr lang="it-IT" dirty="0" err="1">
                <a:solidFill>
                  <a:srgbClr val="FC1E1E"/>
                </a:solidFill>
              </a:rPr>
              <a:t>boyu</a:t>
            </a:r>
            <a:r>
              <a:rPr lang="it-IT" dirty="0"/>
              <a:t> PE </a:t>
            </a:r>
            <a:r>
              <a:rPr lang="it-IT" dirty="0" err="1"/>
              <a:t>tanımı</a:t>
            </a:r>
            <a:endParaRPr lang="en-GB" dirty="0"/>
          </a:p>
        </p:txBody>
      </p:sp>
      <p:sp>
        <p:nvSpPr>
          <p:cNvPr id="3" name="2 İçerik Yer Tutucusu"/>
          <p:cNvSpPr>
            <a:spLocks noGrp="1"/>
          </p:cNvSpPr>
          <p:nvPr>
            <p:ph idx="1"/>
          </p:nvPr>
        </p:nvSpPr>
        <p:spPr>
          <a:xfrm>
            <a:off x="457200" y="3081855"/>
            <a:ext cx="8229600" cy="4525963"/>
          </a:xfrm>
        </p:spPr>
        <p:txBody>
          <a:bodyPr/>
          <a:lstStyle/>
          <a:p>
            <a:r>
              <a:rPr lang="tr-TR" dirty="0" smtClean="0"/>
              <a:t>Değişken ve </a:t>
            </a:r>
            <a:r>
              <a:rPr lang="tr-TR" dirty="0" err="1" smtClean="0"/>
              <a:t>Subjektif</a:t>
            </a:r>
            <a:r>
              <a:rPr lang="tr-TR" dirty="0" smtClean="0"/>
              <a:t> PE kanıta dayalı tanımı için yeterli kanıt yok.</a:t>
            </a:r>
          </a:p>
          <a:p>
            <a:r>
              <a:rPr lang="tr-TR" dirty="0" smtClean="0"/>
              <a:t>ISSM tanımına uymayan ama PE yakınması olan hastalara dair herhangi bir öneri yok</a:t>
            </a:r>
          </a:p>
          <a:p>
            <a:pPr lvl="2"/>
            <a:r>
              <a:rPr lang="en-US" dirty="0" smtClean="0"/>
              <a:t>V</a:t>
            </a:r>
            <a:r>
              <a:rPr lang="it-IT" dirty="0" err="1" smtClean="0"/>
              <a:t>ajinal</a:t>
            </a:r>
            <a:r>
              <a:rPr lang="it-IT" dirty="0" smtClean="0"/>
              <a:t> </a:t>
            </a:r>
            <a:r>
              <a:rPr lang="it-IT" dirty="0" err="1" smtClean="0"/>
              <a:t>penetrasyon</a:t>
            </a:r>
            <a:r>
              <a:rPr lang="it-IT" dirty="0" smtClean="0"/>
              <a:t> </a:t>
            </a:r>
            <a:r>
              <a:rPr lang="it-IT" dirty="0" err="1" smtClean="0"/>
              <a:t>sonrası</a:t>
            </a:r>
            <a:r>
              <a:rPr lang="it-IT" dirty="0" smtClean="0"/>
              <a:t> </a:t>
            </a:r>
            <a:r>
              <a:rPr lang="tr-TR" b="1" dirty="0">
                <a:solidFill>
                  <a:srgbClr val="FF0000"/>
                </a:solidFill>
              </a:rPr>
              <a:t>3</a:t>
            </a:r>
            <a:r>
              <a:rPr lang="tr-TR" b="1" dirty="0" smtClean="0">
                <a:solidFill>
                  <a:srgbClr val="FF0000"/>
                </a:solidFill>
              </a:rPr>
              <a:t> dakikadan daha uzun sürede </a:t>
            </a:r>
            <a:r>
              <a:rPr lang="it-IT" dirty="0" err="1" smtClean="0"/>
              <a:t>boşalan</a:t>
            </a:r>
            <a:r>
              <a:rPr lang="it-IT" dirty="0" smtClean="0"/>
              <a:t> </a:t>
            </a:r>
            <a:r>
              <a:rPr lang="it-IT" dirty="0" err="1" smtClean="0"/>
              <a:t>hastalar</a:t>
            </a:r>
            <a:endParaRPr lang="tr-TR" dirty="0" smtClean="0"/>
          </a:p>
          <a:p>
            <a:pPr lvl="2"/>
            <a:r>
              <a:rPr lang="tr-TR" dirty="0" smtClean="0"/>
              <a:t>H</a:t>
            </a:r>
            <a:r>
              <a:rPr lang="en-US" dirty="0" smtClean="0"/>
              <a:t>e</a:t>
            </a:r>
            <a:r>
              <a:rPr lang="tr-TR" dirty="0" smtClean="0"/>
              <a:t>r zaman değil ama </a:t>
            </a:r>
            <a:r>
              <a:rPr lang="tr-TR" b="1" dirty="0" smtClean="0">
                <a:solidFill>
                  <a:srgbClr val="FF0000"/>
                </a:solidFill>
              </a:rPr>
              <a:t>bazen</a:t>
            </a:r>
            <a:r>
              <a:rPr lang="tr-TR" dirty="0" smtClean="0"/>
              <a:t> erken boşalan hastalar</a:t>
            </a:r>
          </a:p>
        </p:txBody>
      </p:sp>
      <p:sp>
        <p:nvSpPr>
          <p:cNvPr id="4" name="CasellaDiTesto 6"/>
          <p:cNvSpPr txBox="1">
            <a:spLocks noChangeArrowheads="1"/>
          </p:cNvSpPr>
          <p:nvPr/>
        </p:nvSpPr>
        <p:spPr bwMode="auto">
          <a:xfrm>
            <a:off x="6500826" y="6511414"/>
            <a:ext cx="2928958" cy="285752"/>
          </a:xfrm>
          <a:prstGeom prst="rect">
            <a:avLst/>
          </a:prstGeom>
          <a:noFill/>
          <a:ln w="9525">
            <a:noFill/>
            <a:miter lim="800000"/>
            <a:headEnd/>
            <a:tailEnd/>
          </a:ln>
        </p:spPr>
        <p:txBody>
          <a:bodyPr wrap="square">
            <a:spAutoFit/>
          </a:bodyPr>
          <a:lstStyle/>
          <a:p>
            <a:r>
              <a:rPr lang="tr-TR" sz="1200" i="1" dirty="0" smtClean="0"/>
              <a:t>Serefoglu EC et al. J </a:t>
            </a:r>
            <a:r>
              <a:rPr lang="tr-TR" sz="1200" i="1" dirty="0" err="1" smtClean="0"/>
              <a:t>Sex</a:t>
            </a:r>
            <a:r>
              <a:rPr lang="tr-TR" sz="1200" i="1" dirty="0" smtClean="0"/>
              <a:t> </a:t>
            </a:r>
            <a:r>
              <a:rPr lang="tr-TR" sz="1200" i="1" dirty="0" err="1" smtClean="0"/>
              <a:t>Med</a:t>
            </a:r>
            <a:r>
              <a:rPr lang="tr-TR" sz="1200" i="1" dirty="0" smtClean="0"/>
              <a:t> 2014</a:t>
            </a:r>
            <a:endParaRPr lang="it-IT" sz="1200" i="1" dirty="0"/>
          </a:p>
        </p:txBody>
      </p:sp>
      <p:pic>
        <p:nvPicPr>
          <p:cNvPr id="5" name="Picture 4"/>
          <p:cNvPicPr>
            <a:picLocks noChangeAspect="1"/>
          </p:cNvPicPr>
          <p:nvPr/>
        </p:nvPicPr>
        <p:blipFill>
          <a:blip r:embed="rId2" cstate="print"/>
          <a:stretch>
            <a:fillRect/>
          </a:stretch>
        </p:blipFill>
        <p:spPr>
          <a:xfrm>
            <a:off x="726722" y="0"/>
            <a:ext cx="7960078" cy="2873394"/>
          </a:xfrm>
          <a:prstGeom prst="rect">
            <a:avLst/>
          </a:prstGeom>
        </p:spPr>
      </p:pic>
      <p:sp>
        <p:nvSpPr>
          <p:cNvPr id="6" name="5 Yuvarlatılmış Dikdörtgen"/>
          <p:cNvSpPr/>
          <p:nvPr/>
        </p:nvSpPr>
        <p:spPr>
          <a:xfrm>
            <a:off x="428596" y="2928934"/>
            <a:ext cx="8215370" cy="3000396"/>
          </a:xfrm>
          <a:prstGeom prst="round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 xmlns:p14="http://schemas.microsoft.com/office/powerpoint/2010/main" val="304651395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tr-TR" smtClean="0"/>
          </a:p>
        </p:txBody>
      </p:sp>
      <p:sp>
        <p:nvSpPr>
          <p:cNvPr id="51203" name="Rectangle 3"/>
          <p:cNvSpPr>
            <a:spLocks noChangeArrowheads="1"/>
          </p:cNvSpPr>
          <p:nvPr/>
        </p:nvSpPr>
        <p:spPr bwMode="auto">
          <a:xfrm>
            <a:off x="2" y="981084"/>
            <a:ext cx="9180513" cy="5472113"/>
          </a:xfrm>
          <a:prstGeom prst="rect">
            <a:avLst/>
          </a:prstGeom>
          <a:solidFill>
            <a:srgbClr val="003399"/>
          </a:solidFill>
          <a:ln w="9525">
            <a:solidFill>
              <a:schemeClr val="tx1"/>
            </a:solidFill>
            <a:miter lim="800000"/>
            <a:headEnd/>
            <a:tailEnd/>
          </a:ln>
        </p:spPr>
        <p:txBody>
          <a:bodyPr wrap="none" lIns="91397" tIns="45699" rIns="91397" bIns="45699" anchor="ctr"/>
          <a:lstStyle/>
          <a:p>
            <a:pPr eaLnBrk="0" hangingPunct="0"/>
            <a:endParaRPr lang="tr-TR" sz="2400" dirty="0">
              <a:solidFill>
                <a:srgbClr val="000000"/>
              </a:solidFill>
              <a:latin typeface="Times New Roman" pitchFamily="18" charset="0"/>
            </a:endParaRPr>
          </a:p>
        </p:txBody>
      </p:sp>
      <p:sp>
        <p:nvSpPr>
          <p:cNvPr id="51204" name="Rectangle 4"/>
          <p:cNvSpPr>
            <a:spLocks noChangeArrowheads="1"/>
          </p:cNvSpPr>
          <p:nvPr/>
        </p:nvSpPr>
        <p:spPr bwMode="auto">
          <a:xfrm>
            <a:off x="2" y="9"/>
            <a:ext cx="9180513" cy="1268413"/>
          </a:xfrm>
          <a:prstGeom prst="rect">
            <a:avLst/>
          </a:prstGeom>
          <a:solidFill>
            <a:srgbClr val="002164"/>
          </a:solidFill>
          <a:ln w="9525">
            <a:solidFill>
              <a:schemeClr val="tx1"/>
            </a:solidFill>
            <a:miter lim="800000"/>
            <a:headEnd/>
            <a:tailEnd/>
          </a:ln>
        </p:spPr>
        <p:txBody>
          <a:bodyPr wrap="none" lIns="91397" tIns="45699" rIns="91397" bIns="45699" anchor="ctr"/>
          <a:lstStyle/>
          <a:p>
            <a:pPr algn="ctr" eaLnBrk="0" hangingPunct="0"/>
            <a:endParaRPr lang="tr-TR" sz="3600" b="1" dirty="0">
              <a:solidFill>
                <a:srgbClr val="FFFF00"/>
              </a:solidFill>
              <a:latin typeface="Calibri" pitchFamily="34" charset="0"/>
            </a:endParaRPr>
          </a:p>
        </p:txBody>
      </p:sp>
      <p:sp>
        <p:nvSpPr>
          <p:cNvPr id="51205" name="Line 5"/>
          <p:cNvSpPr>
            <a:spLocks noChangeShapeType="1"/>
          </p:cNvSpPr>
          <p:nvPr/>
        </p:nvSpPr>
        <p:spPr bwMode="auto">
          <a:xfrm>
            <a:off x="9" y="1268413"/>
            <a:ext cx="9324975" cy="0"/>
          </a:xfrm>
          <a:prstGeom prst="line">
            <a:avLst/>
          </a:prstGeom>
          <a:noFill/>
          <a:ln w="50800">
            <a:solidFill>
              <a:srgbClr val="969696"/>
            </a:solidFill>
            <a:round/>
            <a:headEnd/>
            <a:tailEnd/>
          </a:ln>
        </p:spPr>
        <p:txBody>
          <a:bodyPr lIns="91397" tIns="45699" rIns="91397" bIns="45699"/>
          <a:lstStyle/>
          <a:p>
            <a:endParaRPr lang="tr-TR">
              <a:solidFill>
                <a:srgbClr val="000000"/>
              </a:solidFill>
            </a:endParaRPr>
          </a:p>
        </p:txBody>
      </p:sp>
      <p:sp>
        <p:nvSpPr>
          <p:cNvPr id="16390" name="Rectangle 9"/>
          <p:cNvSpPr>
            <a:spLocks noChangeArrowheads="1"/>
          </p:cNvSpPr>
          <p:nvPr/>
        </p:nvSpPr>
        <p:spPr bwMode="auto">
          <a:xfrm>
            <a:off x="323537" y="2492896"/>
            <a:ext cx="8424863" cy="2016695"/>
          </a:xfrm>
          <a:prstGeom prst="rect">
            <a:avLst/>
          </a:prstGeom>
          <a:noFill/>
          <a:ln w="9525">
            <a:noFill/>
            <a:miter lim="800000"/>
            <a:headEnd/>
            <a:tailEnd/>
          </a:ln>
        </p:spPr>
        <p:txBody>
          <a:bodyPr lIns="91397" tIns="45699" rIns="91397" bIns="45699"/>
          <a:lstStyle/>
          <a:p>
            <a:pPr marL="350676" indent="-350676" algn="ctr" eaLnBrk="0" hangingPunct="0">
              <a:lnSpc>
                <a:spcPct val="135000"/>
              </a:lnSpc>
              <a:spcBef>
                <a:spcPct val="20000"/>
              </a:spcBef>
              <a:buClr>
                <a:srgbClr val="FFFF00"/>
              </a:buClr>
              <a:defRPr/>
            </a:pPr>
            <a:r>
              <a:rPr lang="tr-TR" sz="5400" b="1" dirty="0" smtClean="0">
                <a:solidFill>
                  <a:srgbClr val="FFFFFF"/>
                </a:solidFill>
                <a:latin typeface="Gabriola" pitchFamily="82" charset="0"/>
              </a:rPr>
              <a:t>Dikkatiniz için teşekkürler</a:t>
            </a:r>
            <a:endParaRPr lang="tr-TR" sz="5400" b="1" dirty="0">
              <a:solidFill>
                <a:srgbClr val="FFFFFF"/>
              </a:solidFill>
              <a:latin typeface="Gabriola" pitchFamily="82"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dirty="0">
              <a:solidFill>
                <a:srgbClr val="FFFFFF"/>
              </a:solidFill>
              <a:latin typeface="Calibri" pitchFamily="34" charset="0"/>
            </a:endParaRPr>
          </a:p>
          <a:p>
            <a:pPr eaLnBrk="0" hangingPunct="0">
              <a:lnSpc>
                <a:spcPct val="135000"/>
              </a:lnSpc>
              <a:spcBef>
                <a:spcPct val="20000"/>
              </a:spcBef>
              <a:buClr>
                <a:srgbClr val="FFFF00"/>
              </a:buClr>
              <a:buFont typeface="Wingdings" pitchFamily="2" charset="2"/>
              <a:buChar char="ü"/>
              <a:defRPr/>
            </a:pPr>
            <a:endParaRPr lang="tr-TR" sz="2600" dirty="0">
              <a:solidFill>
                <a:srgbClr val="FFFFFF"/>
              </a:solidFill>
              <a:latin typeface="Calibri" pitchFamily="34"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tr-TR" smtClean="0"/>
          </a:p>
        </p:txBody>
      </p:sp>
      <p:sp>
        <p:nvSpPr>
          <p:cNvPr id="51203" name="Rectangle 3"/>
          <p:cNvSpPr>
            <a:spLocks noChangeArrowheads="1"/>
          </p:cNvSpPr>
          <p:nvPr/>
        </p:nvSpPr>
        <p:spPr bwMode="auto">
          <a:xfrm>
            <a:off x="2" y="981084"/>
            <a:ext cx="9180513" cy="5472113"/>
          </a:xfrm>
          <a:prstGeom prst="rect">
            <a:avLst/>
          </a:prstGeom>
          <a:solidFill>
            <a:srgbClr val="003399"/>
          </a:solidFill>
          <a:ln w="9525">
            <a:solidFill>
              <a:schemeClr val="tx1"/>
            </a:solidFill>
            <a:miter lim="800000"/>
            <a:headEnd/>
            <a:tailEnd/>
          </a:ln>
        </p:spPr>
        <p:txBody>
          <a:bodyPr wrap="none" lIns="91397" tIns="45699" rIns="91397" bIns="45699" anchor="ctr"/>
          <a:lstStyle/>
          <a:p>
            <a:pPr eaLnBrk="0" hangingPunct="0"/>
            <a:endParaRPr lang="tr-TR" sz="2400" dirty="0">
              <a:solidFill>
                <a:srgbClr val="000000"/>
              </a:solidFill>
              <a:latin typeface="Times New Roman" pitchFamily="18" charset="0"/>
            </a:endParaRPr>
          </a:p>
        </p:txBody>
      </p:sp>
      <p:sp>
        <p:nvSpPr>
          <p:cNvPr id="51204" name="Rectangle 4"/>
          <p:cNvSpPr>
            <a:spLocks noChangeArrowheads="1"/>
          </p:cNvSpPr>
          <p:nvPr/>
        </p:nvSpPr>
        <p:spPr bwMode="auto">
          <a:xfrm>
            <a:off x="2" y="9"/>
            <a:ext cx="9180513" cy="1268413"/>
          </a:xfrm>
          <a:prstGeom prst="rect">
            <a:avLst/>
          </a:prstGeom>
          <a:solidFill>
            <a:srgbClr val="002164"/>
          </a:solidFill>
          <a:ln w="9525">
            <a:solidFill>
              <a:schemeClr val="tx1"/>
            </a:solidFill>
            <a:miter lim="800000"/>
            <a:headEnd/>
            <a:tailEnd/>
          </a:ln>
        </p:spPr>
        <p:txBody>
          <a:bodyPr wrap="none" lIns="91397" tIns="45699" rIns="91397" bIns="45699" anchor="ctr"/>
          <a:lstStyle/>
          <a:p>
            <a:pPr algn="ctr" eaLnBrk="0" hangingPunct="0"/>
            <a:endParaRPr lang="tr-TR" sz="3600" b="1" dirty="0">
              <a:solidFill>
                <a:srgbClr val="FFFF00"/>
              </a:solidFill>
              <a:latin typeface="Calibri" pitchFamily="34" charset="0"/>
            </a:endParaRPr>
          </a:p>
        </p:txBody>
      </p:sp>
      <p:sp>
        <p:nvSpPr>
          <p:cNvPr id="51205" name="Line 5"/>
          <p:cNvSpPr>
            <a:spLocks noChangeShapeType="1"/>
          </p:cNvSpPr>
          <p:nvPr/>
        </p:nvSpPr>
        <p:spPr bwMode="auto">
          <a:xfrm>
            <a:off x="9" y="1268413"/>
            <a:ext cx="9324975" cy="0"/>
          </a:xfrm>
          <a:prstGeom prst="line">
            <a:avLst/>
          </a:prstGeom>
          <a:noFill/>
          <a:ln w="50800">
            <a:solidFill>
              <a:srgbClr val="969696"/>
            </a:solidFill>
            <a:round/>
            <a:headEnd/>
            <a:tailEnd/>
          </a:ln>
        </p:spPr>
        <p:txBody>
          <a:bodyPr lIns="91397" tIns="45699" rIns="91397" bIns="45699"/>
          <a:lstStyle/>
          <a:p>
            <a:endParaRPr lang="tr-TR">
              <a:solidFill>
                <a:srgbClr val="000000"/>
              </a:solidFill>
            </a:endParaRPr>
          </a:p>
        </p:txBody>
      </p:sp>
      <p:graphicFrame>
        <p:nvGraphicFramePr>
          <p:cNvPr id="234497" name="Object 15"/>
          <p:cNvGraphicFramePr>
            <a:graphicFrameLocks noChangeAspect="1"/>
          </p:cNvGraphicFramePr>
          <p:nvPr/>
        </p:nvGraphicFramePr>
        <p:xfrm>
          <a:off x="5508105" y="2204865"/>
          <a:ext cx="3433763" cy="2166938"/>
        </p:xfrm>
        <a:graphic>
          <a:graphicData uri="http://schemas.openxmlformats.org/presentationml/2006/ole">
            <p:oleObj spid="_x0000_s234497" name="Worksheet" r:id="rId3" imgW="4352797" imgH="2743335" progId="Excel.Sheet.8">
              <p:embed/>
            </p:oleObj>
          </a:graphicData>
        </a:graphic>
      </p:graphicFrame>
      <p:sp>
        <p:nvSpPr>
          <p:cNvPr id="9" name="Rectangle 7"/>
          <p:cNvSpPr>
            <a:spLocks noChangeArrowheads="1"/>
          </p:cNvSpPr>
          <p:nvPr/>
        </p:nvSpPr>
        <p:spPr bwMode="auto">
          <a:xfrm>
            <a:off x="250702" y="5013185"/>
            <a:ext cx="8713787" cy="1214437"/>
          </a:xfrm>
          <a:prstGeom prst="rect">
            <a:avLst/>
          </a:prstGeom>
          <a:solidFill>
            <a:srgbClr val="FF0000"/>
          </a:solidFill>
          <a:ln w="38100">
            <a:solidFill>
              <a:srgbClr val="FFFFFF"/>
            </a:solidFill>
            <a:miter lim="800000"/>
            <a:headEnd/>
            <a:tailEnd/>
          </a:ln>
        </p:spPr>
        <p:txBody>
          <a:bodyPr lIns="91397" tIns="45699" rIns="91397" bIns="45699"/>
          <a:lstStyle/>
          <a:p>
            <a:pPr algn="ctr">
              <a:lnSpc>
                <a:spcPct val="135000"/>
              </a:lnSpc>
              <a:spcBef>
                <a:spcPct val="20000"/>
              </a:spcBef>
              <a:buClr>
                <a:srgbClr val="F5B659"/>
              </a:buClr>
            </a:pPr>
            <a:r>
              <a:rPr lang="tr-TR" sz="2600" b="1" dirty="0" smtClean="0">
                <a:solidFill>
                  <a:schemeClr val="bg1"/>
                </a:solidFill>
                <a:latin typeface="Calibri" pitchFamily="34" charset="0"/>
              </a:rPr>
              <a:t>A</a:t>
            </a:r>
            <a:endParaRPr lang="tr-TR" sz="2600" b="1" dirty="0">
              <a:solidFill>
                <a:srgbClr val="FFFFFF"/>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403648" y="1700817"/>
            <a:ext cx="1526300" cy="1450161"/>
          </a:xfrm>
          <a:prstGeom prst="ellipse">
            <a:avLst/>
          </a:prstGeom>
          <a:solidFill>
            <a:schemeClr val="accent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fontAlgn="auto">
              <a:spcBef>
                <a:spcPts val="0"/>
              </a:spcBef>
              <a:spcAft>
                <a:spcPts val="0"/>
              </a:spcAft>
            </a:pPr>
            <a:r>
              <a:rPr lang="tr-TR" sz="2000" dirty="0" smtClean="0">
                <a:solidFill>
                  <a:prstClr val="black"/>
                </a:solidFill>
                <a:latin typeface="Arial" pitchFamily="34" charset="0"/>
                <a:cs typeface="Arial" pitchFamily="34" charset="0"/>
              </a:rPr>
              <a:t>Süre</a:t>
            </a:r>
            <a:endParaRPr lang="tr-TR" sz="2000" dirty="0">
              <a:solidFill>
                <a:prstClr val="black"/>
              </a:solidFill>
              <a:latin typeface="Arial" pitchFamily="34" charset="0"/>
              <a:cs typeface="Arial" pitchFamily="34" charset="0"/>
            </a:endParaRPr>
          </a:p>
        </p:txBody>
      </p:sp>
      <p:sp>
        <p:nvSpPr>
          <p:cNvPr id="7" name="Rounded Rectangle 6"/>
          <p:cNvSpPr/>
          <p:nvPr/>
        </p:nvSpPr>
        <p:spPr>
          <a:xfrm>
            <a:off x="2760359" y="3755037"/>
            <a:ext cx="1922008" cy="754084"/>
          </a:xfrm>
          <a:prstGeom prst="roundRect">
            <a:avLst/>
          </a:prstGeom>
          <a:solidFill>
            <a:schemeClr val="accent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fontAlgn="auto">
              <a:spcBef>
                <a:spcPts val="0"/>
              </a:spcBef>
              <a:spcAft>
                <a:spcPts val="0"/>
              </a:spcAft>
            </a:pPr>
            <a:r>
              <a:rPr lang="tr-TR" sz="2000" dirty="0" smtClean="0">
                <a:solidFill>
                  <a:prstClr val="black"/>
                </a:solidFill>
                <a:latin typeface="Arial" pitchFamily="34" charset="0"/>
                <a:cs typeface="Arial" pitchFamily="34" charset="0"/>
              </a:rPr>
              <a:t>Stres</a:t>
            </a:r>
          </a:p>
        </p:txBody>
      </p:sp>
      <p:sp>
        <p:nvSpPr>
          <p:cNvPr id="8" name="Rounded Rectangle 7"/>
          <p:cNvSpPr/>
          <p:nvPr/>
        </p:nvSpPr>
        <p:spPr>
          <a:xfrm>
            <a:off x="5643372" y="3429000"/>
            <a:ext cx="2385013" cy="1080120"/>
          </a:xfrm>
          <a:prstGeom prst="roundRect">
            <a:avLst/>
          </a:prstGeom>
          <a:solidFill>
            <a:schemeClr val="accent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fontAlgn="auto">
              <a:spcBef>
                <a:spcPts val="0"/>
              </a:spcBef>
              <a:spcAft>
                <a:spcPts val="0"/>
              </a:spcAft>
            </a:pPr>
            <a:r>
              <a:rPr lang="tr-TR" sz="2000" b="1" dirty="0" smtClean="0">
                <a:solidFill>
                  <a:prstClr val="white"/>
                </a:solidFill>
                <a:cs typeface="Arial" pitchFamily="34" charset="0"/>
              </a:rPr>
              <a:t>Tatminsizlik</a:t>
            </a:r>
          </a:p>
        </p:txBody>
      </p:sp>
      <p:sp>
        <p:nvSpPr>
          <p:cNvPr id="9" name="Rounded Rectangle 8"/>
          <p:cNvSpPr/>
          <p:nvPr/>
        </p:nvSpPr>
        <p:spPr>
          <a:xfrm>
            <a:off x="3777902" y="4749147"/>
            <a:ext cx="2769953" cy="696077"/>
          </a:xfrm>
          <a:prstGeom prst="roundRect">
            <a:avLst/>
          </a:prstGeom>
          <a:solidFill>
            <a:schemeClr val="accent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fontAlgn="auto">
              <a:spcBef>
                <a:spcPts val="0"/>
              </a:spcBef>
              <a:spcAft>
                <a:spcPts val="0"/>
              </a:spcAft>
            </a:pPr>
            <a:r>
              <a:rPr lang="tr-TR" sz="2000" dirty="0" smtClean="0">
                <a:solidFill>
                  <a:prstClr val="black"/>
                </a:solidFill>
                <a:latin typeface="Arial" pitchFamily="34" charset="0"/>
                <a:cs typeface="Arial" pitchFamily="34" charset="0"/>
              </a:rPr>
              <a:t>Eşler arası sorun</a:t>
            </a:r>
          </a:p>
        </p:txBody>
      </p:sp>
      <p:sp>
        <p:nvSpPr>
          <p:cNvPr id="11" name="Oval 10"/>
          <p:cNvSpPr/>
          <p:nvPr/>
        </p:nvSpPr>
        <p:spPr>
          <a:xfrm>
            <a:off x="4355977" y="1556793"/>
            <a:ext cx="2016224" cy="1594177"/>
          </a:xfrm>
          <a:prstGeom prst="ellipse">
            <a:avLst/>
          </a:prstGeom>
          <a:solidFill>
            <a:schemeClr val="accent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fontAlgn="auto">
              <a:spcBef>
                <a:spcPts val="0"/>
              </a:spcBef>
              <a:spcAft>
                <a:spcPts val="0"/>
              </a:spcAft>
            </a:pPr>
            <a:r>
              <a:rPr lang="tr-TR" sz="2000" dirty="0" smtClean="0">
                <a:solidFill>
                  <a:prstClr val="black"/>
                </a:solidFill>
                <a:latin typeface="Arial" pitchFamily="34" charset="0"/>
                <a:cs typeface="Arial" pitchFamily="34" charset="0"/>
              </a:rPr>
              <a:t>Kontrol</a:t>
            </a:r>
            <a:endParaRPr lang="tr-TR" sz="2000" dirty="0">
              <a:solidFill>
                <a:prstClr val="black"/>
              </a:solidFill>
              <a:latin typeface="Arial" pitchFamily="34" charset="0"/>
              <a:cs typeface="Arial" pitchFamily="34" charset="0"/>
            </a:endParaRPr>
          </a:p>
        </p:txBody>
      </p:sp>
      <p:sp>
        <p:nvSpPr>
          <p:cNvPr id="12" name="Rounded Rectangle 11"/>
          <p:cNvSpPr/>
          <p:nvPr/>
        </p:nvSpPr>
        <p:spPr>
          <a:xfrm>
            <a:off x="3777902" y="5613244"/>
            <a:ext cx="2769953" cy="696077"/>
          </a:xfrm>
          <a:prstGeom prst="roundRect">
            <a:avLst/>
          </a:prstGeom>
          <a:solidFill>
            <a:schemeClr val="accent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fontAlgn="auto">
              <a:spcBef>
                <a:spcPts val="0"/>
              </a:spcBef>
              <a:spcAft>
                <a:spcPts val="0"/>
              </a:spcAft>
            </a:pPr>
            <a:r>
              <a:rPr lang="tr-TR" sz="2000" dirty="0" smtClean="0">
                <a:solidFill>
                  <a:prstClr val="black"/>
                </a:solidFill>
                <a:latin typeface="Arial" pitchFamily="34" charset="0"/>
                <a:cs typeface="Arial" pitchFamily="34" charset="0"/>
              </a:rPr>
              <a:t>Eşler üzerinde etki</a:t>
            </a:r>
          </a:p>
        </p:txBody>
      </p:sp>
      <p:cxnSp>
        <p:nvCxnSpPr>
          <p:cNvPr id="14" name="Straight Connector 13"/>
          <p:cNvCxnSpPr/>
          <p:nvPr/>
        </p:nvCxnSpPr>
        <p:spPr>
          <a:xfrm>
            <a:off x="3043010" y="2420888"/>
            <a:ext cx="1130593" cy="0"/>
          </a:xfrm>
          <a:prstGeom prst="line">
            <a:avLst/>
          </a:prstGeom>
          <a:solidFill>
            <a:schemeClr val="bg1"/>
          </a:solidFill>
          <a:ln w="25400">
            <a:solidFill>
              <a:schemeClr val="accent1"/>
            </a:solidFill>
            <a:prstDash val="sysDash"/>
            <a:tailEnd type="triangle" w="lg" len="med"/>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H="1">
            <a:off x="3707904" y="2924944"/>
            <a:ext cx="648072" cy="720080"/>
          </a:xfrm>
          <a:prstGeom prst="line">
            <a:avLst/>
          </a:prstGeom>
          <a:solidFill>
            <a:schemeClr val="bg1"/>
          </a:solidFill>
          <a:ln w="25400">
            <a:solidFill>
              <a:schemeClr val="accent1"/>
            </a:solidFill>
            <a:prstDash val="sysDash"/>
            <a:tailEnd type="triangle" w="lg" len="med"/>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5796136" y="2924944"/>
            <a:ext cx="864096" cy="720080"/>
          </a:xfrm>
          <a:prstGeom prst="line">
            <a:avLst/>
          </a:prstGeom>
          <a:solidFill>
            <a:schemeClr val="bg1"/>
          </a:solidFill>
          <a:ln w="25400">
            <a:solidFill>
              <a:schemeClr val="accent1"/>
            </a:solidFill>
            <a:prstDash val="sysDash"/>
            <a:tailEnd type="triangle" w="lg" len="med"/>
          </a:ln>
        </p:spPr>
        <p:style>
          <a:lnRef idx="3">
            <a:schemeClr val="accent1"/>
          </a:lnRef>
          <a:fillRef idx="0">
            <a:schemeClr val="accent1"/>
          </a:fillRef>
          <a:effectRef idx="2">
            <a:schemeClr val="accent1"/>
          </a:effectRef>
          <a:fontRef idx="minor">
            <a:schemeClr val="tx1"/>
          </a:fontRef>
        </p:style>
      </p:cxnSp>
      <p:sp>
        <p:nvSpPr>
          <p:cNvPr id="22" name="TextBox 21"/>
          <p:cNvSpPr txBox="1"/>
          <p:nvPr/>
        </p:nvSpPr>
        <p:spPr>
          <a:xfrm>
            <a:off x="683568" y="3212980"/>
            <a:ext cx="2952328" cy="430845"/>
          </a:xfrm>
          <a:prstGeom prst="rect">
            <a:avLst/>
          </a:prstGeom>
          <a:noFill/>
        </p:spPr>
        <p:txBody>
          <a:bodyPr wrap="square" lIns="91397" tIns="45699" rIns="91397" bIns="45699" rtlCol="0">
            <a:spAutoFit/>
          </a:bodyPr>
          <a:lstStyle/>
          <a:p>
            <a:pPr algn="ctr" fontAlgn="auto">
              <a:spcBef>
                <a:spcPts val="0"/>
              </a:spcBef>
              <a:spcAft>
                <a:spcPts val="0"/>
              </a:spcAft>
            </a:pPr>
            <a:r>
              <a:rPr lang="tr-TR" sz="1100" b="1" dirty="0" smtClean="0">
                <a:solidFill>
                  <a:prstClr val="black"/>
                </a:solidFill>
                <a:latin typeface="Arial" pitchFamily="34" charset="0"/>
                <a:cs typeface="Arial" pitchFamily="34" charset="0"/>
              </a:rPr>
              <a:t>IELT </a:t>
            </a:r>
          </a:p>
          <a:p>
            <a:pPr algn="ctr" fontAlgn="auto">
              <a:spcBef>
                <a:spcPts val="0"/>
              </a:spcBef>
              <a:spcAft>
                <a:spcPts val="0"/>
              </a:spcAft>
            </a:pPr>
            <a:r>
              <a:rPr lang="tr-TR" sz="1100" b="1" dirty="0" smtClean="0">
                <a:solidFill>
                  <a:prstClr val="black"/>
                </a:solidFill>
                <a:latin typeface="Arial" pitchFamily="34" charset="0"/>
                <a:cs typeface="Arial" pitchFamily="34" charset="0"/>
              </a:rPr>
              <a:t>(Intravajinal Ejakülasyon Latens Süresi)</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txBox="1">
            <a:spLocks noChangeArrowheads="1"/>
          </p:cNvSpPr>
          <p:nvPr/>
        </p:nvSpPr>
        <p:spPr bwMode="auto">
          <a:xfrm>
            <a:off x="812800" y="214313"/>
            <a:ext cx="7848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Arial Unicode MS" charset="0"/>
              </a:defRPr>
            </a:lvl1pPr>
            <a:lvl2pPr marL="37931725" indent="-37474525" eaLnBrk="0" hangingPunct="0">
              <a:defRPr sz="2400">
                <a:solidFill>
                  <a:schemeClr val="tx1"/>
                </a:solidFill>
                <a:latin typeface="Arial" charset="0"/>
                <a:ea typeface="Arial Unicode MS" charset="0"/>
                <a:cs typeface="Arial Unicode MS" charset="0"/>
              </a:defRPr>
            </a:lvl2pPr>
            <a:lvl3pPr eaLnBrk="0" hangingPunct="0">
              <a:defRPr sz="2400">
                <a:solidFill>
                  <a:schemeClr val="tx1"/>
                </a:solidFill>
                <a:latin typeface="Arial" charset="0"/>
                <a:ea typeface="Arial Unicode MS" charset="0"/>
                <a:cs typeface="Arial Unicode MS" charset="0"/>
              </a:defRPr>
            </a:lvl3pPr>
            <a:lvl4pPr eaLnBrk="0" hangingPunct="0">
              <a:defRPr sz="2400">
                <a:solidFill>
                  <a:schemeClr val="tx1"/>
                </a:solidFill>
                <a:latin typeface="Arial" charset="0"/>
                <a:ea typeface="Arial Unicode MS" charset="0"/>
                <a:cs typeface="Arial Unicode MS" charset="0"/>
              </a:defRPr>
            </a:lvl4pPr>
            <a:lvl5pPr eaLnBrk="0" hangingPunct="0">
              <a:defRPr sz="2400">
                <a:solidFill>
                  <a:schemeClr val="tx1"/>
                </a:solidFill>
                <a:latin typeface="Arial"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algn="ctr">
              <a:lnSpc>
                <a:spcPct val="85000"/>
              </a:lnSpc>
            </a:pPr>
            <a:r>
              <a:rPr lang="en-US" sz="3200" dirty="0" smtClean="0"/>
              <a:t>PE </a:t>
            </a:r>
            <a:r>
              <a:rPr lang="en-US" sz="3200" dirty="0" err="1" smtClean="0"/>
              <a:t>Tedavisi</a:t>
            </a:r>
            <a:endParaRPr lang="en-US" sz="3200" b="1" dirty="0">
              <a:solidFill>
                <a:srgbClr val="FFFFFF"/>
              </a:solidFill>
            </a:endParaRPr>
          </a:p>
        </p:txBody>
      </p:sp>
      <p:graphicFrame>
        <p:nvGraphicFramePr>
          <p:cNvPr id="152579" name="Group 3"/>
          <p:cNvGraphicFramePr>
            <a:graphicFrameLocks noGrp="1"/>
          </p:cNvGraphicFramePr>
          <p:nvPr/>
        </p:nvGraphicFramePr>
        <p:xfrm>
          <a:off x="319088" y="1403350"/>
          <a:ext cx="8501062" cy="4811395"/>
        </p:xfrm>
        <a:graphic>
          <a:graphicData uri="http://schemas.openxmlformats.org/drawingml/2006/table">
            <a:tbl>
              <a:tblPr/>
              <a:tblGrid>
                <a:gridCol w="2532062"/>
                <a:gridCol w="3254375"/>
                <a:gridCol w="2714625"/>
              </a:tblGrid>
              <a:tr h="422275">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US" sz="1200" b="1" i="0" u="none" strike="noStrike" cap="none" normalizeH="0" baseline="0" dirty="0">
                          <a:ln>
                            <a:noFill/>
                          </a:ln>
                          <a:solidFill>
                            <a:srgbClr val="FFFFFF"/>
                          </a:solidFill>
                          <a:effectLst/>
                          <a:latin typeface="Tahoma" charset="0"/>
                          <a:ea typeface="ＭＳ Ｐゴシック" charset="0"/>
                          <a:cs typeface="Tahoma" charset="0"/>
                        </a:rPr>
                        <a:t>Treatment</a:t>
                      </a:r>
                      <a:endParaRPr kumimoji="0" lang="en-US" sz="1200" b="1" i="0" u="none" strike="noStrike" cap="none" normalizeH="0" baseline="0" dirty="0">
                        <a:ln>
                          <a:noFill/>
                        </a:ln>
                        <a:solidFill>
                          <a:schemeClr val="bg1"/>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GB" sz="1200" b="1" i="0" u="none" strike="noStrike" cap="none" normalizeH="0" baseline="0">
                          <a:ln>
                            <a:noFill/>
                          </a:ln>
                          <a:solidFill>
                            <a:srgbClr val="FFFFFF"/>
                          </a:solidFill>
                          <a:effectLst/>
                          <a:latin typeface="Tahoma" charset="0"/>
                          <a:ea typeface="ＭＳ Ｐゴシック" charset="0"/>
                          <a:cs typeface="Tahoma" charset="0"/>
                        </a:rPr>
                        <a:t>Advantages</a:t>
                      </a:r>
                      <a:endParaRPr kumimoji="0" lang="en-US" sz="1200" b="0" i="0" u="none" strike="noStrike" cap="none" normalizeH="0" baseline="0">
                        <a:ln>
                          <a:noFill/>
                        </a:ln>
                        <a:solidFill>
                          <a:schemeClr val="bg1"/>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GB" sz="1200" b="1" i="0" u="none" strike="noStrike" cap="none" normalizeH="0" baseline="0">
                          <a:ln>
                            <a:noFill/>
                          </a:ln>
                          <a:solidFill>
                            <a:srgbClr val="FFFFFF"/>
                          </a:solidFill>
                          <a:effectLst/>
                          <a:latin typeface="Tahoma" charset="0"/>
                          <a:ea typeface="ＭＳ Ｐゴシック" charset="0"/>
                          <a:cs typeface="Tahoma" charset="0"/>
                        </a:rPr>
                        <a:t>Disadvantages</a:t>
                      </a:r>
                      <a:endParaRPr kumimoji="0" lang="en-US" sz="1200" b="0" i="0" u="none" strike="noStrike" cap="none" normalizeH="0" baseline="0">
                        <a:ln>
                          <a:noFill/>
                        </a:ln>
                        <a:solidFill>
                          <a:schemeClr val="bg1"/>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01638">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Behavioural therapy</a:t>
                      </a:r>
                      <a:endParaRPr kumimoji="0" lang="en-US" sz="1200" b="1"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High reported initial success rate in uncontrolled studies</a:t>
                      </a:r>
                      <a:endParaRPr kumimoji="0" lang="en-US" sz="1200" b="0"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Limited long-term efficacy</a:t>
                      </a:r>
                      <a:endParaRPr kumimoji="0" lang="en-US" sz="1200" b="0"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r>
              <a:tr h="395288">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GB" sz="1200" b="0" i="0" u="none" strike="noStrike" cap="none" normalizeH="0" baseline="0" dirty="0">
                          <a:ln>
                            <a:noFill/>
                          </a:ln>
                          <a:solidFill>
                            <a:srgbClr val="000000"/>
                          </a:solidFill>
                          <a:effectLst/>
                          <a:latin typeface="Tahoma" charset="0"/>
                          <a:ea typeface="ＭＳ Ｐゴシック" charset="0"/>
                          <a:cs typeface="Tahoma" charset="0"/>
                        </a:rPr>
                        <a:t>Topical anaesthetics (creams and sprays)</a:t>
                      </a:r>
                      <a:endParaRPr kumimoji="0" lang="en-US" sz="1200" b="1" i="0" u="none" strike="noStrike" cap="none" normalizeH="0" baseline="0" dirty="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dirty="0">
                          <a:ln>
                            <a:noFill/>
                          </a:ln>
                          <a:solidFill>
                            <a:srgbClr val="000000"/>
                          </a:solidFill>
                          <a:effectLst/>
                          <a:latin typeface="Tahoma" charset="0"/>
                          <a:ea typeface="ＭＳ Ｐゴシック" charset="0"/>
                          <a:cs typeface="Tahoma" charset="0"/>
                        </a:rPr>
                        <a:t>Effective in majority of patients</a:t>
                      </a: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Penile and vaginal hypoesthesia</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Female anorgasmia</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Skin reactions</a:t>
                      </a:r>
                      <a:endParaRPr kumimoji="0" lang="en-US" sz="1200" b="0"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r>
              <a:tr h="396875">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Clomipramine</a:t>
                      </a:r>
                      <a:endParaRPr kumimoji="0" lang="en-US" sz="1200" b="1"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dirty="0">
                          <a:ln>
                            <a:noFill/>
                          </a:ln>
                          <a:solidFill>
                            <a:srgbClr val="000000"/>
                          </a:solidFill>
                          <a:effectLst/>
                          <a:latin typeface="Tahoma" charset="0"/>
                          <a:ea typeface="ＭＳ Ｐゴシック" charset="0"/>
                          <a:cs typeface="Tahoma" charset="0"/>
                        </a:rPr>
                        <a:t>Significant improvement in IELT</a:t>
                      </a: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Nausea</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Erectile dysfunction</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HSDD</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Reduced vigilance</a:t>
                      </a:r>
                      <a:endParaRPr kumimoji="0" lang="en-US" sz="1200" b="0" i="0" u="none" strike="noStrike" cap="none" normalizeH="0" baseline="0">
                        <a:ln>
                          <a:noFill/>
                        </a:ln>
                        <a:solidFill>
                          <a:srgbClr val="000000"/>
                        </a:solidFill>
                        <a:effectLst/>
                        <a:latin typeface="Tahoma" charset="0"/>
                        <a:ea typeface="ＭＳ Ｐゴシック" charset="0"/>
                        <a:cs typeface="Tahoma" charset="0"/>
                      </a:endParaRP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Rhythm disorders</a:t>
                      </a: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r>
              <a:tr h="396875">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US" sz="1200" b="0" i="0" u="none" strike="noStrike" cap="none" normalizeH="0" baseline="0">
                          <a:ln>
                            <a:noFill/>
                          </a:ln>
                          <a:solidFill>
                            <a:srgbClr val="000000"/>
                          </a:solidFill>
                          <a:effectLst/>
                          <a:latin typeface="Tahoma" charset="0"/>
                          <a:ea typeface="ＭＳ Ｐゴシック" charset="0"/>
                          <a:cs typeface="Tahoma" charset="0"/>
                        </a:rPr>
                        <a:t>Antidepressant SSRIs*</a:t>
                      </a:r>
                      <a:endParaRPr kumimoji="0" lang="en-US" sz="1200" b="1"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dirty="0">
                          <a:ln>
                            <a:noFill/>
                          </a:ln>
                          <a:solidFill>
                            <a:srgbClr val="000000"/>
                          </a:solidFill>
                          <a:effectLst/>
                          <a:latin typeface="Tahoma" charset="0"/>
                          <a:ea typeface="ＭＳ Ｐゴシック" charset="0"/>
                          <a:cs typeface="Tahoma" charset="0"/>
                        </a:rPr>
                        <a:t>Significant improvement in IELT</a:t>
                      </a:r>
                    </a:p>
                    <a:p>
                      <a:pPr marL="174625" marR="0" lvl="0" indent="-174625" algn="l" defTabSz="914400" rtl="0" eaLnBrk="1" fontAlgn="base" latinLnBrk="0" hangingPunct="1">
                        <a:lnSpc>
                          <a:spcPct val="100000"/>
                        </a:lnSpc>
                        <a:spcBef>
                          <a:spcPct val="0"/>
                        </a:spcBef>
                        <a:spcAft>
                          <a:spcPct val="0"/>
                        </a:spcAft>
                        <a:buClr>
                          <a:schemeClr val="hlink"/>
                        </a:buClr>
                        <a:buSzTx/>
                        <a:buFontTx/>
                        <a:buChar char="•"/>
                        <a:tabLst/>
                      </a:pPr>
                      <a:endParaRPr kumimoji="0" lang="en-US" sz="1200" b="0" i="0" u="none" strike="noStrike" cap="none" normalizeH="0" baseline="0" dirty="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Generally require daily dosing</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Limited data on patient-reported outcomes</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SSRI withdrawal syndrome</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Poorly accepted by patients and partners</a:t>
                      </a:r>
                      <a:endParaRPr kumimoji="0" lang="en-US" sz="1200" b="0"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r>
              <a:tr h="396875">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US" sz="1200" b="0" i="0" u="none" strike="noStrike" cap="none" normalizeH="0" baseline="0">
                          <a:ln>
                            <a:noFill/>
                          </a:ln>
                          <a:solidFill>
                            <a:srgbClr val="000000"/>
                          </a:solidFill>
                          <a:effectLst/>
                          <a:latin typeface="Tahoma" charset="0"/>
                          <a:ea typeface="ＭＳ Ｐゴシック" charset="0"/>
                          <a:cs typeface="Tahoma" charset="0"/>
                        </a:rPr>
                        <a:t>PDE5 inhibitors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a:ln>
                            <a:noFill/>
                          </a:ln>
                          <a:solidFill>
                            <a:srgbClr val="000000"/>
                          </a:solidFill>
                          <a:effectLst/>
                          <a:latin typeface="Tahoma" charset="0"/>
                          <a:ea typeface="ＭＳ Ｐゴシック" charset="0"/>
                          <a:cs typeface="Tahoma" charset="0"/>
                        </a:rPr>
                        <a:t>First line option in PE with concomitant 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a:ln>
                            <a:noFill/>
                          </a:ln>
                          <a:solidFill>
                            <a:srgbClr val="000000"/>
                          </a:solidFill>
                          <a:effectLst/>
                          <a:latin typeface="Tahoma" charset="0"/>
                          <a:ea typeface="ＭＳ Ｐゴシック" charset="0"/>
                          <a:cs typeface="Tahoma" charset="0"/>
                        </a:rPr>
                        <a:t>Arguable efficacy in only PE patients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CCF"/>
                    </a:solidFill>
                  </a:tcPr>
                </a:tc>
              </a:tr>
              <a:tr h="395288">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charset="0"/>
                        <a:buNone/>
                        <a:tabLst/>
                      </a:pPr>
                      <a:r>
                        <a:rPr kumimoji="0" lang="en-GB" sz="1200" b="0" i="0" u="none" strike="noStrike" cap="none" normalizeH="0" baseline="0" dirty="0" err="1">
                          <a:ln>
                            <a:noFill/>
                          </a:ln>
                          <a:solidFill>
                            <a:srgbClr val="000000"/>
                          </a:solidFill>
                          <a:effectLst/>
                          <a:latin typeface="Tahoma" charset="0"/>
                          <a:ea typeface="ＭＳ Ｐゴシック" charset="0"/>
                          <a:cs typeface="Tahoma" charset="0"/>
                        </a:rPr>
                        <a:t>Tramadol</a:t>
                      </a:r>
                      <a:endParaRPr kumimoji="0" lang="en-US" sz="1200" b="1" i="0" u="none" strike="noStrike" cap="none" normalizeH="0" baseline="0" dirty="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Significant improvement in IELT</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a:ln>
                            <a:noFill/>
                          </a:ln>
                          <a:solidFill>
                            <a:srgbClr val="000000"/>
                          </a:solidFill>
                          <a:effectLst/>
                          <a:latin typeface="Tahoma" charset="0"/>
                          <a:ea typeface="ＭＳ Ｐゴシック" charset="0"/>
                          <a:cs typeface="Tahoma" charset="0"/>
                        </a:rPr>
                        <a:t>Suitable for on-demand dosing</a:t>
                      </a:r>
                      <a:endParaRPr kumimoji="0" lang="en-US" sz="1200" b="0" i="0" u="none" strike="noStrike" cap="none" normalizeH="0" baseline="0">
                        <a:ln>
                          <a:noFill/>
                        </a:ln>
                        <a:solidFill>
                          <a:srgbClr val="000000"/>
                        </a:solidFill>
                        <a:effectLst/>
                        <a:latin typeface="Tahoma" charset="0"/>
                        <a:ea typeface="ＭＳ Ｐゴシック" charset="0"/>
                        <a:cs typeface="Tahoma" charset="0"/>
                      </a:endParaRP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c>
                  <a:txBody>
                    <a:bodyPr/>
                    <a:lstStyle/>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dirty="0">
                          <a:ln>
                            <a:noFill/>
                          </a:ln>
                          <a:solidFill>
                            <a:srgbClr val="000000"/>
                          </a:solidFill>
                          <a:effectLst/>
                          <a:latin typeface="Tahoma" charset="0"/>
                          <a:ea typeface="ＭＳ Ｐゴシック" charset="0"/>
                          <a:cs typeface="Tahoma" charset="0"/>
                        </a:rPr>
                        <a:t>Limited clinical data</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GB" sz="1200" b="0" i="0" u="none" strike="noStrike" cap="none" normalizeH="0" baseline="0" dirty="0">
                          <a:ln>
                            <a:noFill/>
                          </a:ln>
                          <a:solidFill>
                            <a:srgbClr val="000000"/>
                          </a:solidFill>
                          <a:effectLst/>
                          <a:latin typeface="Tahoma" charset="0"/>
                          <a:ea typeface="ＭＳ Ｐゴシック" charset="0"/>
                          <a:cs typeface="Tahoma" charset="0"/>
                        </a:rPr>
                        <a:t>Limited real-life clinical experience</a:t>
                      </a:r>
                    </a:p>
                    <a:p>
                      <a:pPr marL="174625" marR="0" lvl="0" indent="-174625"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a:ln>
                            <a:noFill/>
                          </a:ln>
                          <a:solidFill>
                            <a:srgbClr val="000000"/>
                          </a:solidFill>
                          <a:effectLst/>
                          <a:latin typeface="Tahoma" charset="0"/>
                          <a:ea typeface="ＭＳ Ｐゴシック" charset="0"/>
                          <a:cs typeface="Tahoma" charset="0"/>
                        </a:rPr>
                        <a:t>Risk of addiction?</a:t>
                      </a:r>
                    </a:p>
                  </a:txBody>
                  <a:tcPr marL="99060" marR="990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7E9"/>
                    </a:solidFill>
                  </a:tcPr>
                </a:tc>
              </a:tr>
            </a:tbl>
          </a:graphicData>
        </a:graphic>
      </p:graphicFrame>
      <p:sp>
        <p:nvSpPr>
          <p:cNvPr id="21541" name="TextBox 4"/>
          <p:cNvSpPr txBox="1">
            <a:spLocks noChangeArrowheads="1"/>
          </p:cNvSpPr>
          <p:nvPr/>
        </p:nvSpPr>
        <p:spPr bwMode="auto">
          <a:xfrm>
            <a:off x="6349992" y="6521603"/>
            <a:ext cx="4760912" cy="1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ＭＳ Ｐゴシック" charset="0"/>
                <a:cs typeface="Arial Unicode MS" charset="0"/>
              </a:defRPr>
            </a:lvl1pPr>
            <a:lvl2pPr marL="37931725" indent="-37474525" eaLnBrk="0" hangingPunct="0">
              <a:defRPr sz="2400">
                <a:solidFill>
                  <a:schemeClr val="tx1"/>
                </a:solidFill>
                <a:latin typeface="Arial" charset="0"/>
                <a:ea typeface="Arial Unicode MS" charset="0"/>
                <a:cs typeface="Arial Unicode MS" charset="0"/>
              </a:defRPr>
            </a:lvl2pPr>
            <a:lvl3pPr eaLnBrk="0" hangingPunct="0">
              <a:defRPr sz="2400">
                <a:solidFill>
                  <a:schemeClr val="tx1"/>
                </a:solidFill>
                <a:latin typeface="Arial" charset="0"/>
                <a:ea typeface="Arial Unicode MS" charset="0"/>
                <a:cs typeface="Arial Unicode MS" charset="0"/>
              </a:defRPr>
            </a:lvl3pPr>
            <a:lvl4pPr eaLnBrk="0" hangingPunct="0">
              <a:defRPr sz="2400">
                <a:solidFill>
                  <a:schemeClr val="tx1"/>
                </a:solidFill>
                <a:latin typeface="Arial" charset="0"/>
                <a:ea typeface="Arial Unicode MS" charset="0"/>
                <a:cs typeface="Arial Unicode MS" charset="0"/>
              </a:defRPr>
            </a:lvl4pPr>
            <a:lvl5pPr eaLnBrk="0" hangingPunct="0">
              <a:defRPr sz="2400">
                <a:solidFill>
                  <a:schemeClr val="tx1"/>
                </a:solidFill>
                <a:latin typeface="Arial"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a:lnSpc>
                <a:spcPct val="110000"/>
              </a:lnSpc>
            </a:pPr>
            <a:r>
              <a:rPr lang="en-GB" sz="1000" dirty="0" err="1" smtClean="0">
                <a:solidFill>
                  <a:srgbClr val="000000"/>
                </a:solidFill>
              </a:rPr>
              <a:t>Gurkan</a:t>
            </a:r>
            <a:r>
              <a:rPr lang="en-GB" sz="1000" dirty="0" smtClean="0">
                <a:solidFill>
                  <a:srgbClr val="000000"/>
                </a:solidFill>
              </a:rPr>
              <a:t> </a:t>
            </a:r>
            <a:r>
              <a:rPr lang="en-GB" sz="1000" dirty="0">
                <a:solidFill>
                  <a:srgbClr val="000000"/>
                </a:solidFill>
              </a:rPr>
              <a:t>et al. (2008) Asian J </a:t>
            </a:r>
            <a:r>
              <a:rPr lang="en-GB" sz="1000" dirty="0" err="1">
                <a:solidFill>
                  <a:srgbClr val="000000"/>
                </a:solidFill>
              </a:rPr>
              <a:t>Androl</a:t>
            </a:r>
            <a:r>
              <a:rPr lang="en-GB" sz="1000" dirty="0">
                <a:solidFill>
                  <a:srgbClr val="000000"/>
                </a:solidFill>
              </a:rPr>
              <a:t> 10:102-109</a:t>
            </a:r>
          </a:p>
        </p:txBody>
      </p:sp>
      <p:sp>
        <p:nvSpPr>
          <p:cNvPr id="2" name="Rounded Rectangle 1"/>
          <p:cNvSpPr/>
          <p:nvPr/>
        </p:nvSpPr>
        <p:spPr>
          <a:xfrm>
            <a:off x="319088" y="2247603"/>
            <a:ext cx="2524276" cy="3967142"/>
          </a:xfrm>
          <a:prstGeom prst="round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 Metin kutusu"/>
          <p:cNvSpPr txBox="1"/>
          <p:nvPr/>
        </p:nvSpPr>
        <p:spPr>
          <a:xfrm>
            <a:off x="1428728" y="3214686"/>
            <a:ext cx="1357322" cy="369332"/>
          </a:xfrm>
          <a:prstGeom prst="rect">
            <a:avLst/>
          </a:prstGeom>
          <a:noFill/>
        </p:spPr>
        <p:txBody>
          <a:bodyPr wrap="square" rtlCol="0">
            <a:spAutoFit/>
          </a:bodyPr>
          <a:lstStyle/>
          <a:p>
            <a:r>
              <a:rPr lang="tr-TR" b="1" dirty="0" smtClean="0"/>
              <a:t>(</a:t>
            </a:r>
            <a:r>
              <a:rPr lang="tr-TR" b="1" dirty="0" err="1" smtClean="0"/>
              <a:t>Anafranil</a:t>
            </a:r>
            <a:r>
              <a:rPr lang="tr-TR" b="1" dirty="0" smtClean="0"/>
              <a:t>)</a:t>
            </a:r>
            <a:endParaRPr lang="tr-TR" b="1" dirty="0"/>
          </a:p>
        </p:txBody>
      </p:sp>
      <p:sp>
        <p:nvSpPr>
          <p:cNvPr id="7" name="6 Metin kutusu"/>
          <p:cNvSpPr txBox="1"/>
          <p:nvPr/>
        </p:nvSpPr>
        <p:spPr>
          <a:xfrm>
            <a:off x="1214414" y="5715016"/>
            <a:ext cx="1571636" cy="369332"/>
          </a:xfrm>
          <a:prstGeom prst="rect">
            <a:avLst/>
          </a:prstGeom>
          <a:noFill/>
        </p:spPr>
        <p:txBody>
          <a:bodyPr wrap="square" rtlCol="0">
            <a:spAutoFit/>
          </a:bodyPr>
          <a:lstStyle/>
          <a:p>
            <a:r>
              <a:rPr lang="tr-TR" b="1" dirty="0" smtClean="0"/>
              <a:t>(</a:t>
            </a:r>
            <a:r>
              <a:rPr lang="tr-TR" b="1" dirty="0" err="1" smtClean="0"/>
              <a:t>Contramal</a:t>
            </a:r>
            <a:r>
              <a:rPr lang="tr-TR" b="1" dirty="0" smtClean="0"/>
              <a:t>)</a:t>
            </a:r>
            <a:endParaRPr lang="tr-TR" b="1" dirty="0"/>
          </a:p>
        </p:txBody>
      </p:sp>
    </p:spTree>
    <p:extLst>
      <p:ext uri="{BB962C8B-B14F-4D97-AF65-F5344CB8AC3E}">
        <p14:creationId xmlns="" xmlns:p14="http://schemas.microsoft.com/office/powerpoint/2010/main" val="263472163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Dapoxetine</a:t>
            </a:r>
            <a:endParaRPr lang="en-US" dirty="0"/>
          </a:p>
        </p:txBody>
      </p:sp>
      <p:sp>
        <p:nvSpPr>
          <p:cNvPr id="3" name="Content Placeholder 2"/>
          <p:cNvSpPr>
            <a:spLocks noGrp="1"/>
          </p:cNvSpPr>
          <p:nvPr>
            <p:ph idx="1"/>
          </p:nvPr>
        </p:nvSpPr>
        <p:spPr/>
        <p:txBody>
          <a:bodyPr/>
          <a:lstStyle/>
          <a:p>
            <a:endParaRPr lang="en-US"/>
          </a:p>
        </p:txBody>
      </p:sp>
      <p:pic>
        <p:nvPicPr>
          <p:cNvPr id="496644" name="Picture 496643"/>
          <p:cNvPicPr>
            <a:picLocks noChangeAspect="1"/>
          </p:cNvPicPr>
          <p:nvPr/>
        </p:nvPicPr>
        <p:blipFill>
          <a:blip r:embed="rId2" cstate="print">
            <a:extLst/>
          </a:blip>
          <a:srcRect/>
          <a:stretch>
            <a:fillRect/>
          </a:stretch>
        </p:blipFill>
        <p:spPr>
          <a:xfrm>
            <a:off x="4818063" y="3673475"/>
            <a:ext cx="3819525" cy="2865438"/>
          </a:xfrm>
          <a:prstGeom prst="rect">
            <a:avLst/>
          </a:prstGeom>
          <a:ln>
            <a:solidFill>
              <a:srgbClr val="000000"/>
            </a:solidFill>
          </a:ln>
          <a:effectLst>
            <a:outerShdw dist="107763" dir="2700000" algn="br" rotWithShape="0">
              <a:srgbClr val="000000">
                <a:alpha val="50000"/>
              </a:srgbClr>
            </a:outerShdw>
          </a:effectLst>
        </p:spPr>
      </p:pic>
      <p:pic>
        <p:nvPicPr>
          <p:cNvPr id="496645" name="Picture 496644"/>
          <p:cNvPicPr>
            <a:picLocks noChangeAspect="1"/>
          </p:cNvPicPr>
          <p:nvPr/>
        </p:nvPicPr>
        <p:blipFill>
          <a:blip r:embed="rId3" cstate="print">
            <a:extLst/>
          </a:blip>
          <a:srcRect/>
          <a:stretch>
            <a:fillRect/>
          </a:stretch>
        </p:blipFill>
        <p:spPr>
          <a:xfrm>
            <a:off x="711200" y="533400"/>
            <a:ext cx="3819525" cy="2865438"/>
          </a:xfrm>
          <a:prstGeom prst="rect">
            <a:avLst/>
          </a:prstGeom>
          <a:ln>
            <a:solidFill>
              <a:srgbClr val="000000"/>
            </a:solidFill>
          </a:ln>
          <a:effectLst>
            <a:outerShdw dist="107763" dir="2700000" algn="br" rotWithShape="0">
              <a:srgbClr val="000000">
                <a:alpha val="50000"/>
              </a:srgbClr>
            </a:outerShdw>
          </a:effectLst>
        </p:spPr>
      </p:pic>
      <p:pic>
        <p:nvPicPr>
          <p:cNvPr id="496646" name="Picture 496645"/>
          <p:cNvPicPr>
            <a:picLocks noChangeAspect="1"/>
          </p:cNvPicPr>
          <p:nvPr/>
        </p:nvPicPr>
        <p:blipFill>
          <a:blip r:embed="rId4" cstate="print">
            <a:extLst/>
          </a:blip>
          <a:srcRect/>
          <a:stretch>
            <a:fillRect/>
          </a:stretch>
        </p:blipFill>
        <p:spPr>
          <a:xfrm>
            <a:off x="4822825" y="533400"/>
            <a:ext cx="3819525" cy="2865438"/>
          </a:xfrm>
          <a:prstGeom prst="rect">
            <a:avLst/>
          </a:prstGeom>
          <a:ln>
            <a:solidFill>
              <a:srgbClr val="000000"/>
            </a:solidFill>
          </a:ln>
          <a:effectLst>
            <a:outerShdw dist="107763" dir="2700000" algn="br" rotWithShape="0">
              <a:srgbClr val="000000">
                <a:alpha val="50000"/>
              </a:srgbClr>
            </a:outerShdw>
          </a:effectLst>
        </p:spPr>
      </p:pic>
      <p:pic>
        <p:nvPicPr>
          <p:cNvPr id="496647" name="Picture 496646"/>
          <p:cNvPicPr>
            <a:picLocks noChangeAspect="1"/>
          </p:cNvPicPr>
          <p:nvPr/>
        </p:nvPicPr>
        <p:blipFill>
          <a:blip r:embed="rId5" cstate="print">
            <a:extLst/>
          </a:blip>
          <a:srcRect/>
          <a:stretch>
            <a:fillRect/>
          </a:stretch>
        </p:blipFill>
        <p:spPr>
          <a:xfrm>
            <a:off x="688975" y="3657600"/>
            <a:ext cx="3819525" cy="2865438"/>
          </a:xfrm>
          <a:prstGeom prst="rect">
            <a:avLst/>
          </a:prstGeom>
          <a:ln>
            <a:solidFill>
              <a:srgbClr val="000000"/>
            </a:solidFill>
          </a:ln>
          <a:effectLst>
            <a:outerShdw dist="107763" dir="2700000" algn="br" rotWithShape="0">
              <a:srgbClr val="000000">
                <a:alpha val="50000"/>
              </a:srgbClr>
            </a:outerShdw>
          </a:effectLst>
        </p:spPr>
      </p:pic>
      <p:sp>
        <p:nvSpPr>
          <p:cNvPr id="8" name="7 Metin kutusu"/>
          <p:cNvSpPr txBox="1"/>
          <p:nvPr/>
        </p:nvSpPr>
        <p:spPr>
          <a:xfrm>
            <a:off x="3071802" y="642918"/>
            <a:ext cx="1357322" cy="369332"/>
          </a:xfrm>
          <a:prstGeom prst="rect">
            <a:avLst/>
          </a:prstGeom>
          <a:noFill/>
        </p:spPr>
        <p:txBody>
          <a:bodyPr wrap="square" rtlCol="0">
            <a:spAutoFit/>
          </a:bodyPr>
          <a:lstStyle/>
          <a:p>
            <a:r>
              <a:rPr lang="tr-TR" b="1" dirty="0" smtClean="0"/>
              <a:t>(</a:t>
            </a:r>
            <a:r>
              <a:rPr lang="tr-TR" b="1" dirty="0" err="1" smtClean="0"/>
              <a:t>Priligy</a:t>
            </a:r>
            <a:r>
              <a:rPr lang="tr-TR" b="1" dirty="0" smtClean="0"/>
              <a:t>)</a:t>
            </a:r>
            <a:endParaRPr lang="tr-TR" b="1" dirty="0"/>
          </a:p>
        </p:txBody>
      </p:sp>
    </p:spTree>
    <p:extLst>
      <p:ext uri="{BB962C8B-B14F-4D97-AF65-F5344CB8AC3E}">
        <p14:creationId xmlns="" xmlns:p14="http://schemas.microsoft.com/office/powerpoint/2010/main" val="40552170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tr-TR" smtClean="0"/>
          </a:p>
        </p:txBody>
      </p:sp>
      <p:sp>
        <p:nvSpPr>
          <p:cNvPr id="51203" name="Rectangle 3"/>
          <p:cNvSpPr>
            <a:spLocks noChangeArrowheads="1"/>
          </p:cNvSpPr>
          <p:nvPr/>
        </p:nvSpPr>
        <p:spPr bwMode="auto">
          <a:xfrm>
            <a:off x="2" y="981084"/>
            <a:ext cx="9180513" cy="5472113"/>
          </a:xfrm>
          <a:prstGeom prst="rect">
            <a:avLst/>
          </a:prstGeom>
          <a:solidFill>
            <a:srgbClr val="003399"/>
          </a:solidFill>
          <a:ln w="9525">
            <a:solidFill>
              <a:schemeClr val="tx1"/>
            </a:solidFill>
            <a:miter lim="800000"/>
            <a:headEnd/>
            <a:tailEnd/>
          </a:ln>
        </p:spPr>
        <p:txBody>
          <a:bodyPr wrap="none" lIns="91397" tIns="45699" rIns="91397" bIns="45699" anchor="ctr"/>
          <a:lstStyle/>
          <a:p>
            <a:pPr eaLnBrk="0" hangingPunct="0"/>
            <a:endParaRPr lang="tr-TR" sz="2400" dirty="0">
              <a:solidFill>
                <a:srgbClr val="000000"/>
              </a:solidFill>
              <a:latin typeface="Times New Roman" pitchFamily="18" charset="0"/>
            </a:endParaRPr>
          </a:p>
        </p:txBody>
      </p:sp>
      <p:sp>
        <p:nvSpPr>
          <p:cNvPr id="51204" name="Rectangle 4"/>
          <p:cNvSpPr>
            <a:spLocks noChangeArrowheads="1"/>
          </p:cNvSpPr>
          <p:nvPr/>
        </p:nvSpPr>
        <p:spPr bwMode="auto">
          <a:xfrm>
            <a:off x="2" y="9"/>
            <a:ext cx="9180513" cy="1268413"/>
          </a:xfrm>
          <a:prstGeom prst="rect">
            <a:avLst/>
          </a:prstGeom>
          <a:solidFill>
            <a:srgbClr val="002164"/>
          </a:solidFill>
          <a:ln w="9525">
            <a:solidFill>
              <a:schemeClr val="tx1"/>
            </a:solidFill>
            <a:miter lim="800000"/>
            <a:headEnd/>
            <a:tailEnd/>
          </a:ln>
        </p:spPr>
        <p:txBody>
          <a:bodyPr wrap="none" lIns="91397" tIns="45699" rIns="91397" bIns="45699" anchor="ctr"/>
          <a:lstStyle/>
          <a:p>
            <a:pPr algn="ctr" eaLnBrk="0" hangingPunct="0"/>
            <a:r>
              <a:rPr lang="tr-TR" sz="3600" b="1" dirty="0" err="1" smtClean="0">
                <a:solidFill>
                  <a:srgbClr val="FFFF00"/>
                </a:solidFill>
                <a:latin typeface="Calibri" pitchFamily="34" charset="0"/>
              </a:rPr>
              <a:t>Prematür</a:t>
            </a:r>
            <a:r>
              <a:rPr lang="tr-TR" sz="3600" b="1" dirty="0" smtClean="0">
                <a:solidFill>
                  <a:srgbClr val="FFFF00"/>
                </a:solidFill>
                <a:latin typeface="Calibri" pitchFamily="34" charset="0"/>
              </a:rPr>
              <a:t> </a:t>
            </a:r>
            <a:r>
              <a:rPr lang="tr-TR" sz="3600" b="1" dirty="0" err="1" smtClean="0">
                <a:solidFill>
                  <a:srgbClr val="FFFF00"/>
                </a:solidFill>
                <a:latin typeface="Calibri" pitchFamily="34" charset="0"/>
              </a:rPr>
              <a:t>ejakülasyon</a:t>
            </a:r>
            <a:r>
              <a:rPr lang="tr-TR" sz="3600" b="1" dirty="0" smtClean="0">
                <a:solidFill>
                  <a:srgbClr val="FFFF00"/>
                </a:solidFill>
                <a:latin typeface="Calibri" pitchFamily="34" charset="0"/>
              </a:rPr>
              <a:t> yeni moleküller</a:t>
            </a:r>
            <a:endParaRPr lang="tr-TR" sz="3600" b="1" dirty="0">
              <a:solidFill>
                <a:srgbClr val="FFFF00"/>
              </a:solidFill>
              <a:latin typeface="Calibri" pitchFamily="34" charset="0"/>
            </a:endParaRPr>
          </a:p>
        </p:txBody>
      </p:sp>
      <p:sp>
        <p:nvSpPr>
          <p:cNvPr id="51205" name="Line 5"/>
          <p:cNvSpPr>
            <a:spLocks noChangeShapeType="1"/>
          </p:cNvSpPr>
          <p:nvPr/>
        </p:nvSpPr>
        <p:spPr bwMode="auto">
          <a:xfrm>
            <a:off x="9" y="1268413"/>
            <a:ext cx="9324975" cy="0"/>
          </a:xfrm>
          <a:prstGeom prst="line">
            <a:avLst/>
          </a:prstGeom>
          <a:noFill/>
          <a:ln w="50800">
            <a:solidFill>
              <a:srgbClr val="969696"/>
            </a:solidFill>
            <a:round/>
            <a:headEnd/>
            <a:tailEnd/>
          </a:ln>
        </p:spPr>
        <p:txBody>
          <a:bodyPr lIns="91397" tIns="45699" rIns="91397" bIns="45699"/>
          <a:lstStyle/>
          <a:p>
            <a:endParaRPr lang="tr-TR">
              <a:solidFill>
                <a:srgbClr val="000000"/>
              </a:solidFill>
            </a:endParaRPr>
          </a:p>
        </p:txBody>
      </p:sp>
      <p:sp>
        <p:nvSpPr>
          <p:cNvPr id="16390" name="Rectangle 9"/>
          <p:cNvSpPr>
            <a:spLocks noChangeArrowheads="1"/>
          </p:cNvSpPr>
          <p:nvPr/>
        </p:nvSpPr>
        <p:spPr bwMode="auto">
          <a:xfrm>
            <a:off x="428596" y="1714488"/>
            <a:ext cx="8392445" cy="3714776"/>
          </a:xfrm>
          <a:prstGeom prst="rect">
            <a:avLst/>
          </a:prstGeom>
          <a:noFill/>
          <a:ln w="9525">
            <a:noFill/>
            <a:miter lim="800000"/>
            <a:headEnd/>
            <a:tailEnd/>
          </a:ln>
        </p:spPr>
        <p:txBody>
          <a:bodyPr lIns="91397" tIns="45699" rIns="91397" bIns="45699"/>
          <a:lstStyle/>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DA-8031 (</a:t>
            </a:r>
            <a:r>
              <a:rPr lang="tr-TR" sz="2600" b="1" dirty="0" err="1" smtClean="0">
                <a:solidFill>
                  <a:srgbClr val="FFFFFF"/>
                </a:solidFill>
                <a:latin typeface="Calibri" pitchFamily="34" charset="0"/>
              </a:rPr>
              <a:t>Potent</a:t>
            </a:r>
            <a:r>
              <a:rPr lang="tr-TR" sz="2600" b="1" dirty="0" smtClean="0">
                <a:solidFill>
                  <a:srgbClr val="FFFFFF"/>
                </a:solidFill>
                <a:latin typeface="Calibri" pitchFamily="34" charset="0"/>
              </a:rPr>
              <a:t> SSRI)</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D- </a:t>
            </a:r>
            <a:r>
              <a:rPr lang="tr-TR" sz="2600" b="1" dirty="0" err="1" smtClean="0">
                <a:solidFill>
                  <a:srgbClr val="FFFFFF"/>
                </a:solidFill>
                <a:latin typeface="Calibri" pitchFamily="34" charset="0"/>
              </a:rPr>
              <a:t>Modafinil</a:t>
            </a:r>
            <a:r>
              <a:rPr lang="tr-TR" sz="2600" b="1" dirty="0" smtClean="0">
                <a:solidFill>
                  <a:srgbClr val="FFFFFF"/>
                </a:solidFill>
                <a:latin typeface="Calibri" pitchFamily="34" charset="0"/>
              </a:rPr>
              <a:t> (</a:t>
            </a:r>
            <a:r>
              <a:rPr lang="tr-TR" sz="2600" b="1" dirty="0" err="1" smtClean="0">
                <a:solidFill>
                  <a:srgbClr val="FFFFFF"/>
                </a:solidFill>
                <a:latin typeface="Calibri" pitchFamily="34" charset="0"/>
              </a:rPr>
              <a:t>narkolepsi</a:t>
            </a:r>
            <a:r>
              <a:rPr lang="tr-TR" sz="2600" b="1" dirty="0" smtClean="0">
                <a:solidFill>
                  <a:srgbClr val="FFFFFF"/>
                </a:solidFill>
                <a:latin typeface="Calibri" pitchFamily="34" charset="0"/>
              </a:rPr>
              <a:t> tedavisinde kullanılan uyarıcı) mekanizma ?</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Alfa </a:t>
            </a:r>
            <a:r>
              <a:rPr lang="tr-TR" sz="2600" b="1" dirty="0" err="1" smtClean="0">
                <a:solidFill>
                  <a:srgbClr val="FFFFFF"/>
                </a:solidFill>
                <a:latin typeface="Calibri" pitchFamily="34" charset="0"/>
              </a:rPr>
              <a:t>blokerler</a:t>
            </a:r>
            <a:r>
              <a:rPr lang="tr-TR" sz="2600" b="1" dirty="0" smtClean="0">
                <a:solidFill>
                  <a:srgbClr val="FFFFFF"/>
                </a:solidFill>
                <a:latin typeface="Calibri" pitchFamily="34" charset="0"/>
              </a:rPr>
              <a:t> (</a:t>
            </a:r>
            <a:r>
              <a:rPr lang="tr-TR" sz="2600" b="1" dirty="0" err="1" smtClean="0">
                <a:solidFill>
                  <a:srgbClr val="FFFFFF"/>
                </a:solidFill>
                <a:latin typeface="Calibri" pitchFamily="34" charset="0"/>
              </a:rPr>
              <a:t>silodosin</a:t>
            </a:r>
            <a:r>
              <a:rPr lang="tr-TR" sz="2600" b="1" dirty="0" smtClean="0">
                <a:solidFill>
                  <a:srgbClr val="FFFFFF"/>
                </a:solidFill>
                <a:latin typeface="Calibri" pitchFamily="34" charset="0"/>
              </a:rPr>
              <a:t> ile IELT de 3 kat uzama ?)</a:t>
            </a:r>
          </a:p>
          <a:p>
            <a:pPr marL="350676" indent="-350676" eaLnBrk="0" hangingPunct="0">
              <a:lnSpc>
                <a:spcPct val="135000"/>
              </a:lnSpc>
              <a:spcBef>
                <a:spcPct val="20000"/>
              </a:spcBef>
              <a:buClr>
                <a:srgbClr val="FFFF00"/>
              </a:buClr>
              <a:buFont typeface="Wingdings" pitchFamily="2" charset="2"/>
              <a:buChar char="Ø"/>
              <a:defRPr/>
            </a:pPr>
            <a:r>
              <a:rPr lang="tr-TR" sz="2600" b="1" dirty="0" err="1" smtClean="0">
                <a:solidFill>
                  <a:srgbClr val="FFFFFF"/>
                </a:solidFill>
                <a:latin typeface="Calibri" pitchFamily="34" charset="0"/>
              </a:rPr>
              <a:t>Botulinum</a:t>
            </a:r>
            <a:r>
              <a:rPr lang="tr-TR" sz="2600" b="1" dirty="0" smtClean="0">
                <a:solidFill>
                  <a:srgbClr val="FFFFFF"/>
                </a:solidFill>
                <a:latin typeface="Calibri" pitchFamily="34" charset="0"/>
              </a:rPr>
              <a:t> enjeksiyonu ?</a:t>
            </a:r>
          </a:p>
          <a:p>
            <a:pPr marL="350676" indent="-350676" eaLnBrk="0" hangingPunct="0">
              <a:lnSpc>
                <a:spcPct val="135000"/>
              </a:lnSpc>
              <a:spcBef>
                <a:spcPct val="20000"/>
              </a:spcBef>
              <a:buClr>
                <a:srgbClr val="FFFF00"/>
              </a:buClr>
              <a:buFont typeface="Wingdings" pitchFamily="2" charset="2"/>
              <a:buChar char="Ø"/>
              <a:defRPr/>
            </a:pPr>
            <a:endParaRPr lang="tr-TR" sz="2600" b="1" dirty="0" smtClean="0">
              <a:solidFill>
                <a:srgbClr val="FFFFFF"/>
              </a:solidFill>
              <a:latin typeface="Calibri" pitchFamily="34"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b="1" dirty="0" smtClean="0">
              <a:solidFill>
                <a:srgbClr val="FFFFFF"/>
              </a:solidFill>
              <a:latin typeface="Calibri" pitchFamily="34"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b="1" dirty="0" smtClean="0">
              <a:solidFill>
                <a:srgbClr val="FFFFFF"/>
              </a:solidFill>
              <a:latin typeface="Calibri" pitchFamily="34"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b="1" dirty="0">
              <a:solidFill>
                <a:srgbClr val="FFFFFF"/>
              </a:solidFill>
              <a:latin typeface="Calibri" pitchFamily="34" charset="0"/>
            </a:endParaRPr>
          </a:p>
          <a:p>
            <a:pPr eaLnBrk="0" hangingPunct="0">
              <a:lnSpc>
                <a:spcPct val="135000"/>
              </a:lnSpc>
              <a:spcBef>
                <a:spcPct val="20000"/>
              </a:spcBef>
              <a:buClr>
                <a:srgbClr val="FFFF00"/>
              </a:buClr>
              <a:buFont typeface="Wingdings" pitchFamily="2" charset="2"/>
              <a:buChar char="ü"/>
              <a:defRPr/>
            </a:pPr>
            <a:endParaRPr lang="tr-TR" sz="2600" b="1" dirty="0">
              <a:solidFill>
                <a:srgbClr val="FFFFFF"/>
              </a:solidFill>
              <a:latin typeface="Calibri"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196975"/>
            <a:ext cx="7772400" cy="1727200"/>
          </a:xfrm>
        </p:spPr>
        <p:txBody>
          <a:bodyPr rtlCol="0">
            <a:normAutofit fontScale="90000"/>
          </a:bodyPr>
          <a:lstStyle/>
          <a:p>
            <a:pPr fontAlgn="auto">
              <a:spcAft>
                <a:spcPts val="0"/>
              </a:spcAft>
              <a:defRPr/>
            </a:pPr>
            <a:r>
              <a:rPr lang="tr-TR" sz="5500" b="1" dirty="0" smtClean="0">
                <a:solidFill>
                  <a:srgbClr val="FFFF00"/>
                </a:solidFill>
              </a:rPr>
              <a:t>	</a:t>
            </a:r>
            <a:r>
              <a:rPr lang="tr-TR" sz="6000" dirty="0" smtClean="0"/>
              <a:t/>
            </a:r>
            <a:br>
              <a:rPr lang="tr-TR" sz="6000" dirty="0" smtClean="0"/>
            </a:br>
            <a:r>
              <a:rPr lang="tr-TR" sz="5300" dirty="0" err="1" smtClean="0">
                <a:solidFill>
                  <a:srgbClr val="FFFF00"/>
                </a:solidFill>
              </a:rPr>
              <a:t>Varikosel</a:t>
            </a:r>
            <a:r>
              <a:rPr lang="tr-TR" sz="5300" dirty="0" smtClean="0">
                <a:solidFill>
                  <a:srgbClr val="FFFF00"/>
                </a:solidFill>
              </a:rPr>
              <a:t> Güncelleme 2014</a:t>
            </a:r>
            <a:endParaRPr lang="tr-TR" sz="5300" b="1" dirty="0" smtClean="0">
              <a:solidFill>
                <a:srgbClr val="FFFF00"/>
              </a:solidFill>
            </a:endParaRPr>
          </a:p>
        </p:txBody>
      </p:sp>
      <p:sp>
        <p:nvSpPr>
          <p:cNvPr id="5123" name="Rectangle 3"/>
          <p:cNvSpPr>
            <a:spLocks noGrp="1" noChangeArrowheads="1"/>
          </p:cNvSpPr>
          <p:nvPr>
            <p:ph type="subTitle" idx="1"/>
          </p:nvPr>
        </p:nvSpPr>
        <p:spPr/>
        <p:txBody>
          <a:bodyPr/>
          <a:lstStyle/>
          <a:p>
            <a:r>
              <a:rPr lang="en-US" sz="2800" b="1" dirty="0" smtClean="0">
                <a:solidFill>
                  <a:schemeClr val="bg1"/>
                </a:solidFill>
              </a:rPr>
              <a:t>Dr.</a:t>
            </a:r>
            <a:r>
              <a:rPr lang="tr-TR" sz="2800" b="1" dirty="0" smtClean="0">
                <a:solidFill>
                  <a:schemeClr val="bg1"/>
                </a:solidFill>
              </a:rPr>
              <a:t> </a:t>
            </a:r>
            <a:r>
              <a:rPr lang="en-US" sz="2800" b="1" dirty="0" smtClean="0">
                <a:solidFill>
                  <a:schemeClr val="bg1"/>
                </a:solidFill>
              </a:rPr>
              <a:t>Önder YAMAN</a:t>
            </a:r>
            <a:r>
              <a:rPr lang="tr-TR" sz="2800" b="1" dirty="0" smtClean="0">
                <a:solidFill>
                  <a:schemeClr val="bg1"/>
                </a:solidFill>
              </a:rPr>
              <a:t>; FECSM</a:t>
            </a:r>
            <a:endParaRPr lang="en-US" sz="2800" b="1" dirty="0" smtClean="0">
              <a:solidFill>
                <a:schemeClr val="bg1"/>
              </a:solidFill>
            </a:endParaRPr>
          </a:p>
          <a:p>
            <a:endParaRPr lang="tr-TR" sz="2800" b="1" dirty="0" smtClean="0">
              <a:solidFill>
                <a:schemeClr val="bg1"/>
              </a:solidFill>
            </a:endParaRPr>
          </a:p>
          <a:p>
            <a:r>
              <a:rPr lang="en-US" sz="2800" b="1" dirty="0" smtClean="0">
                <a:solidFill>
                  <a:schemeClr val="bg1"/>
                </a:solidFill>
              </a:rPr>
              <a:t>Ankara </a:t>
            </a:r>
            <a:r>
              <a:rPr lang="en-US" sz="2800" b="1" dirty="0" err="1" smtClean="0">
                <a:solidFill>
                  <a:schemeClr val="bg1"/>
                </a:solidFill>
              </a:rPr>
              <a:t>Üniversitesi</a:t>
            </a:r>
            <a:r>
              <a:rPr lang="en-US" sz="2800" b="1" dirty="0" smtClean="0">
                <a:solidFill>
                  <a:schemeClr val="bg1"/>
                </a:solidFill>
              </a:rPr>
              <a:t> </a:t>
            </a:r>
            <a:r>
              <a:rPr lang="en-US" sz="2800" b="1" dirty="0" err="1" smtClean="0">
                <a:solidFill>
                  <a:schemeClr val="bg1"/>
                </a:solidFill>
              </a:rPr>
              <a:t>Tıp</a:t>
            </a:r>
            <a:r>
              <a:rPr lang="en-US" sz="2800" b="1" dirty="0" smtClean="0">
                <a:solidFill>
                  <a:schemeClr val="bg1"/>
                </a:solidFill>
              </a:rPr>
              <a:t> </a:t>
            </a:r>
            <a:r>
              <a:rPr lang="en-US" sz="2800" b="1" dirty="0" err="1" smtClean="0">
                <a:solidFill>
                  <a:schemeClr val="bg1"/>
                </a:solidFill>
              </a:rPr>
              <a:t>Fakültesi</a:t>
            </a:r>
            <a:endParaRPr lang="tr-TR" sz="2800" b="1" dirty="0" smtClean="0">
              <a:solidFill>
                <a:schemeClr val="bg1"/>
              </a:solidFill>
            </a:endParaRPr>
          </a:p>
          <a:p>
            <a:r>
              <a:rPr lang="en-US" sz="2800" b="1" dirty="0" smtClean="0">
                <a:solidFill>
                  <a:schemeClr val="bg1"/>
                </a:solidFill>
              </a:rPr>
              <a:t> Üroloji A.B.D</a:t>
            </a:r>
            <a:endParaRPr lang="tr-TR" sz="2800" b="1" dirty="0" smtClean="0">
              <a:solidFill>
                <a:schemeClr val="bg1"/>
              </a:solidFill>
            </a:endParaRPr>
          </a:p>
        </p:txBody>
      </p:sp>
      <p:pic>
        <p:nvPicPr>
          <p:cNvPr id="5124" name="Picture 6" descr="ankara_uni_rektorluk"/>
          <p:cNvPicPr>
            <a:picLocks noChangeAspect="1" noChangeArrowheads="1"/>
          </p:cNvPicPr>
          <p:nvPr/>
        </p:nvPicPr>
        <p:blipFill>
          <a:blip r:embed="rId2" cstate="print"/>
          <a:srcRect/>
          <a:stretch>
            <a:fillRect/>
          </a:stretch>
        </p:blipFill>
        <p:spPr bwMode="auto">
          <a:xfrm>
            <a:off x="7740650" y="5445126"/>
            <a:ext cx="1403350" cy="1412875"/>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pPr>
              <a:defRPr/>
            </a:pPr>
            <a:fld id="{640FD71E-4182-4F2B-A2ED-E653040E427C}" type="slidenum">
              <a:rPr lang="tr-TR">
                <a:solidFill>
                  <a:prstClr val="black">
                    <a:tint val="75000"/>
                  </a:prstClr>
                </a:solidFill>
              </a:rPr>
              <a:pPr>
                <a:defRPr/>
              </a:pPr>
              <a:t>14</a:t>
            </a:fld>
            <a:endParaRPr lang="tr-TR">
              <a:solidFill>
                <a:prstClr val="black">
                  <a:tint val="75000"/>
                </a:prstClr>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Başlık"/>
          <p:cNvSpPr>
            <a:spLocks noGrp="1"/>
          </p:cNvSpPr>
          <p:nvPr>
            <p:ph type="title"/>
          </p:nvPr>
        </p:nvSpPr>
        <p:spPr/>
        <p:txBody>
          <a:bodyPr/>
          <a:lstStyle/>
          <a:p>
            <a:r>
              <a:rPr lang="tr-TR" sz="5400" dirty="0" err="1" smtClean="0">
                <a:solidFill>
                  <a:srgbClr val="FFFF00"/>
                </a:solidFill>
              </a:rPr>
              <a:t>Fizyopatoloji</a:t>
            </a:r>
            <a:r>
              <a:rPr lang="tr-TR" sz="5400" dirty="0" smtClean="0">
                <a:solidFill>
                  <a:srgbClr val="FFFF00"/>
                </a:solidFill>
              </a:rPr>
              <a:t>  </a:t>
            </a:r>
          </a:p>
        </p:txBody>
      </p:sp>
      <p:graphicFrame>
        <p:nvGraphicFramePr>
          <p:cNvPr id="6" name="5 İçerik Yer Tutucusu"/>
          <p:cNvGraphicFramePr>
            <a:graphicFrameLocks noGrp="1"/>
          </p:cNvGraphicFramePr>
          <p:nvPr>
            <p:ph idx="1"/>
          </p:nvPr>
        </p:nvGraphicFramePr>
        <p:xfrm>
          <a:off x="457200" y="160020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9" name="Picture 5" descr="k"/>
          <p:cNvPicPr>
            <a:picLocks noChangeAspect="1" noChangeArrowheads="1"/>
          </p:cNvPicPr>
          <p:nvPr/>
        </p:nvPicPr>
        <p:blipFill>
          <a:blip r:embed="rId8" cstate="print"/>
          <a:srcRect/>
          <a:stretch>
            <a:fillRect/>
          </a:stretch>
        </p:blipFill>
        <p:spPr bwMode="auto">
          <a:xfrm>
            <a:off x="1" y="383607"/>
            <a:ext cx="1259632" cy="1100707"/>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7119934" y="404664"/>
          <a:ext cx="1794316" cy="1124744"/>
        </p:xfrm>
        <a:graphic>
          <a:graphicData uri="http://schemas.openxmlformats.org/presentationml/2006/ole">
            <p:oleObj spid="_x0000_s283650" name="Photo Editor Fotoğrafı" r:id="rId9" imgW="2247619" imgH="2172003" progId="">
              <p:embed/>
            </p:oleObj>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title"/>
          </p:nvPr>
        </p:nvSpPr>
        <p:spPr/>
        <p:txBody>
          <a:bodyPr/>
          <a:lstStyle/>
          <a:p>
            <a:endParaRPr lang="tr-TR" smtClean="0"/>
          </a:p>
        </p:txBody>
      </p:sp>
      <p:pic>
        <p:nvPicPr>
          <p:cNvPr id="14339" name="Picture 2"/>
          <p:cNvPicPr>
            <a:picLocks noChangeAspect="1" noChangeArrowheads="1"/>
          </p:cNvPicPr>
          <p:nvPr/>
        </p:nvPicPr>
        <p:blipFill>
          <a:blip r:embed="rId2" cstate="print"/>
          <a:srcRect/>
          <a:stretch>
            <a:fillRect/>
          </a:stretch>
        </p:blipFill>
        <p:spPr bwMode="auto">
          <a:xfrm>
            <a:off x="285750" y="285750"/>
            <a:ext cx="1735138" cy="2357438"/>
          </a:xfrm>
          <a:prstGeom prst="rect">
            <a:avLst/>
          </a:prstGeom>
          <a:noFill/>
          <a:ln w="9525">
            <a:noFill/>
            <a:miter lim="800000"/>
            <a:headEnd/>
            <a:tailEnd/>
          </a:ln>
        </p:spPr>
      </p:pic>
      <p:pic>
        <p:nvPicPr>
          <p:cNvPr id="134146" name="Picture 2"/>
          <p:cNvPicPr>
            <a:picLocks noChangeAspect="1" noChangeArrowheads="1"/>
          </p:cNvPicPr>
          <p:nvPr/>
        </p:nvPicPr>
        <p:blipFill>
          <a:blip r:embed="rId3" cstate="print"/>
          <a:srcRect/>
          <a:stretch>
            <a:fillRect/>
          </a:stretch>
        </p:blipFill>
        <p:spPr bwMode="auto">
          <a:xfrm>
            <a:off x="2286009" y="1000134"/>
            <a:ext cx="5991225" cy="3876675"/>
          </a:xfrm>
          <a:prstGeom prst="rect">
            <a:avLst/>
          </a:prstGeom>
          <a:noFill/>
          <a:ln w="9525">
            <a:noFill/>
            <a:miter lim="800000"/>
            <a:headEnd/>
            <a:tailEnd/>
          </a:ln>
        </p:spPr>
      </p:pic>
      <p:pic>
        <p:nvPicPr>
          <p:cNvPr id="134147" name="Picture 3"/>
          <p:cNvPicPr>
            <a:picLocks noChangeAspect="1" noChangeArrowheads="1"/>
          </p:cNvPicPr>
          <p:nvPr/>
        </p:nvPicPr>
        <p:blipFill>
          <a:blip r:embed="rId4" cstate="print"/>
          <a:srcRect/>
          <a:stretch>
            <a:fillRect/>
          </a:stretch>
        </p:blipFill>
        <p:spPr bwMode="auto">
          <a:xfrm>
            <a:off x="3214688" y="2779722"/>
            <a:ext cx="5081587" cy="2401887"/>
          </a:xfrm>
          <a:prstGeom prst="rect">
            <a:avLst/>
          </a:prstGeom>
          <a:noFill/>
          <a:ln w="9525">
            <a:noFill/>
            <a:miter lim="800000"/>
            <a:headEnd/>
            <a:tailEnd/>
          </a:ln>
        </p:spPr>
      </p:pic>
      <p:graphicFrame>
        <p:nvGraphicFramePr>
          <p:cNvPr id="7" name="6 İçerik Yer Tutucusu"/>
          <p:cNvGraphicFramePr>
            <a:graphicFrameLocks noGrp="1"/>
          </p:cNvGraphicFramePr>
          <p:nvPr>
            <p:ph idx="1"/>
          </p:nvPr>
        </p:nvGraphicFramePr>
        <p:xfrm>
          <a:off x="285720" y="4071951"/>
          <a:ext cx="8286808" cy="2482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7 Slayt Numarası Yer Tutucusu"/>
          <p:cNvSpPr>
            <a:spLocks noGrp="1"/>
          </p:cNvSpPr>
          <p:nvPr>
            <p:ph type="sldNum" sz="quarter" idx="12"/>
          </p:nvPr>
        </p:nvSpPr>
        <p:spPr/>
        <p:txBody>
          <a:bodyPr/>
          <a:lstStyle/>
          <a:p>
            <a:pPr>
              <a:defRPr/>
            </a:pPr>
            <a:fld id="{15B6418A-23B4-4959-923B-6B1F2BB749B7}" type="slidenum">
              <a:rPr lang="tr-TR">
                <a:solidFill>
                  <a:prstClr val="black">
                    <a:tint val="75000"/>
                  </a:prstClr>
                </a:solidFill>
              </a:rPr>
              <a:pPr>
                <a:defRPr/>
              </a:pPr>
              <a:t>16</a:t>
            </a:fld>
            <a:endParaRPr lang="tr-TR">
              <a:solidFill>
                <a:prstClr val="black">
                  <a:tint val="75000"/>
                </a:prstClr>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Başlık"/>
          <p:cNvSpPr>
            <a:spLocks noGrp="1"/>
          </p:cNvSpPr>
          <p:nvPr>
            <p:ph type="title"/>
          </p:nvPr>
        </p:nvSpPr>
        <p:spPr/>
        <p:txBody>
          <a:bodyPr/>
          <a:lstStyle/>
          <a:p>
            <a:endParaRPr lang="tr-TR" smtClean="0"/>
          </a:p>
        </p:txBody>
      </p:sp>
      <p:pic>
        <p:nvPicPr>
          <p:cNvPr id="15363" name="Picture 2"/>
          <p:cNvPicPr>
            <a:picLocks noChangeAspect="1" noChangeArrowheads="1"/>
          </p:cNvPicPr>
          <p:nvPr/>
        </p:nvPicPr>
        <p:blipFill>
          <a:blip r:embed="rId2" cstate="print"/>
          <a:srcRect/>
          <a:stretch>
            <a:fillRect/>
          </a:stretch>
        </p:blipFill>
        <p:spPr bwMode="auto">
          <a:xfrm>
            <a:off x="571501" y="2714634"/>
            <a:ext cx="8005763" cy="2214563"/>
          </a:xfrm>
          <a:prstGeom prst="rect">
            <a:avLst/>
          </a:prstGeom>
          <a:noFill/>
          <a:ln w="9525">
            <a:noFill/>
            <a:miter lim="800000"/>
            <a:headEnd/>
            <a:tailEnd/>
          </a:ln>
        </p:spPr>
      </p:pic>
      <p:pic>
        <p:nvPicPr>
          <p:cNvPr id="15364" name="Picture 1"/>
          <p:cNvPicPr>
            <a:picLocks noChangeAspect="1" noChangeArrowheads="1"/>
          </p:cNvPicPr>
          <p:nvPr/>
        </p:nvPicPr>
        <p:blipFill>
          <a:blip r:embed="rId3" cstate="print"/>
          <a:srcRect/>
          <a:stretch>
            <a:fillRect/>
          </a:stretch>
        </p:blipFill>
        <p:spPr bwMode="auto">
          <a:xfrm>
            <a:off x="7380288" y="260351"/>
            <a:ext cx="1550987" cy="1440458"/>
          </a:xfrm>
          <a:prstGeom prst="rect">
            <a:avLst/>
          </a:prstGeom>
          <a:noFill/>
          <a:ln w="9525">
            <a:noFill/>
            <a:miter lim="800000"/>
            <a:headEnd/>
            <a:tailEnd/>
          </a:ln>
        </p:spPr>
      </p:pic>
      <p:graphicFrame>
        <p:nvGraphicFramePr>
          <p:cNvPr id="7" name="6 İçerik Yer Tutucusu"/>
          <p:cNvGraphicFramePr>
            <a:graphicFrameLocks noGrp="1"/>
          </p:cNvGraphicFramePr>
          <p:nvPr>
            <p:ph idx="1"/>
          </p:nvPr>
        </p:nvGraphicFramePr>
        <p:xfrm>
          <a:off x="357158" y="1785935"/>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5 Slayt Numarası Yer Tutucusu"/>
          <p:cNvSpPr>
            <a:spLocks noGrp="1"/>
          </p:cNvSpPr>
          <p:nvPr>
            <p:ph type="sldNum" sz="quarter" idx="12"/>
          </p:nvPr>
        </p:nvSpPr>
        <p:spPr/>
        <p:txBody>
          <a:bodyPr/>
          <a:lstStyle/>
          <a:p>
            <a:pPr>
              <a:defRPr/>
            </a:pPr>
            <a:fld id="{BAE77E3A-549E-4184-9F8B-BDD6DA6B9963}" type="slidenum">
              <a:rPr lang="tr-TR">
                <a:solidFill>
                  <a:prstClr val="black">
                    <a:tint val="75000"/>
                  </a:prstClr>
                </a:solidFill>
              </a:rPr>
              <a:pPr>
                <a:defRPr/>
              </a:pPr>
              <a:t>17</a:t>
            </a:fld>
            <a:endParaRPr lang="tr-TR">
              <a:solidFill>
                <a:prstClr val="black">
                  <a:tint val="75000"/>
                </a:prstClr>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Başlık"/>
          <p:cNvSpPr>
            <a:spLocks noGrp="1"/>
          </p:cNvSpPr>
          <p:nvPr>
            <p:ph type="title"/>
          </p:nvPr>
        </p:nvSpPr>
        <p:spPr/>
        <p:txBody>
          <a:bodyPr/>
          <a:lstStyle/>
          <a:p>
            <a:r>
              <a:rPr lang="tr-TR" b="1" smtClean="0">
                <a:solidFill>
                  <a:srgbClr val="FFFF00"/>
                </a:solidFill>
              </a:rPr>
              <a:t>Cochrane 2012</a:t>
            </a:r>
          </a:p>
        </p:txBody>
      </p:sp>
      <p:sp>
        <p:nvSpPr>
          <p:cNvPr id="29699" name="2 İçerik Yer Tutucusu"/>
          <p:cNvSpPr>
            <a:spLocks noGrp="1"/>
          </p:cNvSpPr>
          <p:nvPr>
            <p:ph idx="1"/>
          </p:nvPr>
        </p:nvSpPr>
        <p:spPr/>
        <p:txBody>
          <a:bodyPr/>
          <a:lstStyle/>
          <a:p>
            <a:endParaRPr lang="tr-TR" smtClean="0"/>
          </a:p>
        </p:txBody>
      </p:sp>
      <p:pic>
        <p:nvPicPr>
          <p:cNvPr id="29700" name="Picture 2"/>
          <p:cNvPicPr>
            <a:picLocks noChangeAspect="1" noChangeArrowheads="1"/>
          </p:cNvPicPr>
          <p:nvPr/>
        </p:nvPicPr>
        <p:blipFill>
          <a:blip r:embed="rId2" cstate="print"/>
          <a:srcRect/>
          <a:stretch>
            <a:fillRect/>
          </a:stretch>
        </p:blipFill>
        <p:spPr bwMode="auto">
          <a:xfrm>
            <a:off x="571500" y="1500188"/>
            <a:ext cx="7715250" cy="4849812"/>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pPr>
              <a:defRPr/>
            </a:pPr>
            <a:fld id="{F5B30C9F-C81C-46C0-8B64-99C6484DD5EB}" type="slidenum">
              <a:rPr lang="tr-TR"/>
              <a:pPr>
                <a:defRPr/>
              </a:pPr>
              <a:t>18</a:t>
            </a:fld>
            <a:endParaRPr lang="tr-T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yagram"/>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İçerik Yer Tutucusu"/>
          <p:cNvGraphicFramePr>
            <a:graphicFrameLocks noGrp="1"/>
          </p:cNvGraphicFramePr>
          <p:nvPr>
            <p:ph idx="1"/>
          </p:nvPr>
        </p:nvGraphicFramePr>
        <p:xfrm>
          <a:off x="500034" y="1428736"/>
          <a:ext cx="8229600" cy="9715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24" name="Picture 2"/>
          <p:cNvPicPr>
            <a:picLocks noChangeAspect="1" noChangeArrowheads="1"/>
          </p:cNvPicPr>
          <p:nvPr/>
        </p:nvPicPr>
        <p:blipFill>
          <a:blip r:embed="rId12" cstate="print"/>
          <a:srcRect/>
          <a:stretch>
            <a:fillRect/>
          </a:stretch>
        </p:blipFill>
        <p:spPr bwMode="auto">
          <a:xfrm>
            <a:off x="285750" y="2428875"/>
            <a:ext cx="8656638" cy="4248150"/>
          </a:xfrm>
          <a:prstGeom prst="rect">
            <a:avLst/>
          </a:prstGeom>
          <a:noFill/>
          <a:ln w="9525">
            <a:noFill/>
            <a:miter lim="800000"/>
            <a:headEnd/>
            <a:tailEnd/>
          </a:ln>
        </p:spPr>
      </p:pic>
      <p:sp>
        <p:nvSpPr>
          <p:cNvPr id="30725" name="Oval 60"/>
          <p:cNvSpPr>
            <a:spLocks noChangeArrowheads="1"/>
          </p:cNvSpPr>
          <p:nvPr/>
        </p:nvSpPr>
        <p:spPr bwMode="auto">
          <a:xfrm>
            <a:off x="5143500" y="5286384"/>
            <a:ext cx="1295400" cy="504825"/>
          </a:xfrm>
          <a:prstGeom prst="ellipse">
            <a:avLst/>
          </a:prstGeom>
          <a:noFill/>
          <a:ln w="57150">
            <a:solidFill>
              <a:srgbClr val="CC3300"/>
            </a:solidFill>
            <a:round/>
            <a:headEnd/>
            <a:tailEnd/>
          </a:ln>
        </p:spPr>
        <p:txBody>
          <a:bodyPr wrap="none" lIns="91397" tIns="45699" rIns="91397" bIns="45699" anchor="ctr"/>
          <a:lstStyle/>
          <a:p>
            <a:endParaRPr lang="tr-TR">
              <a:latin typeface="Calibri" pitchFamily="34" charset="0"/>
            </a:endParaRPr>
          </a:p>
        </p:txBody>
      </p:sp>
      <p:sp>
        <p:nvSpPr>
          <p:cNvPr id="30726" name="Oval 60"/>
          <p:cNvSpPr>
            <a:spLocks noChangeArrowheads="1"/>
          </p:cNvSpPr>
          <p:nvPr/>
        </p:nvSpPr>
        <p:spPr bwMode="auto">
          <a:xfrm>
            <a:off x="7215197" y="5286376"/>
            <a:ext cx="720725" cy="360363"/>
          </a:xfrm>
          <a:prstGeom prst="ellipse">
            <a:avLst/>
          </a:prstGeom>
          <a:noFill/>
          <a:ln w="57150">
            <a:solidFill>
              <a:srgbClr val="CC3300"/>
            </a:solidFill>
            <a:round/>
            <a:headEnd/>
            <a:tailEnd/>
          </a:ln>
        </p:spPr>
        <p:txBody>
          <a:bodyPr wrap="none" lIns="91397" tIns="45699" rIns="91397" bIns="45699" anchor="ctr"/>
          <a:lstStyle/>
          <a:p>
            <a:endParaRPr lang="tr-TR">
              <a:latin typeface="Calibri" pitchFamily="34" charset="0"/>
            </a:endParaRPr>
          </a:p>
        </p:txBody>
      </p:sp>
      <p:sp>
        <p:nvSpPr>
          <p:cNvPr id="9" name="8 Slayt Numarası Yer Tutucusu"/>
          <p:cNvSpPr>
            <a:spLocks noGrp="1"/>
          </p:cNvSpPr>
          <p:nvPr>
            <p:ph type="sldNum" sz="quarter" idx="12"/>
          </p:nvPr>
        </p:nvSpPr>
        <p:spPr/>
        <p:txBody>
          <a:bodyPr/>
          <a:lstStyle/>
          <a:p>
            <a:pPr>
              <a:defRPr/>
            </a:pPr>
            <a:fld id="{06500A5F-0136-44B9-9747-80D3AC04DBEC}" type="slidenum">
              <a:rPr lang="tr-TR"/>
              <a:pPr>
                <a:defRPr/>
              </a:pPr>
              <a:t>19</a:t>
            </a:fld>
            <a:endParaRPr lang="tr-T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tr-TR" smtClean="0"/>
          </a:p>
        </p:txBody>
      </p:sp>
      <p:sp>
        <p:nvSpPr>
          <p:cNvPr id="51203" name="Rectangle 3"/>
          <p:cNvSpPr>
            <a:spLocks noChangeArrowheads="1"/>
          </p:cNvSpPr>
          <p:nvPr/>
        </p:nvSpPr>
        <p:spPr bwMode="auto">
          <a:xfrm>
            <a:off x="2" y="981084"/>
            <a:ext cx="9180513" cy="5472113"/>
          </a:xfrm>
          <a:prstGeom prst="rect">
            <a:avLst/>
          </a:prstGeom>
          <a:solidFill>
            <a:srgbClr val="003399"/>
          </a:solidFill>
          <a:ln w="9525">
            <a:solidFill>
              <a:schemeClr val="tx1"/>
            </a:solidFill>
            <a:miter lim="800000"/>
            <a:headEnd/>
            <a:tailEnd/>
          </a:ln>
        </p:spPr>
        <p:txBody>
          <a:bodyPr wrap="none" lIns="91397" tIns="45699" rIns="91397" bIns="45699" anchor="ctr"/>
          <a:lstStyle/>
          <a:p>
            <a:pPr eaLnBrk="0" hangingPunct="0"/>
            <a:endParaRPr lang="tr-TR" sz="2400" dirty="0">
              <a:solidFill>
                <a:srgbClr val="000000"/>
              </a:solidFill>
              <a:latin typeface="Times New Roman" pitchFamily="18" charset="0"/>
            </a:endParaRPr>
          </a:p>
        </p:txBody>
      </p:sp>
      <p:sp>
        <p:nvSpPr>
          <p:cNvPr id="51204" name="Rectangle 4"/>
          <p:cNvSpPr>
            <a:spLocks noChangeArrowheads="1"/>
          </p:cNvSpPr>
          <p:nvPr/>
        </p:nvSpPr>
        <p:spPr bwMode="auto">
          <a:xfrm>
            <a:off x="2" y="9"/>
            <a:ext cx="9180513" cy="1268413"/>
          </a:xfrm>
          <a:prstGeom prst="rect">
            <a:avLst/>
          </a:prstGeom>
          <a:solidFill>
            <a:srgbClr val="002164"/>
          </a:solidFill>
          <a:ln w="9525">
            <a:solidFill>
              <a:schemeClr val="tx1"/>
            </a:solidFill>
            <a:miter lim="800000"/>
            <a:headEnd/>
            <a:tailEnd/>
          </a:ln>
        </p:spPr>
        <p:txBody>
          <a:bodyPr wrap="none" lIns="91397" tIns="45699" rIns="91397" bIns="45699" anchor="ctr"/>
          <a:lstStyle/>
          <a:p>
            <a:pPr algn="ctr" eaLnBrk="0" hangingPunct="0"/>
            <a:r>
              <a:rPr lang="tr-TR" sz="3600" b="1" dirty="0" err="1" smtClean="0">
                <a:solidFill>
                  <a:srgbClr val="FFFF00"/>
                </a:solidFill>
                <a:latin typeface="Calibri" pitchFamily="34" charset="0"/>
              </a:rPr>
              <a:t>Androloji</a:t>
            </a:r>
            <a:endParaRPr lang="tr-TR" sz="3600" b="1" dirty="0">
              <a:solidFill>
                <a:srgbClr val="FFFF00"/>
              </a:solidFill>
              <a:latin typeface="Calibri" pitchFamily="34" charset="0"/>
            </a:endParaRPr>
          </a:p>
        </p:txBody>
      </p:sp>
      <p:sp>
        <p:nvSpPr>
          <p:cNvPr id="51205" name="Line 5"/>
          <p:cNvSpPr>
            <a:spLocks noChangeShapeType="1"/>
          </p:cNvSpPr>
          <p:nvPr/>
        </p:nvSpPr>
        <p:spPr bwMode="auto">
          <a:xfrm>
            <a:off x="9" y="1268413"/>
            <a:ext cx="9324975" cy="0"/>
          </a:xfrm>
          <a:prstGeom prst="line">
            <a:avLst/>
          </a:prstGeom>
          <a:noFill/>
          <a:ln w="50800">
            <a:solidFill>
              <a:srgbClr val="969696"/>
            </a:solidFill>
            <a:round/>
            <a:headEnd/>
            <a:tailEnd/>
          </a:ln>
        </p:spPr>
        <p:txBody>
          <a:bodyPr lIns="91397" tIns="45699" rIns="91397" bIns="45699"/>
          <a:lstStyle/>
          <a:p>
            <a:endParaRPr lang="tr-TR">
              <a:solidFill>
                <a:srgbClr val="000000"/>
              </a:solidFill>
            </a:endParaRPr>
          </a:p>
        </p:txBody>
      </p:sp>
      <p:pic>
        <p:nvPicPr>
          <p:cNvPr id="237570" name="Picture 2"/>
          <p:cNvPicPr>
            <a:picLocks noChangeAspect="1" noChangeArrowheads="1"/>
          </p:cNvPicPr>
          <p:nvPr/>
        </p:nvPicPr>
        <p:blipFill>
          <a:blip r:embed="rId2" cstate="print"/>
          <a:srcRect/>
          <a:stretch>
            <a:fillRect/>
          </a:stretch>
        </p:blipFill>
        <p:spPr bwMode="auto">
          <a:xfrm>
            <a:off x="511100" y="1340777"/>
            <a:ext cx="8093348" cy="5122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yagram"/>
          <p:cNvGraphicFramePr/>
          <p:nvPr/>
        </p:nvGraphicFramePr>
        <p:xfrm>
          <a:off x="457200" y="274638"/>
          <a:ext cx="8229600" cy="1714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747" name="2 İçerik Yer Tutucusu"/>
          <p:cNvSpPr>
            <a:spLocks noGrp="1"/>
          </p:cNvSpPr>
          <p:nvPr>
            <p:ph idx="1"/>
          </p:nvPr>
        </p:nvSpPr>
        <p:spPr/>
        <p:txBody>
          <a:bodyPr/>
          <a:lstStyle/>
          <a:p>
            <a:endParaRPr lang="tr-TR" smtClean="0"/>
          </a:p>
        </p:txBody>
      </p:sp>
      <p:pic>
        <p:nvPicPr>
          <p:cNvPr id="31748" name="Picture 2"/>
          <p:cNvPicPr>
            <a:picLocks noChangeAspect="1" noChangeArrowheads="1"/>
          </p:cNvPicPr>
          <p:nvPr/>
        </p:nvPicPr>
        <p:blipFill>
          <a:blip r:embed="rId7" cstate="print"/>
          <a:srcRect/>
          <a:stretch>
            <a:fillRect/>
          </a:stretch>
        </p:blipFill>
        <p:spPr bwMode="auto">
          <a:xfrm>
            <a:off x="179388" y="2420938"/>
            <a:ext cx="8886825" cy="3240087"/>
          </a:xfrm>
          <a:prstGeom prst="rect">
            <a:avLst/>
          </a:prstGeom>
          <a:noFill/>
          <a:ln w="9525">
            <a:noFill/>
            <a:miter lim="800000"/>
            <a:headEnd/>
            <a:tailEnd/>
          </a:ln>
        </p:spPr>
      </p:pic>
      <p:sp>
        <p:nvSpPr>
          <p:cNvPr id="31749" name="Oval 60"/>
          <p:cNvSpPr>
            <a:spLocks noChangeArrowheads="1"/>
          </p:cNvSpPr>
          <p:nvPr/>
        </p:nvSpPr>
        <p:spPr bwMode="auto">
          <a:xfrm>
            <a:off x="5219700" y="4292601"/>
            <a:ext cx="1512888" cy="576263"/>
          </a:xfrm>
          <a:prstGeom prst="ellipse">
            <a:avLst/>
          </a:prstGeom>
          <a:noFill/>
          <a:ln w="57150">
            <a:solidFill>
              <a:srgbClr val="CC3300"/>
            </a:solidFill>
            <a:round/>
            <a:headEnd/>
            <a:tailEnd/>
          </a:ln>
        </p:spPr>
        <p:txBody>
          <a:bodyPr wrap="none" lIns="91397" tIns="45699" rIns="91397" bIns="45699" anchor="ctr"/>
          <a:lstStyle/>
          <a:p>
            <a:endParaRPr lang="tr-TR">
              <a:latin typeface="Calibri" pitchFamily="34" charset="0"/>
            </a:endParaRPr>
          </a:p>
        </p:txBody>
      </p:sp>
      <p:sp>
        <p:nvSpPr>
          <p:cNvPr id="31750" name="Oval 60"/>
          <p:cNvSpPr>
            <a:spLocks noChangeArrowheads="1"/>
          </p:cNvSpPr>
          <p:nvPr/>
        </p:nvSpPr>
        <p:spPr bwMode="auto">
          <a:xfrm>
            <a:off x="7740650" y="4386263"/>
            <a:ext cx="407988" cy="411162"/>
          </a:xfrm>
          <a:prstGeom prst="ellipse">
            <a:avLst/>
          </a:prstGeom>
          <a:noFill/>
          <a:ln w="57150">
            <a:solidFill>
              <a:srgbClr val="CC3300"/>
            </a:solidFill>
            <a:round/>
            <a:headEnd/>
            <a:tailEnd/>
          </a:ln>
        </p:spPr>
        <p:txBody>
          <a:bodyPr wrap="none" lIns="91397" tIns="45699" rIns="91397" bIns="45699" anchor="ctr"/>
          <a:lstStyle/>
          <a:p>
            <a:endParaRPr lang="tr-TR">
              <a:latin typeface="Calibri" pitchFamily="34" charset="0"/>
            </a:endParaRPr>
          </a:p>
        </p:txBody>
      </p:sp>
      <p:graphicFrame>
        <p:nvGraphicFramePr>
          <p:cNvPr id="8" name="7 İçerik Yer Tutucusu"/>
          <p:cNvGraphicFramePr>
            <a:graphicFrameLocks/>
          </p:cNvGraphicFramePr>
          <p:nvPr/>
        </p:nvGraphicFramePr>
        <p:xfrm>
          <a:off x="642910" y="5715016"/>
          <a:ext cx="8229600" cy="971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8 Slayt Numarası Yer Tutucusu"/>
          <p:cNvSpPr>
            <a:spLocks noGrp="1"/>
          </p:cNvSpPr>
          <p:nvPr>
            <p:ph type="sldNum" sz="quarter" idx="12"/>
          </p:nvPr>
        </p:nvSpPr>
        <p:spPr/>
        <p:txBody>
          <a:bodyPr/>
          <a:lstStyle/>
          <a:p>
            <a:pPr>
              <a:defRPr/>
            </a:pPr>
            <a:fld id="{6EDF1666-C1C5-44EC-8610-70BC552CEE8B}" type="slidenum">
              <a:rPr lang="tr-TR"/>
              <a:pPr>
                <a:defRPr/>
              </a:pPr>
              <a:t>20</a:t>
            </a:fld>
            <a:endParaRPr lang="tr-T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sp>
        <p:nvSpPr>
          <p:cNvPr id="4" name="3 Slayt Numarası Yer Tutucusu"/>
          <p:cNvSpPr>
            <a:spLocks noGrp="1"/>
          </p:cNvSpPr>
          <p:nvPr>
            <p:ph type="sldNum" sz="quarter" idx="12"/>
          </p:nvPr>
        </p:nvSpPr>
        <p:spPr/>
        <p:txBody>
          <a:bodyPr/>
          <a:lstStyle/>
          <a:p>
            <a:pPr>
              <a:defRPr/>
            </a:pPr>
            <a:fld id="{C56D8220-2BE6-4812-A0E6-C32DCFBB8C5F}" type="slidenum">
              <a:rPr lang="tr-TR" smtClean="0"/>
              <a:pPr>
                <a:defRPr/>
              </a:pPr>
              <a:t>21</a:t>
            </a:fld>
            <a:endParaRPr lang="tr-TR"/>
          </a:p>
        </p:txBody>
      </p:sp>
      <p:pic>
        <p:nvPicPr>
          <p:cNvPr id="114690" name="Picture 2"/>
          <p:cNvPicPr>
            <a:picLocks noChangeAspect="1" noChangeArrowheads="1"/>
          </p:cNvPicPr>
          <p:nvPr/>
        </p:nvPicPr>
        <p:blipFill>
          <a:blip r:embed="rId2" cstate="print"/>
          <a:srcRect/>
          <a:stretch>
            <a:fillRect/>
          </a:stretch>
        </p:blipFill>
        <p:spPr bwMode="auto">
          <a:xfrm>
            <a:off x="323528" y="260648"/>
            <a:ext cx="8136904" cy="62785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sp>
        <p:nvSpPr>
          <p:cNvPr id="4" name="3 Slayt Numarası Yer Tutucusu"/>
          <p:cNvSpPr>
            <a:spLocks noGrp="1"/>
          </p:cNvSpPr>
          <p:nvPr>
            <p:ph type="sldNum" sz="quarter" idx="12"/>
          </p:nvPr>
        </p:nvSpPr>
        <p:spPr/>
        <p:txBody>
          <a:bodyPr/>
          <a:lstStyle/>
          <a:p>
            <a:pPr>
              <a:defRPr/>
            </a:pPr>
            <a:fld id="{C56D8220-2BE6-4812-A0E6-C32DCFBB8C5F}" type="slidenum">
              <a:rPr lang="tr-TR" smtClean="0"/>
              <a:pPr>
                <a:defRPr/>
              </a:pPr>
              <a:t>22</a:t>
            </a:fld>
            <a:endParaRPr lang="tr-TR"/>
          </a:p>
        </p:txBody>
      </p:sp>
      <p:pic>
        <p:nvPicPr>
          <p:cNvPr id="6" name="Picture 2"/>
          <p:cNvPicPr>
            <a:picLocks noChangeAspect="1" noChangeArrowheads="1"/>
          </p:cNvPicPr>
          <p:nvPr/>
        </p:nvPicPr>
        <p:blipFill>
          <a:blip r:embed="rId2" cstate="print"/>
          <a:srcRect b="52333"/>
          <a:stretch>
            <a:fillRect/>
          </a:stretch>
        </p:blipFill>
        <p:spPr bwMode="auto">
          <a:xfrm>
            <a:off x="251529" y="476673"/>
            <a:ext cx="8572011" cy="4968552"/>
          </a:xfrm>
          <a:prstGeom prst="rect">
            <a:avLst/>
          </a:prstGeom>
          <a:noFill/>
          <a:ln w="9525">
            <a:noFill/>
            <a:miter lim="800000"/>
            <a:headEnd/>
            <a:tailEnd/>
          </a:ln>
        </p:spPr>
      </p:pic>
      <p:sp>
        <p:nvSpPr>
          <p:cNvPr id="9" name="8 Yuvarlatılmış Dikdörtgen"/>
          <p:cNvSpPr/>
          <p:nvPr/>
        </p:nvSpPr>
        <p:spPr>
          <a:xfrm>
            <a:off x="4714876" y="5000636"/>
            <a:ext cx="4000528" cy="428628"/>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0" name="9 Yuvarlatılmış Dikdörtgen"/>
          <p:cNvSpPr/>
          <p:nvPr/>
        </p:nvSpPr>
        <p:spPr>
          <a:xfrm>
            <a:off x="285720" y="4991112"/>
            <a:ext cx="4214842" cy="509590"/>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sp>
        <p:nvSpPr>
          <p:cNvPr id="4" name="3 Slayt Numarası Yer Tutucusu"/>
          <p:cNvSpPr>
            <a:spLocks noGrp="1"/>
          </p:cNvSpPr>
          <p:nvPr>
            <p:ph type="sldNum" sz="quarter" idx="12"/>
          </p:nvPr>
        </p:nvSpPr>
        <p:spPr/>
        <p:txBody>
          <a:bodyPr/>
          <a:lstStyle/>
          <a:p>
            <a:pPr>
              <a:defRPr/>
            </a:pPr>
            <a:fld id="{C56D8220-2BE6-4812-A0E6-C32DCFBB8C5F}" type="slidenum">
              <a:rPr lang="tr-TR" smtClean="0"/>
              <a:pPr>
                <a:defRPr/>
              </a:pPr>
              <a:t>23</a:t>
            </a:fld>
            <a:endParaRPr lang="tr-TR"/>
          </a:p>
        </p:txBody>
      </p:sp>
      <p:pic>
        <p:nvPicPr>
          <p:cNvPr id="5" name="Picture 2"/>
          <p:cNvPicPr>
            <a:picLocks noChangeAspect="1" noChangeArrowheads="1"/>
          </p:cNvPicPr>
          <p:nvPr/>
        </p:nvPicPr>
        <p:blipFill>
          <a:blip r:embed="rId2" cstate="print"/>
          <a:srcRect t="47763"/>
          <a:stretch>
            <a:fillRect/>
          </a:stretch>
        </p:blipFill>
        <p:spPr bwMode="auto">
          <a:xfrm>
            <a:off x="129371" y="620688"/>
            <a:ext cx="8728910" cy="5544616"/>
          </a:xfrm>
          <a:prstGeom prst="rect">
            <a:avLst/>
          </a:prstGeom>
          <a:noFill/>
          <a:ln w="9525">
            <a:noFill/>
            <a:miter lim="800000"/>
            <a:headEnd/>
            <a:tailEnd/>
          </a:ln>
        </p:spPr>
      </p:pic>
      <p:sp>
        <p:nvSpPr>
          <p:cNvPr id="7" name="6 Yuvarlatılmış Dikdörtgen"/>
          <p:cNvSpPr/>
          <p:nvPr/>
        </p:nvSpPr>
        <p:spPr>
          <a:xfrm>
            <a:off x="4643438" y="4357694"/>
            <a:ext cx="4000528" cy="428628"/>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8" name="7 Yuvarlatılmış Dikdörtgen"/>
          <p:cNvSpPr/>
          <p:nvPr/>
        </p:nvSpPr>
        <p:spPr>
          <a:xfrm>
            <a:off x="142844" y="4357694"/>
            <a:ext cx="4357718" cy="428628"/>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3 Başlık"/>
          <p:cNvSpPr>
            <a:spLocks noGrp="1"/>
          </p:cNvSpPr>
          <p:nvPr>
            <p:ph type="title"/>
          </p:nvPr>
        </p:nvSpPr>
        <p:spPr/>
        <p:txBody>
          <a:bodyPr/>
          <a:lstStyle/>
          <a:p>
            <a:endParaRPr lang="tr-TR" smtClean="0"/>
          </a:p>
        </p:txBody>
      </p:sp>
      <p:pic>
        <p:nvPicPr>
          <p:cNvPr id="43011" name="Picture 1"/>
          <p:cNvPicPr>
            <a:picLocks noChangeAspect="1" noChangeArrowheads="1"/>
          </p:cNvPicPr>
          <p:nvPr/>
        </p:nvPicPr>
        <p:blipFill>
          <a:blip r:embed="rId2" cstate="print"/>
          <a:srcRect l="37006"/>
          <a:stretch>
            <a:fillRect/>
          </a:stretch>
        </p:blipFill>
        <p:spPr bwMode="auto">
          <a:xfrm>
            <a:off x="1835697" y="260648"/>
            <a:ext cx="4725144" cy="1714500"/>
          </a:xfrm>
          <a:prstGeom prst="rect">
            <a:avLst/>
          </a:prstGeom>
          <a:noFill/>
          <a:ln w="9525">
            <a:noFill/>
            <a:miter lim="800000"/>
            <a:headEnd/>
            <a:tailEnd/>
          </a:ln>
        </p:spPr>
      </p:pic>
      <p:pic>
        <p:nvPicPr>
          <p:cNvPr id="43012" name="Picture 2"/>
          <p:cNvPicPr>
            <a:picLocks noChangeAspect="1" noChangeArrowheads="1"/>
          </p:cNvPicPr>
          <p:nvPr/>
        </p:nvPicPr>
        <p:blipFill>
          <a:blip r:embed="rId3" cstate="print"/>
          <a:srcRect/>
          <a:stretch>
            <a:fillRect/>
          </a:stretch>
        </p:blipFill>
        <p:spPr bwMode="auto">
          <a:xfrm>
            <a:off x="1214438" y="2357438"/>
            <a:ext cx="6715125" cy="4184650"/>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pPr>
              <a:defRPr/>
            </a:pPr>
            <a:fld id="{19AB8588-A30A-44FF-A754-71E5BBD0396C}" type="slidenum">
              <a:rPr lang="tr-TR"/>
              <a:pPr>
                <a:defRPr/>
              </a:pPr>
              <a:t>24</a:t>
            </a:fld>
            <a:endParaRPr lang="tr-TR"/>
          </a:p>
        </p:txBody>
      </p:sp>
      <p:sp>
        <p:nvSpPr>
          <p:cNvPr id="6" name="5 Yuvarlatılmış Dikdörtgen"/>
          <p:cNvSpPr/>
          <p:nvPr/>
        </p:nvSpPr>
        <p:spPr>
          <a:xfrm>
            <a:off x="1189334" y="3284984"/>
            <a:ext cx="3096914" cy="25922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tr-T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cstate="print"/>
          <a:srcRect t="15910" r="27212" b="20450"/>
          <a:stretch>
            <a:fillRect/>
          </a:stretch>
        </p:blipFill>
        <p:spPr bwMode="auto">
          <a:xfrm>
            <a:off x="82302" y="188641"/>
            <a:ext cx="8882187" cy="6480720"/>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t="68154" r="29051" b="20450"/>
          <a:stretch>
            <a:fillRect/>
          </a:stretch>
        </p:blipFill>
        <p:spPr bwMode="auto">
          <a:xfrm>
            <a:off x="179514" y="4941177"/>
            <a:ext cx="8657779" cy="1664569"/>
          </a:xfrm>
          <a:prstGeom prst="rect">
            <a:avLst/>
          </a:prstGeom>
          <a:noFill/>
          <a:ln w="9525">
            <a:noFill/>
            <a:miter lim="800000"/>
            <a:headEnd/>
            <a:tailEnd/>
          </a:ln>
        </p:spPr>
      </p:pic>
      <p:sp>
        <p:nvSpPr>
          <p:cNvPr id="5" name="4 Yuvarlatılmış Dikdörtgen"/>
          <p:cNvSpPr/>
          <p:nvPr/>
        </p:nvSpPr>
        <p:spPr>
          <a:xfrm>
            <a:off x="0" y="620688"/>
            <a:ext cx="8892480" cy="648072"/>
          </a:xfrm>
          <a:prstGeom prst="roundRect">
            <a:avLst/>
          </a:prstGeom>
          <a:solidFill>
            <a:srgbClr val="FFFF00">
              <a:alpha val="4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tr-TR"/>
          </a:p>
        </p:txBody>
      </p:sp>
      <p:sp>
        <p:nvSpPr>
          <p:cNvPr id="6" name="Rectangle 7"/>
          <p:cNvSpPr>
            <a:spLocks noChangeArrowheads="1"/>
          </p:cNvSpPr>
          <p:nvPr/>
        </p:nvSpPr>
        <p:spPr bwMode="auto">
          <a:xfrm>
            <a:off x="179512" y="4941168"/>
            <a:ext cx="8713787" cy="1512168"/>
          </a:xfrm>
          <a:prstGeom prst="rect">
            <a:avLst/>
          </a:prstGeom>
          <a:solidFill>
            <a:srgbClr val="FF0000"/>
          </a:solidFill>
          <a:ln w="38100">
            <a:solidFill>
              <a:srgbClr val="FFFFFF"/>
            </a:solidFill>
            <a:miter lim="800000"/>
            <a:headEnd/>
            <a:tailEnd/>
          </a:ln>
        </p:spPr>
        <p:txBody>
          <a:bodyPr lIns="91397" tIns="45699" rIns="91397" bIns="45699"/>
          <a:lstStyle/>
          <a:p>
            <a:pPr algn="ctr">
              <a:lnSpc>
                <a:spcPct val="135000"/>
              </a:lnSpc>
              <a:spcBef>
                <a:spcPct val="20000"/>
              </a:spcBef>
              <a:buClr>
                <a:srgbClr val="F5B659"/>
              </a:buClr>
            </a:pPr>
            <a:r>
              <a:rPr lang="tr-TR" sz="2600" b="1" dirty="0" smtClean="0">
                <a:solidFill>
                  <a:schemeClr val="bg1"/>
                </a:solidFill>
                <a:latin typeface="Calibri" pitchFamily="34" charset="0"/>
              </a:rPr>
              <a:t>DFI </a:t>
            </a:r>
            <a:r>
              <a:rPr lang="tr-TR" sz="2600" b="1" dirty="0" err="1" smtClean="0">
                <a:solidFill>
                  <a:schemeClr val="bg1"/>
                </a:solidFill>
                <a:latin typeface="Calibri" pitchFamily="34" charset="0"/>
              </a:rPr>
              <a:t>varikoselektomi</a:t>
            </a:r>
            <a:r>
              <a:rPr lang="tr-TR" sz="2600" b="1" dirty="0" smtClean="0">
                <a:solidFill>
                  <a:schemeClr val="bg1"/>
                </a:solidFill>
                <a:latin typeface="Calibri" pitchFamily="34" charset="0"/>
              </a:rPr>
              <a:t> sonrası azalır, bu azalma gebelik oranlarında artışa eşlik eder </a:t>
            </a:r>
            <a:endParaRPr lang="tr-TR" sz="2600" b="1" dirty="0">
              <a:solidFill>
                <a:srgbClr val="FFFFFF"/>
              </a:solidFill>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039" t="26367" r="29722" b="14062"/>
          <a:stretch>
            <a:fillRect/>
          </a:stretch>
        </p:blipFill>
        <p:spPr bwMode="auto">
          <a:xfrm>
            <a:off x="285721" y="214290"/>
            <a:ext cx="8632254" cy="5857916"/>
          </a:xfrm>
          <a:prstGeom prst="rect">
            <a:avLst/>
          </a:prstGeom>
          <a:noFill/>
          <a:ln w="9525">
            <a:noFill/>
            <a:miter lim="800000"/>
            <a:headEnd/>
            <a:tailEnd/>
          </a:ln>
          <a:effectLst/>
        </p:spPr>
      </p:pic>
      <p:graphicFrame>
        <p:nvGraphicFramePr>
          <p:cNvPr id="5" name="4 İçerik Yer Tutucusu"/>
          <p:cNvGraphicFramePr>
            <a:graphicFrameLocks noGrp="1"/>
          </p:cNvGraphicFramePr>
          <p:nvPr>
            <p:ph idx="1"/>
          </p:nvPr>
        </p:nvGraphicFramePr>
        <p:xfrm>
          <a:off x="457200" y="160020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Yuvarlatılmış Dikdörtgen"/>
          <p:cNvSpPr/>
          <p:nvPr/>
        </p:nvSpPr>
        <p:spPr>
          <a:xfrm>
            <a:off x="285720" y="476672"/>
            <a:ext cx="8606760" cy="648072"/>
          </a:xfrm>
          <a:prstGeom prst="roundRect">
            <a:avLst/>
          </a:prstGeom>
          <a:solidFill>
            <a:srgbClr val="FFFF00">
              <a:alpha val="4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tr-T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Slayt Numarası Yer Tutucusu"/>
          <p:cNvSpPr>
            <a:spLocks noGrp="1"/>
          </p:cNvSpPr>
          <p:nvPr>
            <p:ph type="sldNum" sz="quarter" idx="12"/>
          </p:nvPr>
        </p:nvSpPr>
        <p:spPr/>
        <p:txBody>
          <a:bodyPr/>
          <a:lstStyle/>
          <a:p>
            <a:pPr>
              <a:defRPr/>
            </a:pPr>
            <a:fld id="{C56D8220-2BE6-4812-A0E6-C32DCFBB8C5F}" type="slidenum">
              <a:rPr lang="tr-TR" smtClean="0"/>
              <a:pPr>
                <a:defRPr/>
              </a:pPr>
              <a:t>27</a:t>
            </a:fld>
            <a:endParaRPr lang="tr-TR"/>
          </a:p>
        </p:txBody>
      </p:sp>
      <p:pic>
        <p:nvPicPr>
          <p:cNvPr id="105474" name="Picture 2"/>
          <p:cNvPicPr>
            <a:picLocks noGrp="1" noChangeAspect="1" noChangeArrowheads="1"/>
          </p:cNvPicPr>
          <p:nvPr>
            <p:ph idx="1"/>
          </p:nvPr>
        </p:nvPicPr>
        <p:blipFill>
          <a:blip r:embed="rId2" cstate="print"/>
          <a:srcRect/>
          <a:stretch>
            <a:fillRect/>
          </a:stretch>
        </p:blipFill>
        <p:spPr bwMode="auto">
          <a:xfrm>
            <a:off x="179512" y="764704"/>
            <a:ext cx="8748464" cy="46805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idx="1"/>
          </p:nvPr>
        </p:nvPicPr>
        <p:blipFill>
          <a:blip r:embed="rId2" cstate="print"/>
          <a:srcRect/>
          <a:stretch>
            <a:fillRect/>
          </a:stretch>
        </p:blipFill>
        <p:spPr bwMode="auto">
          <a:xfrm>
            <a:off x="395536" y="207581"/>
            <a:ext cx="8136904" cy="6552494"/>
          </a:xfrm>
          <a:prstGeom prst="rect">
            <a:avLst/>
          </a:prstGeom>
          <a:noFill/>
          <a:ln w="9525">
            <a:noFill/>
            <a:miter lim="800000"/>
            <a:headEnd/>
            <a:tailEnd/>
          </a:ln>
        </p:spPr>
      </p:pic>
      <p:sp>
        <p:nvSpPr>
          <p:cNvPr id="4" name="3 Slayt Numarası Yer Tutucusu"/>
          <p:cNvSpPr>
            <a:spLocks noGrp="1"/>
          </p:cNvSpPr>
          <p:nvPr>
            <p:ph type="sldNum" sz="quarter" idx="12"/>
          </p:nvPr>
        </p:nvSpPr>
        <p:spPr/>
        <p:txBody>
          <a:bodyPr/>
          <a:lstStyle/>
          <a:p>
            <a:pPr>
              <a:defRPr/>
            </a:pPr>
            <a:fld id="{C56D8220-2BE6-4812-A0E6-C32DCFBB8C5F}" type="slidenum">
              <a:rPr lang="tr-TR" smtClean="0"/>
              <a:pPr>
                <a:defRPr/>
              </a:pPr>
              <a:t>28</a:t>
            </a:fld>
            <a:endParaRPr lang="tr-T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Başlık"/>
          <p:cNvSpPr>
            <a:spLocks noGrp="1"/>
          </p:cNvSpPr>
          <p:nvPr>
            <p:ph type="title"/>
          </p:nvPr>
        </p:nvSpPr>
        <p:spPr/>
        <p:txBody>
          <a:bodyPr/>
          <a:lstStyle/>
          <a:p>
            <a:endParaRPr lang="tr-TR" smtClean="0"/>
          </a:p>
        </p:txBody>
      </p:sp>
      <p:graphicFrame>
        <p:nvGraphicFramePr>
          <p:cNvPr id="6" name="5 İçerik Yer Tutucusu"/>
          <p:cNvGraphicFramePr>
            <a:graphicFrameLocks noGrp="1"/>
          </p:cNvGraphicFramePr>
          <p:nvPr>
            <p:ph idx="1"/>
          </p:nvPr>
        </p:nvGraphicFramePr>
        <p:xfrm>
          <a:off x="457200" y="2571744"/>
          <a:ext cx="8229600" cy="3554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20" name="Picture 2"/>
          <p:cNvPicPr>
            <a:picLocks noChangeAspect="1" noChangeArrowheads="1"/>
          </p:cNvPicPr>
          <p:nvPr/>
        </p:nvPicPr>
        <p:blipFill>
          <a:blip r:embed="rId7" cstate="print"/>
          <a:srcRect/>
          <a:stretch>
            <a:fillRect/>
          </a:stretch>
        </p:blipFill>
        <p:spPr bwMode="auto">
          <a:xfrm>
            <a:off x="357189" y="214313"/>
            <a:ext cx="8234362" cy="2000250"/>
          </a:xfrm>
          <a:prstGeom prst="rect">
            <a:avLst/>
          </a:prstGeom>
          <a:noFill/>
          <a:ln w="9525">
            <a:noFill/>
            <a:miter lim="800000"/>
            <a:headEnd/>
            <a:tailEnd/>
          </a:ln>
        </p:spPr>
      </p:pic>
      <p:pic>
        <p:nvPicPr>
          <p:cNvPr id="60421" name="Picture 3"/>
          <p:cNvPicPr>
            <a:picLocks noChangeAspect="1" noChangeArrowheads="1"/>
          </p:cNvPicPr>
          <p:nvPr/>
        </p:nvPicPr>
        <p:blipFill>
          <a:blip r:embed="rId8" cstate="print"/>
          <a:srcRect/>
          <a:stretch>
            <a:fillRect/>
          </a:stretch>
        </p:blipFill>
        <p:spPr bwMode="auto">
          <a:xfrm>
            <a:off x="5643564" y="1928822"/>
            <a:ext cx="2724150" cy="219075"/>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pPr>
              <a:defRPr/>
            </a:pPr>
            <a:fld id="{EFD4A93A-6D18-4A86-BF4E-9D0DD603E077}" type="slidenum">
              <a:rPr lang="tr-TR"/>
              <a:pPr>
                <a:defRPr/>
              </a:pPr>
              <a:t>29</a:t>
            </a:fld>
            <a:endParaRPr lang="tr-T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tr-TR" smtClean="0"/>
          </a:p>
        </p:txBody>
      </p:sp>
      <p:sp>
        <p:nvSpPr>
          <p:cNvPr id="51203" name="Rectangle 3"/>
          <p:cNvSpPr>
            <a:spLocks noChangeArrowheads="1"/>
          </p:cNvSpPr>
          <p:nvPr/>
        </p:nvSpPr>
        <p:spPr bwMode="auto">
          <a:xfrm>
            <a:off x="2" y="981084"/>
            <a:ext cx="9180513" cy="5472113"/>
          </a:xfrm>
          <a:prstGeom prst="rect">
            <a:avLst/>
          </a:prstGeom>
          <a:solidFill>
            <a:srgbClr val="003399"/>
          </a:solidFill>
          <a:ln w="9525">
            <a:solidFill>
              <a:schemeClr val="tx1"/>
            </a:solidFill>
            <a:miter lim="800000"/>
            <a:headEnd/>
            <a:tailEnd/>
          </a:ln>
        </p:spPr>
        <p:txBody>
          <a:bodyPr wrap="none" lIns="91397" tIns="45699" rIns="91397" bIns="45699" anchor="ctr"/>
          <a:lstStyle/>
          <a:p>
            <a:pPr eaLnBrk="0" hangingPunct="0"/>
            <a:endParaRPr lang="tr-TR" sz="2400" dirty="0">
              <a:solidFill>
                <a:srgbClr val="000000"/>
              </a:solidFill>
              <a:latin typeface="Times New Roman" pitchFamily="18" charset="0"/>
            </a:endParaRPr>
          </a:p>
        </p:txBody>
      </p:sp>
      <p:sp>
        <p:nvSpPr>
          <p:cNvPr id="51204" name="Rectangle 4"/>
          <p:cNvSpPr>
            <a:spLocks noChangeArrowheads="1"/>
          </p:cNvSpPr>
          <p:nvPr/>
        </p:nvSpPr>
        <p:spPr bwMode="auto">
          <a:xfrm>
            <a:off x="2" y="9"/>
            <a:ext cx="9180513" cy="1268413"/>
          </a:xfrm>
          <a:prstGeom prst="rect">
            <a:avLst/>
          </a:prstGeom>
          <a:solidFill>
            <a:srgbClr val="002164"/>
          </a:solidFill>
          <a:ln w="9525">
            <a:solidFill>
              <a:schemeClr val="tx1"/>
            </a:solidFill>
            <a:miter lim="800000"/>
            <a:headEnd/>
            <a:tailEnd/>
          </a:ln>
        </p:spPr>
        <p:txBody>
          <a:bodyPr wrap="none" lIns="91397" tIns="45699" rIns="91397" bIns="45699" anchor="ctr"/>
          <a:lstStyle/>
          <a:p>
            <a:pPr algn="ctr" eaLnBrk="0" hangingPunct="0"/>
            <a:r>
              <a:rPr lang="tr-TR" sz="3600" b="1" dirty="0" err="1" smtClean="0">
                <a:solidFill>
                  <a:srgbClr val="FFFF00"/>
                </a:solidFill>
                <a:latin typeface="Calibri" pitchFamily="34" charset="0"/>
              </a:rPr>
              <a:t>Androloji</a:t>
            </a:r>
            <a:r>
              <a:rPr lang="tr-TR" sz="3600" b="1" dirty="0" smtClean="0">
                <a:solidFill>
                  <a:srgbClr val="FFFF00"/>
                </a:solidFill>
                <a:latin typeface="Calibri" pitchFamily="34" charset="0"/>
              </a:rPr>
              <a:t> toplantıları</a:t>
            </a:r>
            <a:endParaRPr lang="tr-TR" sz="3600" b="1" dirty="0">
              <a:solidFill>
                <a:srgbClr val="FFFF00"/>
              </a:solidFill>
              <a:latin typeface="Calibri" pitchFamily="34" charset="0"/>
            </a:endParaRPr>
          </a:p>
        </p:txBody>
      </p:sp>
      <p:sp>
        <p:nvSpPr>
          <p:cNvPr id="51205" name="Line 5"/>
          <p:cNvSpPr>
            <a:spLocks noChangeShapeType="1"/>
          </p:cNvSpPr>
          <p:nvPr/>
        </p:nvSpPr>
        <p:spPr bwMode="auto">
          <a:xfrm>
            <a:off x="9" y="1268413"/>
            <a:ext cx="9324975" cy="0"/>
          </a:xfrm>
          <a:prstGeom prst="line">
            <a:avLst/>
          </a:prstGeom>
          <a:noFill/>
          <a:ln w="50800">
            <a:solidFill>
              <a:srgbClr val="969696"/>
            </a:solidFill>
            <a:round/>
            <a:headEnd/>
            <a:tailEnd/>
          </a:ln>
        </p:spPr>
        <p:txBody>
          <a:bodyPr lIns="91397" tIns="45699" rIns="91397" bIns="45699"/>
          <a:lstStyle/>
          <a:p>
            <a:endParaRPr lang="tr-TR">
              <a:solidFill>
                <a:srgbClr val="000000"/>
              </a:solidFill>
            </a:endParaRPr>
          </a:p>
        </p:txBody>
      </p:sp>
      <p:sp>
        <p:nvSpPr>
          <p:cNvPr id="16390" name="Rectangle 9"/>
          <p:cNvSpPr>
            <a:spLocks noChangeArrowheads="1"/>
          </p:cNvSpPr>
          <p:nvPr/>
        </p:nvSpPr>
        <p:spPr bwMode="auto">
          <a:xfrm>
            <a:off x="1475657" y="1628800"/>
            <a:ext cx="6624736" cy="4611092"/>
          </a:xfrm>
          <a:prstGeom prst="rect">
            <a:avLst/>
          </a:prstGeom>
          <a:noFill/>
          <a:ln w="9525">
            <a:noFill/>
            <a:miter lim="800000"/>
            <a:headEnd/>
            <a:tailEnd/>
          </a:ln>
        </p:spPr>
        <p:txBody>
          <a:bodyPr lIns="91397" tIns="45699" rIns="91397" bIns="45699"/>
          <a:lstStyle/>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Poster oturumları</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Sözlü bildiri oturumları</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Kurslar</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Paneller</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Uydu sempozyumları</a:t>
            </a:r>
          </a:p>
          <a:p>
            <a:pPr marL="350676" indent="-350676" eaLnBrk="0" hangingPunct="0">
              <a:lnSpc>
                <a:spcPct val="135000"/>
              </a:lnSpc>
              <a:spcBef>
                <a:spcPct val="20000"/>
              </a:spcBef>
              <a:buClr>
                <a:srgbClr val="FFFF00"/>
              </a:buClr>
              <a:buFont typeface="Wingdings" pitchFamily="2" charset="2"/>
              <a:buChar char="Ø"/>
              <a:defRPr/>
            </a:pPr>
            <a:r>
              <a:rPr lang="tr-TR" sz="2600" b="1" dirty="0" smtClean="0">
                <a:solidFill>
                  <a:srgbClr val="FFFFFF"/>
                </a:solidFill>
                <a:latin typeface="Calibri" pitchFamily="34" charset="0"/>
              </a:rPr>
              <a:t>Video oturumları</a:t>
            </a:r>
          </a:p>
          <a:p>
            <a:pPr marL="350676" indent="-350676" eaLnBrk="0" hangingPunct="0">
              <a:lnSpc>
                <a:spcPct val="135000"/>
              </a:lnSpc>
              <a:spcBef>
                <a:spcPct val="20000"/>
              </a:spcBef>
              <a:buClr>
                <a:srgbClr val="FFFF00"/>
              </a:buClr>
              <a:buFont typeface="Wingdings" pitchFamily="2" charset="2"/>
              <a:buChar char="Ø"/>
              <a:defRPr/>
            </a:pPr>
            <a:endParaRPr lang="tr-TR" sz="2600" b="1" dirty="0" smtClean="0">
              <a:solidFill>
                <a:srgbClr val="FFFFFF"/>
              </a:solidFill>
              <a:latin typeface="Calibri" pitchFamily="34"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b="1" dirty="0" smtClean="0">
              <a:solidFill>
                <a:srgbClr val="FFFFFF"/>
              </a:solidFill>
              <a:latin typeface="Calibri" pitchFamily="34"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b="1" dirty="0" smtClean="0">
              <a:solidFill>
                <a:srgbClr val="FFFFFF"/>
              </a:solidFill>
              <a:latin typeface="Calibri" pitchFamily="34" charset="0"/>
            </a:endParaRPr>
          </a:p>
          <a:p>
            <a:pPr marL="350676" indent="-350676" eaLnBrk="0" hangingPunct="0">
              <a:lnSpc>
                <a:spcPct val="135000"/>
              </a:lnSpc>
              <a:spcBef>
                <a:spcPct val="20000"/>
              </a:spcBef>
              <a:buClr>
                <a:srgbClr val="FFFF00"/>
              </a:buClr>
              <a:buFont typeface="Wingdings" pitchFamily="2" charset="2"/>
              <a:buChar char="ü"/>
              <a:defRPr/>
            </a:pPr>
            <a:endParaRPr lang="tr-TR" sz="2600" b="1" dirty="0">
              <a:solidFill>
                <a:srgbClr val="FFFFFF"/>
              </a:solidFill>
              <a:latin typeface="Calibri" pitchFamily="34" charset="0"/>
            </a:endParaRPr>
          </a:p>
          <a:p>
            <a:pPr eaLnBrk="0" hangingPunct="0">
              <a:lnSpc>
                <a:spcPct val="135000"/>
              </a:lnSpc>
              <a:spcBef>
                <a:spcPct val="20000"/>
              </a:spcBef>
              <a:buClr>
                <a:srgbClr val="FFFF00"/>
              </a:buClr>
              <a:buFont typeface="Wingdings" pitchFamily="2" charset="2"/>
              <a:buChar char="ü"/>
              <a:defRPr/>
            </a:pPr>
            <a:endParaRPr lang="tr-TR" sz="2600" b="1" dirty="0">
              <a:solidFill>
                <a:srgbClr val="FFFFFF"/>
              </a:solidFill>
              <a:latin typeface="Calibr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Başlık"/>
          <p:cNvSpPr>
            <a:spLocks noGrp="1"/>
          </p:cNvSpPr>
          <p:nvPr>
            <p:ph type="title"/>
          </p:nvPr>
        </p:nvSpPr>
        <p:spPr/>
        <p:txBody>
          <a:bodyPr/>
          <a:lstStyle/>
          <a:p>
            <a:endParaRPr lang="tr-TR" smtClean="0"/>
          </a:p>
        </p:txBody>
      </p:sp>
      <p:graphicFrame>
        <p:nvGraphicFramePr>
          <p:cNvPr id="6" name="5 İçerik Yer Tutucusu"/>
          <p:cNvGraphicFramePr>
            <a:graphicFrameLocks noGrp="1"/>
          </p:cNvGraphicFramePr>
          <p:nvPr>
            <p:ph idx="1"/>
          </p:nvPr>
        </p:nvGraphicFramePr>
        <p:xfrm>
          <a:off x="457200" y="2928934"/>
          <a:ext cx="8229600" cy="357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2468" name="Picture 2"/>
          <p:cNvPicPr>
            <a:picLocks noChangeAspect="1" noChangeArrowheads="1"/>
          </p:cNvPicPr>
          <p:nvPr/>
        </p:nvPicPr>
        <p:blipFill>
          <a:blip r:embed="rId7" cstate="print"/>
          <a:srcRect/>
          <a:stretch>
            <a:fillRect/>
          </a:stretch>
        </p:blipFill>
        <p:spPr bwMode="auto">
          <a:xfrm>
            <a:off x="285750" y="285750"/>
            <a:ext cx="8572500" cy="2146300"/>
          </a:xfrm>
          <a:prstGeom prst="rect">
            <a:avLst/>
          </a:prstGeom>
          <a:noFill/>
          <a:ln w="9525">
            <a:noFill/>
            <a:miter lim="800000"/>
            <a:headEnd/>
            <a:tailEnd/>
          </a:ln>
        </p:spPr>
      </p:pic>
      <p:pic>
        <p:nvPicPr>
          <p:cNvPr id="62469" name="Picture 3"/>
          <p:cNvPicPr>
            <a:picLocks noChangeAspect="1" noChangeArrowheads="1"/>
          </p:cNvPicPr>
          <p:nvPr/>
        </p:nvPicPr>
        <p:blipFill>
          <a:blip r:embed="rId8" cstate="print"/>
          <a:srcRect/>
          <a:stretch>
            <a:fillRect/>
          </a:stretch>
        </p:blipFill>
        <p:spPr bwMode="auto">
          <a:xfrm>
            <a:off x="6357938" y="2143125"/>
            <a:ext cx="2362200" cy="228600"/>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pPr>
              <a:defRPr/>
            </a:pPr>
            <a:fld id="{C883BEE1-AB20-4D26-B927-71C9777D98D2}" type="slidenum">
              <a:rPr lang="tr-TR"/>
              <a:pPr>
                <a:defRPr/>
              </a:pPr>
              <a:t>30</a:t>
            </a:fld>
            <a:endParaRPr lang="tr-T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Başlık"/>
          <p:cNvSpPr>
            <a:spLocks noGrp="1"/>
          </p:cNvSpPr>
          <p:nvPr>
            <p:ph type="title"/>
          </p:nvPr>
        </p:nvSpPr>
        <p:spPr/>
        <p:txBody>
          <a:bodyPr/>
          <a:lstStyle/>
          <a:p>
            <a:endParaRPr lang="tr-TR" smtClean="0"/>
          </a:p>
        </p:txBody>
      </p:sp>
      <p:pic>
        <p:nvPicPr>
          <p:cNvPr id="64515" name="Picture 2"/>
          <p:cNvPicPr>
            <a:picLocks noChangeAspect="1" noChangeArrowheads="1"/>
          </p:cNvPicPr>
          <p:nvPr/>
        </p:nvPicPr>
        <p:blipFill>
          <a:blip r:embed="rId2" cstate="print"/>
          <a:srcRect/>
          <a:stretch>
            <a:fillRect/>
          </a:stretch>
        </p:blipFill>
        <p:spPr bwMode="auto">
          <a:xfrm>
            <a:off x="214313" y="214313"/>
            <a:ext cx="8215312" cy="5643562"/>
          </a:xfrm>
          <a:prstGeom prst="rect">
            <a:avLst/>
          </a:prstGeom>
          <a:noFill/>
          <a:ln w="9525">
            <a:noFill/>
            <a:miter lim="800000"/>
            <a:headEnd/>
            <a:tailEnd/>
          </a:ln>
        </p:spPr>
      </p:pic>
      <p:graphicFrame>
        <p:nvGraphicFramePr>
          <p:cNvPr id="5" name="4 İçerik Yer Tutucusu"/>
          <p:cNvGraphicFramePr>
            <a:graphicFrameLocks noGrp="1"/>
          </p:cNvGraphicFramePr>
          <p:nvPr>
            <p:ph idx="1"/>
          </p:nvPr>
        </p:nvGraphicFramePr>
        <p:xfrm>
          <a:off x="428596" y="500042"/>
          <a:ext cx="8229600" cy="600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Slayt Numarası Yer Tutucusu"/>
          <p:cNvSpPr>
            <a:spLocks noGrp="1"/>
          </p:cNvSpPr>
          <p:nvPr>
            <p:ph type="sldNum" sz="quarter" idx="12"/>
          </p:nvPr>
        </p:nvSpPr>
        <p:spPr/>
        <p:txBody>
          <a:bodyPr/>
          <a:lstStyle/>
          <a:p>
            <a:pPr>
              <a:defRPr/>
            </a:pPr>
            <a:fld id="{9F8DE223-7A55-488B-A9E5-2228487786B9}" type="slidenum">
              <a:rPr lang="tr-TR"/>
              <a:pPr>
                <a:defRPr/>
              </a:pPr>
              <a:t>31</a:t>
            </a:fld>
            <a:endParaRPr lang="tr-T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rtlCol="0">
            <a:normAutofit fontScale="90000"/>
          </a:bodyPr>
          <a:lstStyle/>
          <a:p>
            <a:pPr fontAlgn="auto">
              <a:spcAft>
                <a:spcPts val="0"/>
              </a:spcAft>
              <a:defRPr/>
            </a:pPr>
            <a:r>
              <a:rPr lang="tr-TR" dirty="0" smtClean="0">
                <a:solidFill>
                  <a:srgbClr val="FFFF00"/>
                </a:solidFill>
              </a:rPr>
              <a:t>Ağrı düzelmesini </a:t>
            </a:r>
            <a:r>
              <a:rPr lang="tr-TR" dirty="0" err="1" smtClean="0">
                <a:solidFill>
                  <a:srgbClr val="FFFF00"/>
                </a:solidFill>
              </a:rPr>
              <a:t>predikte</a:t>
            </a:r>
            <a:r>
              <a:rPr lang="tr-TR" dirty="0" smtClean="0">
                <a:solidFill>
                  <a:srgbClr val="FFFF00"/>
                </a:solidFill>
              </a:rPr>
              <a:t> eden faktörler</a:t>
            </a:r>
            <a:endParaRPr lang="tr-TR" dirty="0">
              <a:solidFill>
                <a:srgbClr val="FFFF00"/>
              </a:solidFill>
            </a:endParaRPr>
          </a:p>
        </p:txBody>
      </p:sp>
      <p:graphicFrame>
        <p:nvGraphicFramePr>
          <p:cNvPr id="4" name="3 İçerik Yer Tutucusu"/>
          <p:cNvGraphicFramePr>
            <a:graphicFrameLocks noGrp="1"/>
          </p:cNvGraphicFramePr>
          <p:nvPr>
            <p:ph idx="1"/>
          </p:nvPr>
        </p:nvGraphicFramePr>
        <p:xfrm>
          <a:off x="457200" y="1142984"/>
          <a:ext cx="8229600" cy="5715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Slayt Numarası Yer Tutucusu"/>
          <p:cNvSpPr>
            <a:spLocks noGrp="1"/>
          </p:cNvSpPr>
          <p:nvPr>
            <p:ph type="sldNum" sz="quarter" idx="12"/>
          </p:nvPr>
        </p:nvSpPr>
        <p:spPr/>
        <p:txBody>
          <a:bodyPr/>
          <a:lstStyle/>
          <a:p>
            <a:pPr>
              <a:defRPr/>
            </a:pPr>
            <a:fld id="{A3E819ED-D836-42B7-8915-699401900277}" type="slidenum">
              <a:rPr lang="tr-TR"/>
              <a:pPr>
                <a:defRPr/>
              </a:pPr>
              <a:t>32</a:t>
            </a:fld>
            <a:endParaRPr lang="tr-T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Başlık"/>
          <p:cNvSpPr>
            <a:spLocks noGrp="1"/>
          </p:cNvSpPr>
          <p:nvPr>
            <p:ph type="title"/>
          </p:nvPr>
        </p:nvSpPr>
        <p:spPr/>
        <p:txBody>
          <a:bodyPr/>
          <a:lstStyle/>
          <a:p>
            <a:r>
              <a:rPr lang="tr-TR" dirty="0" err="1" smtClean="0">
                <a:solidFill>
                  <a:srgbClr val="FFFF00"/>
                </a:solidFill>
              </a:rPr>
              <a:t>Adölesan</a:t>
            </a:r>
            <a:r>
              <a:rPr lang="tr-TR" dirty="0" smtClean="0">
                <a:solidFill>
                  <a:srgbClr val="FFFF00"/>
                </a:solidFill>
              </a:rPr>
              <a:t> </a:t>
            </a:r>
            <a:r>
              <a:rPr lang="tr-TR" dirty="0" err="1" smtClean="0">
                <a:solidFill>
                  <a:srgbClr val="FFFF00"/>
                </a:solidFill>
              </a:rPr>
              <a:t>varikosel</a:t>
            </a:r>
            <a:endParaRPr lang="tr-TR" dirty="0" smtClean="0"/>
          </a:p>
        </p:txBody>
      </p:sp>
      <p:graphicFrame>
        <p:nvGraphicFramePr>
          <p:cNvPr id="4" name="3 İçerik Yer Tutucusu"/>
          <p:cNvGraphicFramePr>
            <a:graphicFrameLocks noGrp="1"/>
          </p:cNvGraphicFramePr>
          <p:nvPr>
            <p:ph idx="1"/>
          </p:nvPr>
        </p:nvGraphicFramePr>
        <p:xfrm>
          <a:off x="395536" y="1303318"/>
          <a:ext cx="8229600" cy="5554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Slayt Numarası Yer Tutucusu"/>
          <p:cNvSpPr>
            <a:spLocks noGrp="1"/>
          </p:cNvSpPr>
          <p:nvPr>
            <p:ph type="sldNum" sz="quarter" idx="12"/>
          </p:nvPr>
        </p:nvSpPr>
        <p:spPr/>
        <p:txBody>
          <a:bodyPr/>
          <a:lstStyle/>
          <a:p>
            <a:pPr>
              <a:defRPr/>
            </a:pPr>
            <a:fld id="{DD14523E-5150-44A0-AA2A-9A62C8DF7A99}" type="slidenum">
              <a:rPr lang="tr-TR"/>
              <a:pPr>
                <a:defRPr/>
              </a:pPr>
              <a:t>33</a:t>
            </a:fld>
            <a:endParaRPr lang="tr-T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Başlık"/>
          <p:cNvSpPr>
            <a:spLocks noGrp="1"/>
          </p:cNvSpPr>
          <p:nvPr>
            <p:ph type="title"/>
          </p:nvPr>
        </p:nvSpPr>
        <p:spPr/>
        <p:txBody>
          <a:bodyPr/>
          <a:lstStyle/>
          <a:p>
            <a:endParaRPr lang="tr-TR" smtClean="0"/>
          </a:p>
        </p:txBody>
      </p:sp>
      <p:graphicFrame>
        <p:nvGraphicFramePr>
          <p:cNvPr id="4" name="3 İçerik Yer Tutucusu"/>
          <p:cNvGraphicFramePr>
            <a:graphicFrameLocks noGrp="1"/>
          </p:cNvGraphicFramePr>
          <p:nvPr>
            <p:ph idx="1"/>
          </p:nvPr>
        </p:nvGraphicFramePr>
        <p:xfrm>
          <a:off x="457200" y="642927"/>
          <a:ext cx="8229600" cy="5483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Slayt Numarası Yer Tutucusu"/>
          <p:cNvSpPr>
            <a:spLocks noGrp="1"/>
          </p:cNvSpPr>
          <p:nvPr>
            <p:ph type="sldNum" sz="quarter" idx="12"/>
          </p:nvPr>
        </p:nvSpPr>
        <p:spPr/>
        <p:txBody>
          <a:bodyPr/>
          <a:lstStyle/>
          <a:p>
            <a:pPr>
              <a:defRPr/>
            </a:pPr>
            <a:fld id="{0F3D8510-D1E7-4765-8BBF-86C0E56B471C}" type="slidenum">
              <a:rPr lang="tr-TR"/>
              <a:pPr>
                <a:defRPr/>
              </a:pPr>
              <a:t>34</a:t>
            </a:fld>
            <a:endParaRPr lang="tr-T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Başlık"/>
          <p:cNvSpPr>
            <a:spLocks noGrp="1"/>
          </p:cNvSpPr>
          <p:nvPr>
            <p:ph type="title"/>
          </p:nvPr>
        </p:nvSpPr>
        <p:spPr/>
        <p:txBody>
          <a:bodyPr/>
          <a:lstStyle/>
          <a:p>
            <a:endParaRPr lang="tr-TR" smtClean="0"/>
          </a:p>
        </p:txBody>
      </p:sp>
      <p:pic>
        <p:nvPicPr>
          <p:cNvPr id="76803" name="Picture 2"/>
          <p:cNvPicPr>
            <a:picLocks noChangeAspect="1" noChangeArrowheads="1"/>
          </p:cNvPicPr>
          <p:nvPr/>
        </p:nvPicPr>
        <p:blipFill>
          <a:blip r:embed="rId2" cstate="print"/>
          <a:srcRect/>
          <a:stretch>
            <a:fillRect/>
          </a:stretch>
        </p:blipFill>
        <p:spPr bwMode="auto">
          <a:xfrm>
            <a:off x="285750" y="214313"/>
            <a:ext cx="8358188" cy="2143125"/>
          </a:xfrm>
          <a:prstGeom prst="rect">
            <a:avLst/>
          </a:prstGeom>
          <a:noFill/>
          <a:ln w="9525">
            <a:noFill/>
            <a:miter lim="800000"/>
            <a:headEnd/>
            <a:tailEnd/>
          </a:ln>
        </p:spPr>
      </p:pic>
      <p:pic>
        <p:nvPicPr>
          <p:cNvPr id="76804" name="Picture 3"/>
          <p:cNvPicPr>
            <a:picLocks noChangeAspect="1" noChangeArrowheads="1"/>
          </p:cNvPicPr>
          <p:nvPr/>
        </p:nvPicPr>
        <p:blipFill>
          <a:blip r:embed="rId3" cstate="print"/>
          <a:srcRect/>
          <a:stretch>
            <a:fillRect/>
          </a:stretch>
        </p:blipFill>
        <p:spPr bwMode="auto">
          <a:xfrm>
            <a:off x="5643563" y="2071697"/>
            <a:ext cx="2771775" cy="276225"/>
          </a:xfrm>
          <a:prstGeom prst="rect">
            <a:avLst/>
          </a:prstGeom>
          <a:noFill/>
          <a:ln w="9525">
            <a:noFill/>
            <a:miter lim="800000"/>
            <a:headEnd/>
            <a:tailEnd/>
          </a:ln>
        </p:spPr>
      </p:pic>
      <p:pic>
        <p:nvPicPr>
          <p:cNvPr id="76805" name="Picture 4"/>
          <p:cNvPicPr>
            <a:picLocks noChangeAspect="1" noChangeArrowheads="1"/>
          </p:cNvPicPr>
          <p:nvPr/>
        </p:nvPicPr>
        <p:blipFill>
          <a:blip r:embed="rId4" cstate="print"/>
          <a:srcRect/>
          <a:stretch>
            <a:fillRect/>
          </a:stretch>
        </p:blipFill>
        <p:spPr bwMode="auto">
          <a:xfrm>
            <a:off x="642938" y="2857509"/>
            <a:ext cx="7143750" cy="3038475"/>
          </a:xfrm>
          <a:prstGeom prst="rect">
            <a:avLst/>
          </a:prstGeom>
          <a:noFill/>
          <a:ln w="9525">
            <a:noFill/>
            <a:miter lim="800000"/>
            <a:headEnd/>
            <a:tailEnd/>
          </a:ln>
        </p:spPr>
      </p:pic>
      <p:graphicFrame>
        <p:nvGraphicFramePr>
          <p:cNvPr id="7" name="6 İçerik Yer Tutucusu"/>
          <p:cNvGraphicFramePr>
            <a:graphicFrameLocks noGrp="1"/>
          </p:cNvGraphicFramePr>
          <p:nvPr>
            <p:ph idx="1"/>
          </p:nvPr>
        </p:nvGraphicFramePr>
        <p:xfrm>
          <a:off x="457200" y="1600209"/>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7 Slayt Numarası Yer Tutucusu"/>
          <p:cNvSpPr>
            <a:spLocks noGrp="1"/>
          </p:cNvSpPr>
          <p:nvPr>
            <p:ph type="sldNum" sz="quarter" idx="12"/>
          </p:nvPr>
        </p:nvSpPr>
        <p:spPr/>
        <p:txBody>
          <a:bodyPr/>
          <a:lstStyle/>
          <a:p>
            <a:pPr>
              <a:defRPr/>
            </a:pPr>
            <a:fld id="{A273EE2D-92F5-4519-BA0E-0ECB6B95E854}" type="slidenum">
              <a:rPr lang="tr-TR"/>
              <a:pPr>
                <a:defRPr/>
              </a:pPr>
              <a:t>35</a:t>
            </a:fld>
            <a:endParaRPr lang="tr-TR"/>
          </a:p>
        </p:txBody>
      </p:sp>
      <p:grpSp>
        <p:nvGrpSpPr>
          <p:cNvPr id="15" name="14 Grup"/>
          <p:cNvGrpSpPr/>
          <p:nvPr/>
        </p:nvGrpSpPr>
        <p:grpSpPr>
          <a:xfrm>
            <a:off x="428596" y="4768418"/>
            <a:ext cx="8272802" cy="879058"/>
            <a:chOff x="-85812" y="5488820"/>
            <a:chExt cx="8272802" cy="879058"/>
          </a:xfrm>
          <a:scene3d>
            <a:camera prst="orthographicFront"/>
            <a:lightRig rig="threePt" dir="t">
              <a:rot lat="0" lon="0" rev="7500000"/>
            </a:lightRig>
          </a:scene3d>
        </p:grpSpPr>
        <p:sp>
          <p:nvSpPr>
            <p:cNvPr id="19" name="18 Yuvarlatılmış Dikdörtgen"/>
            <p:cNvSpPr/>
            <p:nvPr/>
          </p:nvSpPr>
          <p:spPr>
            <a:xfrm>
              <a:off x="-85812" y="5488820"/>
              <a:ext cx="8229600" cy="87516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Yuvarlatılmış Dikdörtgen 4"/>
            <p:cNvSpPr/>
            <p:nvPr/>
          </p:nvSpPr>
          <p:spPr>
            <a:xfrm>
              <a:off x="42834" y="5578162"/>
              <a:ext cx="8144156" cy="7897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b="1" kern="1200" dirty="0" err="1" smtClean="0"/>
                <a:t>Varikoselektomi</a:t>
              </a:r>
              <a:r>
                <a:rPr lang="tr-TR" sz="2200" b="1" kern="1200" dirty="0" smtClean="0"/>
                <a:t> sonrası T da artış olması sperm konsantrasyonlarında artış olacağının göstergesi olarak kabul edilebilir</a:t>
              </a:r>
              <a:endParaRPr lang="tr-TR" sz="2200" b="1" kern="1200" dirty="0"/>
            </a:p>
          </p:txBody>
        </p:sp>
      </p:grpSp>
      <p:grpSp>
        <p:nvGrpSpPr>
          <p:cNvPr id="16" name="15 Grup"/>
          <p:cNvGrpSpPr/>
          <p:nvPr/>
        </p:nvGrpSpPr>
        <p:grpSpPr>
          <a:xfrm>
            <a:off x="414366" y="5643578"/>
            <a:ext cx="8301038" cy="875160"/>
            <a:chOff x="-42834" y="6363980"/>
            <a:chExt cx="8301038" cy="875160"/>
          </a:xfrm>
          <a:scene3d>
            <a:camera prst="orthographicFront"/>
            <a:lightRig rig="threePt" dir="t">
              <a:rot lat="0" lon="0" rev="7500000"/>
            </a:lightRig>
          </a:scene3d>
        </p:grpSpPr>
        <p:sp>
          <p:nvSpPr>
            <p:cNvPr id="17" name="16 Yuvarlatılmış Dikdörtgen"/>
            <p:cNvSpPr/>
            <p:nvPr/>
          </p:nvSpPr>
          <p:spPr>
            <a:xfrm>
              <a:off x="-42834" y="6363980"/>
              <a:ext cx="8229600" cy="87516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Yuvarlatılmış Dikdörtgen 6"/>
            <p:cNvSpPr/>
            <p:nvPr/>
          </p:nvSpPr>
          <p:spPr>
            <a:xfrm>
              <a:off x="114048" y="6363980"/>
              <a:ext cx="8144156" cy="7897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b="1" kern="1200" dirty="0" err="1" smtClean="0"/>
                <a:t>Varikoseli</a:t>
              </a:r>
              <a:r>
                <a:rPr lang="tr-TR" sz="2200" b="1" kern="1200" dirty="0" smtClean="0"/>
                <a:t> olan bireylerde serum T düzeyinin düşük olmasının bir ameliyat </a:t>
              </a:r>
              <a:r>
                <a:rPr lang="tr-TR" sz="2200" b="1" kern="1200" dirty="0" err="1" smtClean="0"/>
                <a:t>endikasyonu</a:t>
              </a:r>
              <a:r>
                <a:rPr lang="tr-TR" sz="2200" b="1" kern="1200" dirty="0" smtClean="0"/>
                <a:t> olarak kabul edilmesi konusu araştırılmalıdır</a:t>
              </a:r>
              <a:endParaRPr lang="tr-TR" sz="2200" b="1" kern="1200" dirty="0"/>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graphicFrame>
        <p:nvGraphicFramePr>
          <p:cNvPr id="4" name="3 İçerik Yer Tutucusu"/>
          <p:cNvGraphicFramePr>
            <a:graphicFrameLocks noGrp="1"/>
          </p:cNvGraphicFramePr>
          <p:nvPr>
            <p:ph idx="1"/>
          </p:nvPr>
        </p:nvGraphicFramePr>
        <p:xfrm>
          <a:off x="457200" y="642927"/>
          <a:ext cx="8229600" cy="5483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892979" y="1263759"/>
            <a:ext cx="7358063" cy="2361694"/>
          </a:xfrm>
          <a:prstGeom prst="rect">
            <a:avLst/>
          </a:prstGeom>
        </p:spPr>
        <p:txBody>
          <a:bodyPr>
            <a:normAutofit/>
          </a:bodyPr>
          <a:lstStyle>
            <a:lvl1pPr defTabSz="554990">
              <a:defRPr sz="6840" b="1">
                <a:solidFill>
                  <a:srgbClr val="9C191E"/>
                </a:solidFill>
              </a:defRPr>
            </a:lvl1pPr>
          </a:lstStyle>
          <a:p>
            <a:pPr lvl="0">
              <a:defRPr sz="1800" b="0">
                <a:solidFill>
                  <a:srgbClr val="000000"/>
                </a:solidFill>
              </a:defRPr>
            </a:pPr>
            <a:r>
              <a:rPr sz="4800" dirty="0">
                <a:solidFill>
                  <a:srgbClr val="FFFF00"/>
                </a:solidFill>
              </a:rPr>
              <a:t>EREKTİL </a:t>
            </a:r>
            <a:r>
              <a:rPr sz="4800" dirty="0" smtClean="0">
                <a:solidFill>
                  <a:srgbClr val="FFFF00"/>
                </a:solidFill>
              </a:rPr>
              <a:t>Dİ</a:t>
            </a:r>
            <a:r>
              <a:rPr lang="tr-TR" sz="4800" dirty="0" smtClean="0">
                <a:solidFill>
                  <a:srgbClr val="FFFF00"/>
                </a:solidFill>
              </a:rPr>
              <a:t>SFONKSİYONUN </a:t>
            </a:r>
            <a:r>
              <a:rPr sz="4800" dirty="0" smtClean="0">
                <a:solidFill>
                  <a:srgbClr val="FFFF00"/>
                </a:solidFill>
              </a:rPr>
              <a:t>GELE</a:t>
            </a:r>
            <a:r>
              <a:rPr lang="tr-TR" sz="4800" dirty="0" smtClean="0">
                <a:solidFill>
                  <a:srgbClr val="FFFF00"/>
                </a:solidFill>
              </a:rPr>
              <a:t>CEKTEKİ TEDAVİSİ</a:t>
            </a:r>
            <a:endParaRPr sz="4800" dirty="0">
              <a:solidFill>
                <a:srgbClr val="FFFF00"/>
              </a:solidFill>
            </a:endParaRPr>
          </a:p>
        </p:txBody>
      </p:sp>
      <p:sp>
        <p:nvSpPr>
          <p:cNvPr id="3" name="Subtitle 6"/>
          <p:cNvSpPr txBox="1">
            <a:spLocks/>
          </p:cNvSpPr>
          <p:nvPr/>
        </p:nvSpPr>
        <p:spPr>
          <a:xfrm>
            <a:off x="1233967" y="4503426"/>
            <a:ext cx="6718070" cy="1596319"/>
          </a:xfrm>
          <a:prstGeom prst="rect">
            <a:avLst/>
          </a:prstGeom>
          <a:ln w="12700">
            <a:miter lim="400000"/>
          </a:ln>
          <a:extLst>
            <a:ext uri="{C572A759-6A51-4108-AA02-DFA0A04FC94B}">
              <ma14:wrappingTextBoxFlag xmlns="" xmlns:ma14="http://schemas.microsoft.com/office/mac/drawingml/2011/main" val="1"/>
            </a:ext>
          </a:extLst>
        </p:spPr>
        <p:txBody>
          <a:bodyPr lIns="0" tIns="0" rIns="0" bIns="0" rtlCol="0">
            <a:noAutofit/>
          </a:bodyPr>
          <a:lstStyle>
            <a:lvl1pPr marL="0" indent="0" algn="ctr" defTabSz="584200">
              <a:spcBef>
                <a:spcPts val="0"/>
              </a:spcBef>
              <a:buSzTx/>
              <a:buNone/>
              <a:defRPr sz="3600">
                <a:solidFill>
                  <a:srgbClr val="3E231A"/>
                </a:solidFill>
                <a:latin typeface="+mn-lt"/>
                <a:ea typeface="+mn-ea"/>
                <a:cs typeface="+mn-cs"/>
                <a:sym typeface="Noteworthy Light"/>
              </a:defRPr>
            </a:lvl1pPr>
            <a:lvl2pPr marL="0" indent="228600" algn="ctr" defTabSz="584200">
              <a:spcBef>
                <a:spcPts val="0"/>
              </a:spcBef>
              <a:buSzTx/>
              <a:buNone/>
              <a:defRPr sz="3600">
                <a:solidFill>
                  <a:srgbClr val="3E231A"/>
                </a:solidFill>
                <a:latin typeface="+mn-lt"/>
                <a:ea typeface="+mn-ea"/>
                <a:cs typeface="+mn-cs"/>
                <a:sym typeface="Noteworthy Light"/>
              </a:defRPr>
            </a:lvl2pPr>
            <a:lvl3pPr marL="0" indent="457200" algn="ctr" defTabSz="584200">
              <a:spcBef>
                <a:spcPts val="0"/>
              </a:spcBef>
              <a:buSzTx/>
              <a:buNone/>
              <a:defRPr sz="3600">
                <a:solidFill>
                  <a:srgbClr val="3E231A"/>
                </a:solidFill>
                <a:latin typeface="+mn-lt"/>
                <a:ea typeface="+mn-ea"/>
                <a:cs typeface="+mn-cs"/>
                <a:sym typeface="Noteworthy Light"/>
              </a:defRPr>
            </a:lvl3pPr>
            <a:lvl4pPr marL="0" indent="685800" algn="ctr" defTabSz="584200">
              <a:spcBef>
                <a:spcPts val="0"/>
              </a:spcBef>
              <a:buSzTx/>
              <a:buNone/>
              <a:defRPr sz="3600">
                <a:solidFill>
                  <a:srgbClr val="3E231A"/>
                </a:solidFill>
                <a:latin typeface="+mn-lt"/>
                <a:ea typeface="+mn-ea"/>
                <a:cs typeface="+mn-cs"/>
                <a:sym typeface="Noteworthy Light"/>
              </a:defRPr>
            </a:lvl4pPr>
            <a:lvl5pPr marL="0" indent="914400" algn="ctr" defTabSz="584200">
              <a:spcBef>
                <a:spcPts val="0"/>
              </a:spcBef>
              <a:buSzTx/>
              <a:buNone/>
              <a:defRPr sz="3600">
                <a:solidFill>
                  <a:srgbClr val="3E231A"/>
                </a:solidFill>
                <a:latin typeface="+mn-lt"/>
                <a:ea typeface="+mn-ea"/>
                <a:cs typeface="+mn-cs"/>
                <a:sym typeface="Noteworthy Light"/>
              </a:defRPr>
            </a:lvl5pPr>
            <a:lvl6pPr marL="2819400" indent="-469900" defTabSz="584200">
              <a:spcBef>
                <a:spcPts val="3000"/>
              </a:spcBef>
              <a:buSzPct val="25000"/>
              <a:buBlip>
                <a:blip r:embed="rId2"/>
              </a:buBlip>
              <a:defRPr sz="3800">
                <a:solidFill>
                  <a:srgbClr val="3E231A"/>
                </a:solidFill>
                <a:latin typeface="+mn-lt"/>
                <a:ea typeface="+mn-ea"/>
                <a:cs typeface="+mn-cs"/>
                <a:sym typeface="Noteworthy Light"/>
              </a:defRPr>
            </a:lvl6pPr>
            <a:lvl7pPr marL="3289300" indent="-469900" defTabSz="584200">
              <a:spcBef>
                <a:spcPts val="3000"/>
              </a:spcBef>
              <a:buSzPct val="25000"/>
              <a:buBlip>
                <a:blip r:embed="rId2"/>
              </a:buBlip>
              <a:defRPr sz="3800">
                <a:solidFill>
                  <a:srgbClr val="3E231A"/>
                </a:solidFill>
                <a:latin typeface="+mn-lt"/>
                <a:ea typeface="+mn-ea"/>
                <a:cs typeface="+mn-cs"/>
                <a:sym typeface="Noteworthy Light"/>
              </a:defRPr>
            </a:lvl7pPr>
            <a:lvl8pPr marL="3759200" indent="-469900" defTabSz="584200">
              <a:spcBef>
                <a:spcPts val="3000"/>
              </a:spcBef>
              <a:buSzPct val="25000"/>
              <a:buBlip>
                <a:blip r:embed="rId2"/>
              </a:buBlip>
              <a:defRPr sz="3800">
                <a:solidFill>
                  <a:srgbClr val="3E231A"/>
                </a:solidFill>
                <a:latin typeface="+mn-lt"/>
                <a:ea typeface="+mn-ea"/>
                <a:cs typeface="+mn-cs"/>
                <a:sym typeface="Noteworthy Light"/>
              </a:defRPr>
            </a:lvl8pPr>
            <a:lvl9pPr marL="4229100" indent="-469900" defTabSz="584200">
              <a:spcBef>
                <a:spcPts val="3000"/>
              </a:spcBef>
              <a:buSzPct val="25000"/>
              <a:buBlip>
                <a:blip r:embed="rId2"/>
              </a:buBlip>
              <a:defRPr sz="3800">
                <a:solidFill>
                  <a:srgbClr val="3E231A"/>
                </a:solidFill>
                <a:latin typeface="+mn-lt"/>
                <a:ea typeface="+mn-ea"/>
                <a:cs typeface="+mn-cs"/>
                <a:sym typeface="Noteworthy Light"/>
              </a:defRPr>
            </a:lvl9pPr>
          </a:lstStyle>
          <a:p>
            <a:pPr fontAlgn="auto">
              <a:spcAft>
                <a:spcPts val="0"/>
              </a:spcAft>
              <a:defRPr/>
            </a:pPr>
            <a:endParaRPr lang="en-US" sz="1300" kern="0" dirty="0" smtClean="0">
              <a:solidFill>
                <a:srgbClr val="CBCBCB">
                  <a:lumMod val="20000"/>
                  <a:lumOff val="80000"/>
                </a:srgbClr>
              </a:solidFill>
            </a:endParaRPr>
          </a:p>
          <a:p>
            <a:pPr fontAlgn="auto">
              <a:spcAft>
                <a:spcPts val="0"/>
              </a:spcAft>
              <a:defRPr/>
            </a:pPr>
            <a:r>
              <a:rPr lang="en-US" sz="2000" kern="0" dirty="0" err="1" smtClean="0">
                <a:solidFill>
                  <a:srgbClr val="CBCBCB">
                    <a:lumMod val="20000"/>
                    <a:lumOff val="80000"/>
                  </a:srgbClr>
                </a:solidFill>
              </a:rPr>
              <a:t>Doç</a:t>
            </a:r>
            <a:r>
              <a:rPr lang="en-US" sz="2000" kern="0" dirty="0" smtClean="0">
                <a:solidFill>
                  <a:srgbClr val="CBCBCB">
                    <a:lumMod val="20000"/>
                    <a:lumOff val="80000"/>
                  </a:srgbClr>
                </a:solidFill>
              </a:rPr>
              <a:t>. Dr. Ahmet </a:t>
            </a:r>
            <a:r>
              <a:rPr lang="en-US" sz="2000" kern="0" dirty="0" err="1" smtClean="0">
                <a:solidFill>
                  <a:srgbClr val="CBCBCB">
                    <a:lumMod val="20000"/>
                    <a:lumOff val="80000"/>
                  </a:srgbClr>
                </a:solidFill>
              </a:rPr>
              <a:t>Gökçe</a:t>
            </a:r>
            <a:endParaRPr lang="en-US" sz="2000" kern="0" dirty="0" smtClean="0">
              <a:solidFill>
                <a:srgbClr val="CBCBCB">
                  <a:lumMod val="20000"/>
                  <a:lumOff val="80000"/>
                </a:srgbClr>
              </a:solidFill>
            </a:endParaRPr>
          </a:p>
          <a:p>
            <a:pPr fontAlgn="auto">
              <a:spcAft>
                <a:spcPts val="0"/>
              </a:spcAft>
              <a:defRPr/>
            </a:pPr>
            <a:r>
              <a:rPr lang="en-US" sz="2000" kern="0" dirty="0" smtClean="0">
                <a:solidFill>
                  <a:srgbClr val="CBCBCB">
                    <a:lumMod val="20000"/>
                    <a:lumOff val="80000"/>
                  </a:srgbClr>
                </a:solidFill>
              </a:rPr>
              <a:t>Sakarya </a:t>
            </a:r>
            <a:r>
              <a:rPr lang="en-US" sz="2000" kern="0" dirty="0" err="1" smtClean="0">
                <a:solidFill>
                  <a:srgbClr val="CBCBCB">
                    <a:lumMod val="20000"/>
                    <a:lumOff val="80000"/>
                  </a:srgbClr>
                </a:solidFill>
              </a:rPr>
              <a:t>Üniversitesi</a:t>
            </a:r>
            <a:r>
              <a:rPr lang="en-US" sz="2000" kern="0" dirty="0" smtClean="0">
                <a:solidFill>
                  <a:srgbClr val="CBCBCB">
                    <a:lumMod val="20000"/>
                    <a:lumOff val="80000"/>
                  </a:srgbClr>
                </a:solidFill>
              </a:rPr>
              <a:t> Tıp </a:t>
            </a:r>
            <a:r>
              <a:rPr lang="en-US" sz="2000" kern="0" dirty="0" err="1" smtClean="0">
                <a:solidFill>
                  <a:srgbClr val="CBCBCB">
                    <a:lumMod val="20000"/>
                    <a:lumOff val="80000"/>
                  </a:srgbClr>
                </a:solidFill>
              </a:rPr>
              <a:t>Fakültesi</a:t>
            </a:r>
            <a:r>
              <a:rPr lang="en-US" sz="2000" kern="0" dirty="0" smtClean="0">
                <a:solidFill>
                  <a:srgbClr val="CBCBCB">
                    <a:lumMod val="20000"/>
                    <a:lumOff val="80000"/>
                  </a:srgbClr>
                </a:solidFill>
              </a:rPr>
              <a:t> </a:t>
            </a:r>
            <a:r>
              <a:rPr lang="en-US" sz="2000" kern="0" dirty="0" err="1" smtClean="0">
                <a:solidFill>
                  <a:srgbClr val="CBCBCB">
                    <a:lumMod val="20000"/>
                    <a:lumOff val="80000"/>
                  </a:srgbClr>
                </a:solidFill>
              </a:rPr>
              <a:t>Üroloji</a:t>
            </a:r>
            <a:r>
              <a:rPr lang="en-US" sz="2000" kern="0" dirty="0" smtClean="0">
                <a:solidFill>
                  <a:srgbClr val="CBCBCB">
                    <a:lumMod val="20000"/>
                    <a:lumOff val="80000"/>
                  </a:srgbClr>
                </a:solidFill>
              </a:rPr>
              <a:t> ABD</a:t>
            </a:r>
          </a:p>
          <a:p>
            <a:pPr fontAlgn="auto">
              <a:spcAft>
                <a:spcPts val="0"/>
              </a:spcAft>
              <a:defRPr/>
            </a:pPr>
            <a:endParaRPr lang="en-US" sz="1300" kern="0" dirty="0">
              <a:solidFill>
                <a:srgbClr val="CBCBCB">
                  <a:lumMod val="20000"/>
                  <a:lumOff val="80000"/>
                </a:srgbClr>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412776"/>
            <a:ext cx="3970784" cy="5256584"/>
          </a:xfrm>
        </p:spPr>
        <p:txBody>
          <a:bodyPr>
            <a:normAutofit/>
          </a:bodyPr>
          <a:lstStyle/>
          <a:p>
            <a:pPr>
              <a:buNone/>
            </a:pPr>
            <a:r>
              <a:rPr lang="tr-TR" sz="2400" b="1" u="sng" dirty="0">
                <a:solidFill>
                  <a:srgbClr val="0BE0E5"/>
                </a:solidFill>
                <a:latin typeface="Arial"/>
                <a:cs typeface="Arial"/>
              </a:rPr>
              <a:t>NO üretiminin artırılması</a:t>
            </a:r>
          </a:p>
          <a:p>
            <a:pPr marL="0" indent="0">
              <a:buNone/>
            </a:pPr>
            <a:endParaRPr lang="tr-TR" sz="1800" b="1" dirty="0" smtClean="0">
              <a:solidFill>
                <a:schemeClr val="bg1"/>
              </a:solidFill>
              <a:latin typeface="Arial"/>
              <a:cs typeface="Arial"/>
            </a:endParaRPr>
          </a:p>
          <a:p>
            <a:pPr marL="0" indent="0">
              <a:buNone/>
            </a:pPr>
            <a:r>
              <a:rPr lang="tr-TR" sz="1800" b="1" dirty="0" smtClean="0">
                <a:solidFill>
                  <a:srgbClr val="FFFF00"/>
                </a:solidFill>
                <a:latin typeface="Arial"/>
                <a:cs typeface="Arial"/>
              </a:rPr>
              <a:t>L</a:t>
            </a:r>
            <a:r>
              <a:rPr lang="tr-TR" sz="1800" b="1" dirty="0">
                <a:solidFill>
                  <a:srgbClr val="FFFF00"/>
                </a:solidFill>
                <a:latin typeface="Arial"/>
                <a:cs typeface="Arial"/>
              </a:rPr>
              <a:t>-</a:t>
            </a:r>
            <a:r>
              <a:rPr lang="tr-TR" sz="1800" b="1" dirty="0" err="1">
                <a:solidFill>
                  <a:srgbClr val="FFFF00"/>
                </a:solidFill>
                <a:latin typeface="Arial"/>
                <a:cs typeface="Arial"/>
              </a:rPr>
              <a:t>arjinin</a:t>
            </a:r>
            <a:r>
              <a:rPr lang="tr-TR" sz="1800" b="1" dirty="0">
                <a:solidFill>
                  <a:srgbClr val="FFFF00"/>
                </a:solidFill>
                <a:latin typeface="Arial"/>
                <a:cs typeface="Arial"/>
              </a:rPr>
              <a:t>        </a:t>
            </a:r>
          </a:p>
          <a:p>
            <a:r>
              <a:rPr lang="tr-TR" sz="1200" dirty="0">
                <a:solidFill>
                  <a:schemeClr val="bg1"/>
                </a:solidFill>
                <a:latin typeface="Arial"/>
                <a:cs typeface="Arial"/>
              </a:rPr>
              <a:t>NO </a:t>
            </a:r>
            <a:r>
              <a:rPr lang="tr-TR" sz="1200" dirty="0" err="1">
                <a:solidFill>
                  <a:schemeClr val="bg1"/>
                </a:solidFill>
                <a:latin typeface="Arial"/>
                <a:cs typeface="Arial"/>
              </a:rPr>
              <a:t>sentetaz</a:t>
            </a:r>
            <a:r>
              <a:rPr lang="tr-TR" sz="1200" dirty="0">
                <a:solidFill>
                  <a:schemeClr val="bg1"/>
                </a:solidFill>
                <a:latin typeface="Arial"/>
                <a:cs typeface="Arial"/>
              </a:rPr>
              <a:t> (NOS) </a:t>
            </a:r>
            <a:r>
              <a:rPr lang="tr-TR" sz="1200" dirty="0" err="1">
                <a:solidFill>
                  <a:schemeClr val="bg1"/>
                </a:solidFill>
                <a:latin typeface="Arial"/>
                <a:cs typeface="Arial"/>
              </a:rPr>
              <a:t>ın</a:t>
            </a:r>
            <a:r>
              <a:rPr lang="tr-TR" sz="1200" dirty="0">
                <a:solidFill>
                  <a:schemeClr val="bg1"/>
                </a:solidFill>
                <a:latin typeface="Arial"/>
                <a:cs typeface="Arial"/>
              </a:rPr>
              <a:t> </a:t>
            </a:r>
            <a:r>
              <a:rPr lang="tr-TR" sz="1200" dirty="0" err="1">
                <a:solidFill>
                  <a:schemeClr val="bg1"/>
                </a:solidFill>
                <a:latin typeface="Arial"/>
                <a:cs typeface="Arial"/>
              </a:rPr>
              <a:t>substratı</a:t>
            </a:r>
            <a:endParaRPr lang="tr-TR" sz="1200" dirty="0">
              <a:solidFill>
                <a:schemeClr val="bg1"/>
              </a:solidFill>
              <a:latin typeface="Arial"/>
              <a:cs typeface="Arial"/>
            </a:endParaRPr>
          </a:p>
          <a:p>
            <a:r>
              <a:rPr lang="tr-TR" sz="1200" dirty="0">
                <a:solidFill>
                  <a:schemeClr val="bg1"/>
                </a:solidFill>
                <a:latin typeface="Arial"/>
                <a:cs typeface="Arial"/>
              </a:rPr>
              <a:t>Karaciğerdeki ilk geçiş </a:t>
            </a:r>
            <a:r>
              <a:rPr lang="tr-TR" sz="1200" dirty="0" smtClean="0">
                <a:solidFill>
                  <a:schemeClr val="bg1"/>
                </a:solidFill>
                <a:latin typeface="Arial"/>
                <a:cs typeface="Arial"/>
              </a:rPr>
              <a:t>etkisi </a:t>
            </a:r>
            <a:endParaRPr lang="tr-TR" sz="1200" dirty="0">
              <a:solidFill>
                <a:schemeClr val="bg1"/>
              </a:solidFill>
              <a:latin typeface="Arial"/>
              <a:cs typeface="Arial"/>
            </a:endParaRPr>
          </a:p>
          <a:p>
            <a:r>
              <a:rPr lang="tr-TR" sz="1200" dirty="0">
                <a:solidFill>
                  <a:srgbClr val="FFFF00"/>
                </a:solidFill>
                <a:latin typeface="Arial"/>
                <a:cs typeface="Arial"/>
              </a:rPr>
              <a:t>L-</a:t>
            </a:r>
            <a:r>
              <a:rPr lang="tr-TR" sz="1200" dirty="0" err="1">
                <a:solidFill>
                  <a:srgbClr val="FFFF00"/>
                </a:solidFill>
                <a:latin typeface="Arial"/>
                <a:cs typeface="Arial"/>
              </a:rPr>
              <a:t>sitrülinin</a:t>
            </a:r>
            <a:r>
              <a:rPr lang="tr-TR" sz="1200" dirty="0">
                <a:solidFill>
                  <a:srgbClr val="FFFF00"/>
                </a:solidFill>
                <a:latin typeface="Arial"/>
                <a:cs typeface="Arial"/>
              </a:rPr>
              <a:t> oral alımı daha </a:t>
            </a:r>
            <a:r>
              <a:rPr lang="tr-TR" sz="1200" dirty="0" smtClean="0">
                <a:solidFill>
                  <a:srgbClr val="FFFF00"/>
                </a:solidFill>
                <a:latin typeface="Arial"/>
                <a:cs typeface="Arial"/>
              </a:rPr>
              <a:t>efektif, böbrekte </a:t>
            </a:r>
            <a:r>
              <a:rPr lang="tr-TR" sz="1200" dirty="0">
                <a:solidFill>
                  <a:srgbClr val="FFFF00"/>
                </a:solidFill>
                <a:latin typeface="Arial"/>
                <a:cs typeface="Arial"/>
              </a:rPr>
              <a:t>L-</a:t>
            </a:r>
            <a:r>
              <a:rPr lang="tr-TR" sz="1200" dirty="0" err="1">
                <a:solidFill>
                  <a:srgbClr val="FFFF00"/>
                </a:solidFill>
                <a:latin typeface="Arial"/>
                <a:cs typeface="Arial"/>
              </a:rPr>
              <a:t>arjinine</a:t>
            </a:r>
            <a:r>
              <a:rPr lang="tr-TR" sz="1200" dirty="0">
                <a:solidFill>
                  <a:srgbClr val="FFFF00"/>
                </a:solidFill>
                <a:latin typeface="Arial"/>
                <a:cs typeface="Arial"/>
              </a:rPr>
              <a:t> </a:t>
            </a:r>
            <a:r>
              <a:rPr lang="tr-TR" sz="1200" dirty="0" smtClean="0">
                <a:solidFill>
                  <a:srgbClr val="FFFF00"/>
                </a:solidFill>
                <a:latin typeface="Arial"/>
                <a:cs typeface="Arial"/>
              </a:rPr>
              <a:t>dönüştürülmektedir</a:t>
            </a:r>
          </a:p>
          <a:p>
            <a:pPr marL="0" indent="0">
              <a:buNone/>
            </a:pPr>
            <a:endParaRPr lang="tr-TR" sz="1200" dirty="0">
              <a:solidFill>
                <a:schemeClr val="bg1"/>
              </a:solidFill>
              <a:latin typeface="Arial"/>
              <a:cs typeface="Arial"/>
            </a:endParaRPr>
          </a:p>
          <a:p>
            <a:pPr marL="0" indent="0">
              <a:buNone/>
            </a:pPr>
            <a:r>
              <a:rPr lang="tr-TR" sz="1800" b="1" dirty="0" err="1">
                <a:solidFill>
                  <a:srgbClr val="FFFF00"/>
                </a:solidFill>
                <a:latin typeface="Arial"/>
                <a:cs typeface="Arial"/>
              </a:rPr>
              <a:t>Arjinaz</a:t>
            </a:r>
            <a:endParaRPr lang="tr-TR" sz="1800" dirty="0">
              <a:solidFill>
                <a:srgbClr val="FFFF00"/>
              </a:solidFill>
              <a:latin typeface="Arial"/>
              <a:cs typeface="Arial"/>
            </a:endParaRPr>
          </a:p>
          <a:p>
            <a:r>
              <a:rPr lang="tr-TR" sz="1200" dirty="0" smtClean="0">
                <a:solidFill>
                  <a:schemeClr val="bg1"/>
                </a:solidFill>
                <a:latin typeface="Arial"/>
                <a:cs typeface="Arial"/>
              </a:rPr>
              <a:t>NOS </a:t>
            </a:r>
            <a:r>
              <a:rPr lang="tr-TR" sz="1200" dirty="0">
                <a:solidFill>
                  <a:schemeClr val="bg1"/>
                </a:solidFill>
                <a:latin typeface="Arial"/>
                <a:cs typeface="Arial"/>
              </a:rPr>
              <a:t>aktivitesini sınırlandırarak NO üretimini </a:t>
            </a:r>
            <a:r>
              <a:rPr lang="tr-TR" sz="1200" dirty="0" smtClean="0">
                <a:solidFill>
                  <a:schemeClr val="bg1"/>
                </a:solidFill>
                <a:latin typeface="Wingdings"/>
                <a:ea typeface="Wingdings"/>
                <a:cs typeface="Wingdings"/>
                <a:sym typeface="Wingdings"/>
              </a:rPr>
              <a:t></a:t>
            </a:r>
            <a:endParaRPr lang="tr-TR" sz="1200" dirty="0">
              <a:solidFill>
                <a:schemeClr val="bg1"/>
              </a:solidFill>
              <a:latin typeface="Arial"/>
              <a:cs typeface="Arial"/>
            </a:endParaRPr>
          </a:p>
          <a:p>
            <a:r>
              <a:rPr lang="tr-TR" sz="1200" dirty="0" err="1" smtClean="0">
                <a:solidFill>
                  <a:schemeClr val="bg1"/>
                </a:solidFill>
                <a:latin typeface="Arial"/>
                <a:cs typeface="Arial"/>
              </a:rPr>
              <a:t>İnhibe</a:t>
            </a:r>
            <a:r>
              <a:rPr lang="tr-TR" sz="1200" dirty="0" smtClean="0">
                <a:solidFill>
                  <a:schemeClr val="bg1"/>
                </a:solidFill>
                <a:latin typeface="Arial"/>
                <a:cs typeface="Arial"/>
              </a:rPr>
              <a:t> </a:t>
            </a:r>
            <a:r>
              <a:rPr lang="tr-TR" sz="1200" dirty="0">
                <a:solidFill>
                  <a:schemeClr val="bg1"/>
                </a:solidFill>
                <a:latin typeface="Arial"/>
                <a:cs typeface="Arial"/>
              </a:rPr>
              <a:t>edilmesiyle </a:t>
            </a:r>
            <a:r>
              <a:rPr lang="tr-TR" sz="1200" dirty="0" err="1">
                <a:solidFill>
                  <a:schemeClr val="bg1"/>
                </a:solidFill>
                <a:latin typeface="Arial"/>
                <a:cs typeface="Arial"/>
              </a:rPr>
              <a:t>endotelyal</a:t>
            </a:r>
            <a:r>
              <a:rPr lang="tr-TR" sz="1200" dirty="0">
                <a:solidFill>
                  <a:schemeClr val="bg1"/>
                </a:solidFill>
                <a:latin typeface="Arial"/>
                <a:cs typeface="Arial"/>
              </a:rPr>
              <a:t> fonksiyonun düzeldiği ve </a:t>
            </a:r>
            <a:r>
              <a:rPr lang="tr-TR" sz="1200" dirty="0" err="1">
                <a:solidFill>
                  <a:schemeClr val="bg1"/>
                </a:solidFill>
                <a:latin typeface="Arial"/>
                <a:cs typeface="Arial"/>
              </a:rPr>
              <a:t>erektil</a:t>
            </a:r>
            <a:r>
              <a:rPr lang="tr-TR" sz="1200" dirty="0">
                <a:solidFill>
                  <a:schemeClr val="bg1"/>
                </a:solidFill>
                <a:latin typeface="Arial"/>
                <a:cs typeface="Arial"/>
              </a:rPr>
              <a:t> cevabın arttığı </a:t>
            </a:r>
            <a:r>
              <a:rPr lang="tr-TR" sz="1200" dirty="0" err="1">
                <a:solidFill>
                  <a:schemeClr val="bg1"/>
                </a:solidFill>
                <a:latin typeface="Arial"/>
                <a:cs typeface="Arial"/>
              </a:rPr>
              <a:t>gösterimiştir</a:t>
            </a:r>
            <a:r>
              <a:rPr lang="tr-TR" sz="1200" dirty="0" smtClean="0">
                <a:solidFill>
                  <a:schemeClr val="bg1"/>
                </a:solidFill>
                <a:latin typeface="Arial"/>
                <a:cs typeface="Arial"/>
              </a:rPr>
              <a:t>.</a:t>
            </a:r>
          </a:p>
          <a:p>
            <a:pPr marL="0" indent="0">
              <a:buNone/>
            </a:pPr>
            <a:endParaRPr lang="tr-TR" sz="1200" dirty="0">
              <a:solidFill>
                <a:schemeClr val="bg1"/>
              </a:solidFill>
              <a:latin typeface="Arial"/>
              <a:cs typeface="Arial"/>
            </a:endParaRPr>
          </a:p>
          <a:p>
            <a:pPr marL="0" indent="0">
              <a:buNone/>
            </a:pPr>
            <a:endParaRPr lang="tr-TR" sz="1200" dirty="0">
              <a:solidFill>
                <a:schemeClr val="bg1"/>
              </a:solidFill>
              <a:latin typeface="Arial"/>
              <a:cs typeface="Arial"/>
            </a:endParaRPr>
          </a:p>
          <a:p>
            <a:pPr marL="0" indent="0">
              <a:buNone/>
            </a:pPr>
            <a:r>
              <a:rPr lang="tr-TR" sz="1800" b="1" dirty="0" err="1">
                <a:solidFill>
                  <a:srgbClr val="FFFF00"/>
                </a:solidFill>
                <a:latin typeface="Arial"/>
                <a:cs typeface="Arial"/>
              </a:rPr>
              <a:t>Ekstraselüler</a:t>
            </a:r>
            <a:r>
              <a:rPr lang="tr-TR" sz="1800" b="1" dirty="0">
                <a:solidFill>
                  <a:srgbClr val="FFFF00"/>
                </a:solidFill>
                <a:latin typeface="Arial"/>
                <a:cs typeface="Arial"/>
              </a:rPr>
              <a:t> sinyal düzenleyici </a:t>
            </a:r>
            <a:r>
              <a:rPr lang="tr-TR" sz="1800" b="1" dirty="0" err="1">
                <a:solidFill>
                  <a:srgbClr val="FFFF00"/>
                </a:solidFill>
                <a:latin typeface="Arial"/>
                <a:cs typeface="Arial"/>
              </a:rPr>
              <a:t>kinaz</a:t>
            </a:r>
            <a:r>
              <a:rPr lang="tr-TR" sz="1800" b="1" dirty="0">
                <a:solidFill>
                  <a:srgbClr val="FFFF00"/>
                </a:solidFill>
                <a:latin typeface="Arial"/>
                <a:cs typeface="Arial"/>
              </a:rPr>
              <a:t> (ERK)</a:t>
            </a:r>
            <a:endParaRPr lang="tr-TR" sz="1800" dirty="0">
              <a:solidFill>
                <a:srgbClr val="FFFF00"/>
              </a:solidFill>
              <a:latin typeface="Arial"/>
              <a:cs typeface="Arial"/>
            </a:endParaRPr>
          </a:p>
          <a:p>
            <a:r>
              <a:rPr lang="tr-TR" sz="1100" dirty="0">
                <a:solidFill>
                  <a:schemeClr val="bg1"/>
                </a:solidFill>
                <a:latin typeface="Arial"/>
                <a:cs typeface="Arial"/>
              </a:rPr>
              <a:t>ED si olan hastalarda </a:t>
            </a:r>
            <a:r>
              <a:rPr lang="tr-TR" sz="1100" dirty="0" err="1">
                <a:solidFill>
                  <a:schemeClr val="bg1"/>
                </a:solidFill>
                <a:latin typeface="Arial"/>
                <a:cs typeface="Arial"/>
              </a:rPr>
              <a:t>kavernozal</a:t>
            </a:r>
            <a:r>
              <a:rPr lang="tr-TR" sz="1100" dirty="0">
                <a:solidFill>
                  <a:schemeClr val="bg1"/>
                </a:solidFill>
                <a:latin typeface="Arial"/>
                <a:cs typeface="Arial"/>
              </a:rPr>
              <a:t> düz kasta ERK aktivitesi </a:t>
            </a:r>
            <a:r>
              <a:rPr lang="tr-TR" sz="1100" dirty="0" smtClean="0">
                <a:solidFill>
                  <a:schemeClr val="bg1"/>
                </a:solidFill>
                <a:latin typeface="Wingdings"/>
                <a:ea typeface="Wingdings"/>
                <a:cs typeface="Wingdings"/>
                <a:sym typeface="Wingdings"/>
              </a:rPr>
              <a:t></a:t>
            </a:r>
            <a:r>
              <a:rPr lang="tr-TR" sz="1100" dirty="0" smtClean="0">
                <a:solidFill>
                  <a:schemeClr val="bg1"/>
                </a:solidFill>
                <a:latin typeface="Arial"/>
                <a:cs typeface="Arial"/>
              </a:rPr>
              <a:t> </a:t>
            </a:r>
            <a:r>
              <a:rPr lang="tr-TR" sz="1100" dirty="0">
                <a:solidFill>
                  <a:schemeClr val="bg1"/>
                </a:solidFill>
                <a:latin typeface="Arial"/>
                <a:cs typeface="Arial"/>
              </a:rPr>
              <a:t>(</a:t>
            </a:r>
            <a:r>
              <a:rPr lang="tr-TR" sz="1100" dirty="0" err="1">
                <a:solidFill>
                  <a:schemeClr val="bg1"/>
                </a:solidFill>
                <a:latin typeface="Arial"/>
                <a:cs typeface="Arial"/>
              </a:rPr>
              <a:t>eNOS</a:t>
            </a:r>
            <a:r>
              <a:rPr lang="tr-TR" sz="1100" dirty="0">
                <a:solidFill>
                  <a:schemeClr val="bg1"/>
                </a:solidFill>
                <a:latin typeface="Arial"/>
                <a:cs typeface="Arial"/>
              </a:rPr>
              <a:t> aktivitesini </a:t>
            </a:r>
            <a:r>
              <a:rPr lang="tr-TR" sz="1100" dirty="0" smtClean="0">
                <a:solidFill>
                  <a:schemeClr val="bg1"/>
                </a:solidFill>
                <a:latin typeface="Wingdings"/>
                <a:ea typeface="Wingdings"/>
                <a:cs typeface="Wingdings"/>
                <a:sym typeface="Wingdings"/>
              </a:rPr>
              <a:t></a:t>
            </a:r>
            <a:r>
              <a:rPr lang="tr-TR" sz="1100" dirty="0" smtClean="0">
                <a:solidFill>
                  <a:schemeClr val="bg1"/>
                </a:solidFill>
                <a:latin typeface="Arial"/>
                <a:cs typeface="Arial"/>
              </a:rPr>
              <a:t>)</a:t>
            </a:r>
            <a:r>
              <a:rPr lang="tr-TR" sz="1100" dirty="0">
                <a:solidFill>
                  <a:schemeClr val="bg1"/>
                </a:solidFill>
                <a:latin typeface="Arial"/>
                <a:cs typeface="Arial"/>
              </a:rPr>
              <a:t>.</a:t>
            </a:r>
          </a:p>
          <a:p>
            <a:r>
              <a:rPr lang="tr-TR" sz="1100" dirty="0">
                <a:solidFill>
                  <a:schemeClr val="bg1"/>
                </a:solidFill>
                <a:latin typeface="Arial"/>
                <a:cs typeface="Arial"/>
              </a:rPr>
              <a:t>ERK </a:t>
            </a:r>
            <a:r>
              <a:rPr lang="tr-TR" sz="1100" dirty="0" err="1">
                <a:solidFill>
                  <a:schemeClr val="bg1"/>
                </a:solidFill>
                <a:latin typeface="Arial"/>
                <a:cs typeface="Arial"/>
              </a:rPr>
              <a:t>inhibisyonu</a:t>
            </a:r>
            <a:r>
              <a:rPr lang="tr-TR" sz="1100" dirty="0">
                <a:solidFill>
                  <a:schemeClr val="bg1"/>
                </a:solidFill>
                <a:latin typeface="Arial"/>
                <a:cs typeface="Arial"/>
              </a:rPr>
              <a:t> </a:t>
            </a:r>
            <a:r>
              <a:rPr lang="tr-TR" sz="1100" dirty="0" err="1">
                <a:solidFill>
                  <a:schemeClr val="bg1"/>
                </a:solidFill>
                <a:latin typeface="Arial"/>
                <a:cs typeface="Arial"/>
              </a:rPr>
              <a:t>diabetik</a:t>
            </a:r>
            <a:r>
              <a:rPr lang="tr-TR" sz="1100" dirty="0">
                <a:solidFill>
                  <a:schemeClr val="bg1"/>
                </a:solidFill>
                <a:latin typeface="Arial"/>
                <a:cs typeface="Arial"/>
              </a:rPr>
              <a:t> farelerde </a:t>
            </a:r>
            <a:r>
              <a:rPr lang="tr-TR" sz="1100" dirty="0" err="1">
                <a:solidFill>
                  <a:schemeClr val="bg1"/>
                </a:solidFill>
                <a:latin typeface="Arial"/>
                <a:cs typeface="Arial"/>
              </a:rPr>
              <a:t>kavernozal</a:t>
            </a:r>
            <a:r>
              <a:rPr lang="tr-TR" sz="1100" dirty="0">
                <a:solidFill>
                  <a:schemeClr val="bg1"/>
                </a:solidFill>
                <a:latin typeface="Arial"/>
                <a:cs typeface="Arial"/>
              </a:rPr>
              <a:t> </a:t>
            </a:r>
            <a:r>
              <a:rPr lang="tr-TR" sz="1100" dirty="0" err="1">
                <a:solidFill>
                  <a:schemeClr val="bg1"/>
                </a:solidFill>
                <a:latin typeface="Arial"/>
                <a:cs typeface="Arial"/>
              </a:rPr>
              <a:t>relaksasyonu</a:t>
            </a:r>
            <a:r>
              <a:rPr lang="tr-TR" sz="1100" dirty="0">
                <a:solidFill>
                  <a:schemeClr val="bg1"/>
                </a:solidFill>
                <a:latin typeface="Arial"/>
                <a:cs typeface="Arial"/>
              </a:rPr>
              <a:t> arttırmıştır ve CC de endotelin-1 (ET-1) in </a:t>
            </a:r>
            <a:r>
              <a:rPr lang="tr-TR" sz="1100" dirty="0" err="1">
                <a:solidFill>
                  <a:schemeClr val="bg1"/>
                </a:solidFill>
                <a:latin typeface="Arial"/>
                <a:cs typeface="Arial"/>
              </a:rPr>
              <a:t>kontraksiyon</a:t>
            </a:r>
            <a:r>
              <a:rPr lang="tr-TR" sz="1100" dirty="0">
                <a:solidFill>
                  <a:schemeClr val="bg1"/>
                </a:solidFill>
                <a:latin typeface="Arial"/>
                <a:cs typeface="Arial"/>
              </a:rPr>
              <a:t> etkisini ortadan kaldırmaktadır. </a:t>
            </a:r>
            <a:endParaRPr lang="tr-TR" sz="1100" b="1" dirty="0">
              <a:solidFill>
                <a:schemeClr val="bg1"/>
              </a:solidFill>
              <a:latin typeface="Arial"/>
              <a:cs typeface="Arial"/>
            </a:endParaRPr>
          </a:p>
          <a:p>
            <a:endParaRPr lang="tr-TR" sz="900" dirty="0">
              <a:solidFill>
                <a:schemeClr val="bg1"/>
              </a:solidFill>
              <a:latin typeface="Arial"/>
              <a:cs typeface="Arial"/>
            </a:endParaRPr>
          </a:p>
          <a:p>
            <a:endParaRPr lang="tr-TR" sz="2400" dirty="0">
              <a:solidFill>
                <a:schemeClr val="bg1"/>
              </a:solidFill>
              <a:latin typeface="Arial"/>
              <a:cs typeface="Arial"/>
            </a:endParaRPr>
          </a:p>
        </p:txBody>
      </p:sp>
      <p:sp>
        <p:nvSpPr>
          <p:cNvPr id="8" name="1 Başlık"/>
          <p:cNvSpPr>
            <a:spLocks noGrp="1"/>
          </p:cNvSpPr>
          <p:nvPr>
            <p:ph type="title"/>
          </p:nvPr>
        </p:nvSpPr>
        <p:spPr/>
        <p:txBody>
          <a:bodyPr>
            <a:normAutofit/>
          </a:bodyPr>
          <a:lstStyle/>
          <a:p>
            <a:r>
              <a:rPr lang="tr-TR" sz="3200" b="1" dirty="0">
                <a:solidFill>
                  <a:srgbClr val="FFFF00"/>
                </a:solidFill>
                <a:latin typeface="Arial"/>
                <a:cs typeface="Arial"/>
              </a:rPr>
              <a:t>NO-</a:t>
            </a:r>
            <a:r>
              <a:rPr lang="tr-TR" sz="3200" b="1" dirty="0" err="1">
                <a:solidFill>
                  <a:srgbClr val="FFFF00"/>
                </a:solidFill>
                <a:latin typeface="Arial"/>
                <a:cs typeface="Arial"/>
              </a:rPr>
              <a:t>cGMP</a:t>
            </a:r>
            <a:r>
              <a:rPr lang="tr-TR" sz="3200" b="1" dirty="0">
                <a:solidFill>
                  <a:srgbClr val="FFFF00"/>
                </a:solidFill>
                <a:latin typeface="Arial"/>
                <a:cs typeface="Arial"/>
              </a:rPr>
              <a:t> yolağı ile indüklenen </a:t>
            </a:r>
            <a:r>
              <a:rPr lang="tr-TR" sz="3200" b="1" dirty="0" err="1">
                <a:solidFill>
                  <a:srgbClr val="FFFF00"/>
                </a:solidFill>
                <a:latin typeface="Arial"/>
                <a:cs typeface="Arial"/>
              </a:rPr>
              <a:t>vazorelaksasyon</a:t>
            </a:r>
            <a:endParaRPr lang="tr-TR" sz="2000" b="1" dirty="0">
              <a:solidFill>
                <a:srgbClr val="FFFF00"/>
              </a:solidFill>
              <a:latin typeface="Arial"/>
              <a:cs typeface="Arial"/>
            </a:endParaRPr>
          </a:p>
        </p:txBody>
      </p:sp>
      <p:sp>
        <p:nvSpPr>
          <p:cNvPr id="6" name="TextBox 5"/>
          <p:cNvSpPr txBox="1"/>
          <p:nvPr/>
        </p:nvSpPr>
        <p:spPr>
          <a:xfrm>
            <a:off x="6019800" y="2895601"/>
            <a:ext cx="2296616" cy="369296"/>
          </a:xfrm>
          <a:prstGeom prst="rect">
            <a:avLst/>
          </a:prstGeom>
          <a:noFill/>
        </p:spPr>
        <p:txBody>
          <a:bodyPr wrap="square" lIns="91402" tIns="45702" rIns="91402" bIns="45702" rtlCol="0">
            <a:spAutoFit/>
          </a:bodyPr>
          <a:lstStyle/>
          <a:p>
            <a:pPr defTabSz="914024" fontAlgn="auto">
              <a:spcBef>
                <a:spcPts val="0"/>
              </a:spcBef>
              <a:spcAft>
                <a:spcPts val="0"/>
              </a:spcAft>
            </a:pPr>
            <a:endParaRPr lang="en-US" dirty="0">
              <a:solidFill>
                <a:prstClr val="black"/>
              </a:solidFill>
              <a:latin typeface="Calibri"/>
              <a:cs typeface="+mn-cs"/>
              <a:sym typeface="Noteworthy Light"/>
            </a:endParaRPr>
          </a:p>
        </p:txBody>
      </p:sp>
      <p:sp>
        <p:nvSpPr>
          <p:cNvPr id="9" name="2 İçerik Yer Tutucusu"/>
          <p:cNvSpPr txBox="1">
            <a:spLocks/>
          </p:cNvSpPr>
          <p:nvPr/>
        </p:nvSpPr>
        <p:spPr>
          <a:xfrm>
            <a:off x="4427984" y="2205384"/>
            <a:ext cx="3970784" cy="4451292"/>
          </a:xfrm>
          <a:prstGeom prst="rect">
            <a:avLst/>
          </a:prstGeom>
        </p:spPr>
        <p:txBody>
          <a:bodyPr vert="horz" lIns="91402" tIns="45702" rIns="91402" bIns="4570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tr-TR" sz="1700" b="1" dirty="0">
                <a:solidFill>
                  <a:srgbClr val="FFFF00"/>
                </a:solidFill>
                <a:latin typeface="Arial"/>
                <a:cs typeface="Arial"/>
                <a:sym typeface="Noteworthy Light"/>
              </a:rPr>
              <a:t>Asimetrik </a:t>
            </a:r>
            <a:r>
              <a:rPr lang="tr-TR" sz="1700" b="1" dirty="0" err="1">
                <a:solidFill>
                  <a:srgbClr val="FFFF00"/>
                </a:solidFill>
                <a:latin typeface="Arial"/>
                <a:cs typeface="Arial"/>
                <a:sym typeface="Noteworthy Light"/>
              </a:rPr>
              <a:t>dimetilarjinin</a:t>
            </a:r>
            <a:r>
              <a:rPr lang="tr-TR" sz="1700" b="1" dirty="0">
                <a:solidFill>
                  <a:srgbClr val="FFFF00"/>
                </a:solidFill>
                <a:latin typeface="Arial"/>
                <a:cs typeface="Arial"/>
                <a:sym typeface="Noteworthy Light"/>
              </a:rPr>
              <a:t> (ADMA)</a:t>
            </a:r>
          </a:p>
          <a:p>
            <a:pPr fontAlgn="auto">
              <a:spcAft>
                <a:spcPts val="0"/>
              </a:spcAft>
            </a:pPr>
            <a:r>
              <a:rPr lang="tr-TR" sz="1000" dirty="0" err="1">
                <a:solidFill>
                  <a:srgbClr val="FFFFFF"/>
                </a:solidFill>
                <a:latin typeface="Arial"/>
                <a:cs typeface="Arial"/>
                <a:sym typeface="Noteworthy Light"/>
              </a:rPr>
              <a:t>Endojen</a:t>
            </a:r>
            <a:r>
              <a:rPr lang="tr-TR" sz="1000" dirty="0">
                <a:solidFill>
                  <a:srgbClr val="FFFFFF"/>
                </a:solidFill>
                <a:latin typeface="Arial"/>
                <a:cs typeface="Arial"/>
                <a:sym typeface="Noteworthy Light"/>
              </a:rPr>
              <a:t> NOS un </a:t>
            </a:r>
            <a:r>
              <a:rPr lang="tr-TR" sz="1000" dirty="0" err="1">
                <a:solidFill>
                  <a:srgbClr val="FFFFFF"/>
                </a:solidFill>
                <a:latin typeface="Arial"/>
                <a:cs typeface="Arial"/>
                <a:sym typeface="Noteworthy Light"/>
              </a:rPr>
              <a:t>kompetetif</a:t>
            </a:r>
            <a:r>
              <a:rPr lang="tr-TR" sz="1000" dirty="0">
                <a:solidFill>
                  <a:srgbClr val="FFFFFF"/>
                </a:solidFill>
                <a:latin typeface="Arial"/>
                <a:cs typeface="Arial"/>
                <a:sym typeface="Noteworthy Light"/>
              </a:rPr>
              <a:t> </a:t>
            </a:r>
            <a:r>
              <a:rPr lang="tr-TR" sz="1000" dirty="0" smtClean="0">
                <a:solidFill>
                  <a:srgbClr val="FFFFFF"/>
                </a:solidFill>
                <a:latin typeface="Arial"/>
                <a:cs typeface="Arial"/>
                <a:sym typeface="Noteworthy Light"/>
              </a:rPr>
              <a:t>inhibitörüdür. </a:t>
            </a:r>
          </a:p>
          <a:p>
            <a:pPr fontAlgn="auto">
              <a:spcAft>
                <a:spcPts val="0"/>
              </a:spcAft>
            </a:pPr>
            <a:r>
              <a:rPr lang="tr-TR" sz="1000" dirty="0" err="1" smtClean="0">
                <a:solidFill>
                  <a:srgbClr val="FFFFFF"/>
                </a:solidFill>
                <a:latin typeface="Arial"/>
                <a:cs typeface="Arial"/>
                <a:sym typeface="Noteworthy Light"/>
              </a:rPr>
              <a:t>Aterosklerotik</a:t>
            </a:r>
            <a:r>
              <a:rPr lang="tr-TR" sz="1000" dirty="0" smtClean="0">
                <a:solidFill>
                  <a:srgbClr val="FFFFFF"/>
                </a:solidFill>
                <a:latin typeface="Arial"/>
                <a:cs typeface="Arial"/>
                <a:sym typeface="Noteworthy Light"/>
              </a:rPr>
              <a:t> </a:t>
            </a:r>
            <a:r>
              <a:rPr lang="tr-TR" sz="1000" dirty="0" err="1">
                <a:solidFill>
                  <a:srgbClr val="FFFFFF"/>
                </a:solidFill>
                <a:latin typeface="Arial"/>
                <a:cs typeface="Arial"/>
                <a:sym typeface="Noteworthy Light"/>
              </a:rPr>
              <a:t>rat</a:t>
            </a:r>
            <a:r>
              <a:rPr lang="tr-TR" sz="1000" dirty="0">
                <a:solidFill>
                  <a:srgbClr val="FFFFFF"/>
                </a:solidFill>
                <a:latin typeface="Arial"/>
                <a:cs typeface="Arial"/>
                <a:sym typeface="Noteworthy Light"/>
              </a:rPr>
              <a:t> modellerinde </a:t>
            </a:r>
            <a:r>
              <a:rPr lang="tr-TR" sz="1000" dirty="0" smtClean="0">
                <a:solidFill>
                  <a:srgbClr val="FFFFFF"/>
                </a:solidFill>
                <a:latin typeface="Arial"/>
                <a:cs typeface="Arial"/>
                <a:sym typeface="Noteworthy Light"/>
              </a:rPr>
              <a:t>ADMA </a:t>
            </a:r>
            <a:r>
              <a:rPr lang="tr-TR" sz="1000" dirty="0" smtClean="0">
                <a:solidFill>
                  <a:srgbClr val="FFFFFF"/>
                </a:solidFill>
                <a:latin typeface="Wingdings"/>
                <a:ea typeface="Wingdings"/>
                <a:cs typeface="Wingdings"/>
                <a:sym typeface="Wingdings"/>
              </a:rPr>
              <a:t></a:t>
            </a:r>
          </a:p>
          <a:p>
            <a:pPr marL="0" indent="0" fontAlgn="auto">
              <a:spcAft>
                <a:spcPts val="0"/>
              </a:spcAft>
              <a:buNone/>
            </a:pPr>
            <a:endParaRPr lang="tr-TR" sz="1000" dirty="0" smtClean="0">
              <a:solidFill>
                <a:srgbClr val="FFFFFF"/>
              </a:solidFill>
              <a:latin typeface="Arial"/>
              <a:cs typeface="Arial"/>
              <a:sym typeface="Noteworthy Light"/>
            </a:endParaRPr>
          </a:p>
          <a:p>
            <a:pPr marL="0" indent="0" fontAlgn="auto">
              <a:spcAft>
                <a:spcPts val="0"/>
              </a:spcAft>
              <a:buNone/>
            </a:pPr>
            <a:r>
              <a:rPr lang="tr-TR" sz="1700" b="1" dirty="0" err="1" smtClean="0">
                <a:solidFill>
                  <a:srgbClr val="FFFF00"/>
                </a:solidFill>
                <a:latin typeface="Arial"/>
                <a:cs typeface="Arial"/>
                <a:sym typeface="Noteworthy Light"/>
              </a:rPr>
              <a:t>Impaza</a:t>
            </a:r>
            <a:endParaRPr lang="tr-TR" sz="1000" dirty="0" smtClean="0">
              <a:solidFill>
                <a:srgbClr val="FFFF00"/>
              </a:solidFill>
              <a:latin typeface="Arial"/>
              <a:cs typeface="Arial"/>
              <a:sym typeface="Noteworthy Light"/>
            </a:endParaRPr>
          </a:p>
          <a:p>
            <a:pPr fontAlgn="auto">
              <a:spcAft>
                <a:spcPts val="0"/>
              </a:spcAft>
            </a:pPr>
            <a:r>
              <a:rPr lang="tr-TR" sz="1000" dirty="0" smtClean="0">
                <a:solidFill>
                  <a:srgbClr val="FFFFFF"/>
                </a:solidFill>
                <a:latin typeface="Arial"/>
                <a:cs typeface="Arial"/>
                <a:sym typeface="Noteworthy Light"/>
              </a:rPr>
              <a:t>NO </a:t>
            </a:r>
            <a:r>
              <a:rPr lang="tr-TR" sz="1000" dirty="0">
                <a:solidFill>
                  <a:srgbClr val="FFFFFF"/>
                </a:solidFill>
                <a:latin typeface="Arial"/>
                <a:cs typeface="Arial"/>
                <a:sym typeface="Noteworthy Light"/>
              </a:rPr>
              <a:t>üretimini </a:t>
            </a:r>
            <a:r>
              <a:rPr lang="tr-TR" sz="1000" dirty="0" smtClean="0">
                <a:solidFill>
                  <a:srgbClr val="FFFFFF"/>
                </a:solidFill>
                <a:latin typeface="Arial"/>
                <a:cs typeface="Arial"/>
                <a:sym typeface="Noteworthy Light"/>
              </a:rPr>
              <a:t> </a:t>
            </a:r>
            <a:r>
              <a:rPr lang="tr-TR" sz="1000" dirty="0" err="1">
                <a:solidFill>
                  <a:srgbClr val="FFFFFF"/>
                </a:solidFill>
                <a:latin typeface="Arial"/>
                <a:cs typeface="Arial"/>
                <a:sym typeface="Noteworthy Light"/>
              </a:rPr>
              <a:t>kevernozal</a:t>
            </a:r>
            <a:r>
              <a:rPr lang="tr-TR" sz="1000" dirty="0">
                <a:solidFill>
                  <a:srgbClr val="FFFFFF"/>
                </a:solidFill>
                <a:latin typeface="Arial"/>
                <a:cs typeface="Arial"/>
                <a:sym typeface="Noteworthy Light"/>
              </a:rPr>
              <a:t> </a:t>
            </a:r>
            <a:r>
              <a:rPr lang="tr-TR" sz="1000" dirty="0" err="1">
                <a:solidFill>
                  <a:srgbClr val="FFFFFF"/>
                </a:solidFill>
                <a:latin typeface="Arial"/>
                <a:cs typeface="Arial"/>
                <a:sym typeface="Noteworthy Light"/>
              </a:rPr>
              <a:t>cGMP</a:t>
            </a:r>
            <a:r>
              <a:rPr lang="tr-TR" sz="1000" dirty="0">
                <a:solidFill>
                  <a:srgbClr val="FFFFFF"/>
                </a:solidFill>
                <a:latin typeface="Arial"/>
                <a:cs typeface="Arial"/>
                <a:sym typeface="Noteworthy Light"/>
              </a:rPr>
              <a:t> </a:t>
            </a:r>
            <a:r>
              <a:rPr lang="tr-TR" sz="1000" dirty="0" err="1">
                <a:solidFill>
                  <a:srgbClr val="FFFFFF"/>
                </a:solidFill>
                <a:latin typeface="Arial"/>
                <a:cs typeface="Arial"/>
                <a:sym typeface="Noteworthy Light"/>
              </a:rPr>
              <a:t>yi</a:t>
            </a:r>
            <a:r>
              <a:rPr lang="tr-TR" sz="1000" dirty="0">
                <a:solidFill>
                  <a:srgbClr val="FFFFFF"/>
                </a:solidFill>
                <a:latin typeface="Arial"/>
                <a:cs typeface="Arial"/>
                <a:sym typeface="Noteworthy Light"/>
              </a:rPr>
              <a:t> </a:t>
            </a:r>
            <a:r>
              <a:rPr lang="tr-TR" sz="1000" dirty="0" smtClean="0">
                <a:solidFill>
                  <a:srgbClr val="FFFFFF"/>
                </a:solidFill>
                <a:latin typeface="Wingdings"/>
                <a:ea typeface="Wingdings"/>
                <a:cs typeface="Wingdings"/>
                <a:sym typeface="Wingdings"/>
              </a:rPr>
              <a:t></a:t>
            </a:r>
            <a:endParaRPr lang="tr-TR" sz="1000" dirty="0">
              <a:solidFill>
                <a:srgbClr val="FFFFFF"/>
              </a:solidFill>
              <a:latin typeface="Arial"/>
              <a:cs typeface="Arial"/>
              <a:sym typeface="Noteworthy Light"/>
            </a:endParaRPr>
          </a:p>
          <a:p>
            <a:pPr fontAlgn="auto">
              <a:spcAft>
                <a:spcPts val="0"/>
              </a:spcAft>
            </a:pPr>
            <a:r>
              <a:rPr lang="tr-TR" sz="1000" dirty="0">
                <a:solidFill>
                  <a:srgbClr val="FFFFFF"/>
                </a:solidFill>
                <a:latin typeface="Arial"/>
                <a:cs typeface="Arial"/>
                <a:sym typeface="Noteworthy Light"/>
              </a:rPr>
              <a:t>Son dönemdeki çalışmalarda; ED si olan diyabetik hastalarda </a:t>
            </a:r>
            <a:r>
              <a:rPr lang="tr-TR" sz="1000" dirty="0" err="1">
                <a:solidFill>
                  <a:srgbClr val="FFFFFF"/>
                </a:solidFill>
                <a:latin typeface="Arial"/>
                <a:cs typeface="Arial"/>
                <a:sym typeface="Noteworthy Light"/>
              </a:rPr>
              <a:t>Impaza</a:t>
            </a:r>
            <a:r>
              <a:rPr lang="tr-TR" sz="1000" dirty="0">
                <a:solidFill>
                  <a:srgbClr val="FFFFFF"/>
                </a:solidFill>
                <a:latin typeface="Arial"/>
                <a:cs typeface="Arial"/>
                <a:sym typeface="Noteworthy Light"/>
              </a:rPr>
              <a:t> ve </a:t>
            </a:r>
            <a:r>
              <a:rPr lang="tr-TR" sz="1000" dirty="0" err="1">
                <a:solidFill>
                  <a:srgbClr val="FFFFFF"/>
                </a:solidFill>
                <a:latin typeface="Arial"/>
                <a:cs typeface="Arial"/>
                <a:sym typeface="Noteworthy Light"/>
              </a:rPr>
              <a:t>Nebido</a:t>
            </a:r>
            <a:r>
              <a:rPr lang="tr-TR" sz="1000" dirty="0">
                <a:solidFill>
                  <a:srgbClr val="FFFFFF"/>
                </a:solidFill>
                <a:latin typeface="Arial"/>
                <a:cs typeface="Arial"/>
                <a:sym typeface="Noteworthy Light"/>
              </a:rPr>
              <a:t> </a:t>
            </a:r>
            <a:r>
              <a:rPr lang="tr-TR" sz="1000" dirty="0" err="1">
                <a:solidFill>
                  <a:srgbClr val="FFFFFF"/>
                </a:solidFill>
                <a:latin typeface="Arial"/>
                <a:cs typeface="Arial"/>
                <a:sym typeface="Noteworthy Light"/>
              </a:rPr>
              <a:t>nun</a:t>
            </a:r>
            <a:r>
              <a:rPr lang="tr-TR" sz="1000" dirty="0">
                <a:solidFill>
                  <a:srgbClr val="FFFFFF"/>
                </a:solidFill>
                <a:latin typeface="Arial"/>
                <a:cs typeface="Arial"/>
                <a:sym typeface="Noteworthy Light"/>
              </a:rPr>
              <a:t> kombine kullanımının faydalı sonuçları </a:t>
            </a:r>
            <a:r>
              <a:rPr lang="tr-TR" sz="1000" dirty="0" smtClean="0">
                <a:solidFill>
                  <a:srgbClr val="FFFFFF"/>
                </a:solidFill>
                <a:latin typeface="Arial"/>
                <a:cs typeface="Arial"/>
                <a:sym typeface="Noteworthy Light"/>
              </a:rPr>
              <a:t>bildirilmiştir</a:t>
            </a:r>
          </a:p>
          <a:p>
            <a:pPr marL="0" indent="0" fontAlgn="auto">
              <a:spcAft>
                <a:spcPts val="0"/>
              </a:spcAft>
              <a:buNone/>
            </a:pPr>
            <a:endParaRPr lang="tr-TR" sz="1000" dirty="0">
              <a:solidFill>
                <a:srgbClr val="FFFFFF"/>
              </a:solidFill>
              <a:latin typeface="Arial"/>
              <a:cs typeface="Arial"/>
              <a:sym typeface="Noteworthy Light"/>
            </a:endParaRPr>
          </a:p>
          <a:p>
            <a:pPr marL="0" indent="0" fontAlgn="auto">
              <a:spcAft>
                <a:spcPts val="0"/>
              </a:spcAft>
              <a:buNone/>
            </a:pPr>
            <a:r>
              <a:rPr lang="tr-TR" sz="1700" b="1" dirty="0" err="1">
                <a:solidFill>
                  <a:srgbClr val="FFFF00"/>
                </a:solidFill>
                <a:latin typeface="Arial"/>
                <a:cs typeface="Arial"/>
                <a:sym typeface="Noteworthy Light"/>
              </a:rPr>
              <a:t>Oksidatif</a:t>
            </a:r>
            <a:r>
              <a:rPr lang="tr-TR" sz="1700" b="1" dirty="0">
                <a:solidFill>
                  <a:srgbClr val="FFFF00"/>
                </a:solidFill>
                <a:latin typeface="Arial"/>
                <a:cs typeface="Arial"/>
                <a:sym typeface="Noteworthy Light"/>
              </a:rPr>
              <a:t> stresin </a:t>
            </a:r>
            <a:r>
              <a:rPr lang="tr-TR" sz="1700" b="1" dirty="0" smtClean="0">
                <a:solidFill>
                  <a:srgbClr val="FFFF00"/>
                </a:solidFill>
                <a:latin typeface="Arial"/>
                <a:cs typeface="Arial"/>
                <a:sym typeface="Noteworthy Light"/>
              </a:rPr>
              <a:t>azalması</a:t>
            </a:r>
            <a:endParaRPr lang="tr-TR" sz="1000" dirty="0">
              <a:solidFill>
                <a:srgbClr val="FFFF00"/>
              </a:solidFill>
              <a:latin typeface="Arial"/>
              <a:cs typeface="Arial"/>
              <a:sym typeface="Noteworthy Light"/>
            </a:endParaRPr>
          </a:p>
          <a:p>
            <a:pPr fontAlgn="auto">
              <a:spcAft>
                <a:spcPts val="0"/>
              </a:spcAft>
            </a:pPr>
            <a:r>
              <a:rPr lang="tr-TR" sz="1000" dirty="0" smtClean="0">
                <a:solidFill>
                  <a:srgbClr val="FFFFFF"/>
                </a:solidFill>
                <a:latin typeface="Arial"/>
                <a:cs typeface="Arial"/>
                <a:sym typeface="Noteworthy Light"/>
              </a:rPr>
              <a:t>NADPH </a:t>
            </a:r>
            <a:r>
              <a:rPr lang="tr-TR" sz="1000" dirty="0" err="1">
                <a:solidFill>
                  <a:srgbClr val="FFFFFF"/>
                </a:solidFill>
                <a:latin typeface="Arial"/>
                <a:cs typeface="Arial"/>
                <a:sym typeface="Noteworthy Light"/>
              </a:rPr>
              <a:t>oksidazın</a:t>
            </a:r>
            <a:r>
              <a:rPr lang="tr-TR" sz="1000" dirty="0">
                <a:solidFill>
                  <a:srgbClr val="FFFFFF"/>
                </a:solidFill>
                <a:latin typeface="Arial"/>
                <a:cs typeface="Arial"/>
                <a:sym typeface="Noteworthy Light"/>
              </a:rPr>
              <a:t> </a:t>
            </a:r>
            <a:r>
              <a:rPr lang="tr-TR" sz="1000" dirty="0" err="1">
                <a:solidFill>
                  <a:srgbClr val="FFFFFF"/>
                </a:solidFill>
                <a:latin typeface="Arial"/>
                <a:cs typeface="Arial"/>
                <a:sym typeface="Noteworthy Light"/>
              </a:rPr>
              <a:t>inhibe</a:t>
            </a:r>
            <a:r>
              <a:rPr lang="tr-TR" sz="1000" dirty="0">
                <a:solidFill>
                  <a:srgbClr val="FFFFFF"/>
                </a:solidFill>
                <a:latin typeface="Arial"/>
                <a:cs typeface="Arial"/>
                <a:sym typeface="Noteworthy Light"/>
              </a:rPr>
              <a:t> edilmesiyle </a:t>
            </a:r>
            <a:r>
              <a:rPr lang="tr-TR" sz="1000" dirty="0" err="1">
                <a:solidFill>
                  <a:srgbClr val="FFFFFF"/>
                </a:solidFill>
                <a:latin typeface="Arial"/>
                <a:cs typeface="Arial"/>
                <a:sym typeface="Noteworthy Light"/>
              </a:rPr>
              <a:t>hipertansif</a:t>
            </a:r>
            <a:r>
              <a:rPr lang="tr-TR" sz="1000" dirty="0">
                <a:solidFill>
                  <a:srgbClr val="FFFFFF"/>
                </a:solidFill>
                <a:latin typeface="Arial"/>
                <a:cs typeface="Arial"/>
                <a:sym typeface="Noteworthy Light"/>
              </a:rPr>
              <a:t>, yaşlı ve </a:t>
            </a:r>
            <a:r>
              <a:rPr lang="tr-TR" sz="1000" dirty="0" err="1">
                <a:solidFill>
                  <a:srgbClr val="FFFFFF"/>
                </a:solidFill>
                <a:latin typeface="Arial"/>
                <a:cs typeface="Arial"/>
                <a:sym typeface="Noteworthy Light"/>
              </a:rPr>
              <a:t>diabetik</a:t>
            </a:r>
            <a:r>
              <a:rPr lang="tr-TR" sz="1000" dirty="0">
                <a:solidFill>
                  <a:srgbClr val="FFFFFF"/>
                </a:solidFill>
                <a:latin typeface="Arial"/>
                <a:cs typeface="Arial"/>
                <a:sym typeface="Noteworthy Light"/>
              </a:rPr>
              <a:t> ratlarda </a:t>
            </a:r>
            <a:r>
              <a:rPr lang="tr-TR" sz="1000" dirty="0" err="1">
                <a:solidFill>
                  <a:srgbClr val="FFFFFF"/>
                </a:solidFill>
                <a:latin typeface="Arial"/>
                <a:cs typeface="Arial"/>
                <a:sym typeface="Noteworthy Light"/>
              </a:rPr>
              <a:t>erektil</a:t>
            </a:r>
            <a:r>
              <a:rPr lang="tr-TR" sz="1000" dirty="0">
                <a:solidFill>
                  <a:srgbClr val="FFFFFF"/>
                </a:solidFill>
                <a:latin typeface="Arial"/>
                <a:cs typeface="Arial"/>
                <a:sym typeface="Noteworthy Light"/>
              </a:rPr>
              <a:t> fonksiyonda iyileşme sağlanmıştır (Örneğin: </a:t>
            </a:r>
            <a:r>
              <a:rPr lang="tr-TR" sz="1000" dirty="0" err="1">
                <a:solidFill>
                  <a:srgbClr val="FFFFFF"/>
                </a:solidFill>
                <a:latin typeface="Arial"/>
                <a:cs typeface="Arial"/>
                <a:sym typeface="Noteworthy Light"/>
              </a:rPr>
              <a:t>Taurin</a:t>
            </a:r>
            <a:r>
              <a:rPr lang="tr-TR" sz="1000" dirty="0">
                <a:solidFill>
                  <a:srgbClr val="FFFFFF"/>
                </a:solidFill>
                <a:latin typeface="Arial"/>
                <a:cs typeface="Arial"/>
                <a:sym typeface="Noteworthy Light"/>
              </a:rPr>
              <a:t>, S-</a:t>
            </a:r>
            <a:r>
              <a:rPr lang="tr-TR" sz="1000" dirty="0" err="1">
                <a:solidFill>
                  <a:srgbClr val="FFFFFF"/>
                </a:solidFill>
                <a:latin typeface="Arial"/>
                <a:cs typeface="Arial"/>
                <a:sym typeface="Noteworthy Light"/>
              </a:rPr>
              <a:t>allyl</a:t>
            </a:r>
            <a:r>
              <a:rPr lang="tr-TR" sz="1000" dirty="0">
                <a:solidFill>
                  <a:srgbClr val="FFFFFF"/>
                </a:solidFill>
                <a:latin typeface="Arial"/>
                <a:cs typeface="Arial"/>
                <a:sym typeface="Noteworthy Light"/>
              </a:rPr>
              <a:t> </a:t>
            </a:r>
            <a:r>
              <a:rPr lang="tr-TR" sz="1000" dirty="0" err="1">
                <a:solidFill>
                  <a:srgbClr val="FFFFFF"/>
                </a:solidFill>
                <a:latin typeface="Arial"/>
                <a:cs typeface="Arial"/>
                <a:sym typeface="Noteworthy Light"/>
              </a:rPr>
              <a:t>cysteine</a:t>
            </a:r>
            <a:r>
              <a:rPr lang="tr-TR" sz="1000" dirty="0">
                <a:solidFill>
                  <a:srgbClr val="FFFFFF"/>
                </a:solidFill>
                <a:latin typeface="Arial"/>
                <a:cs typeface="Arial"/>
                <a:sym typeface="Noteworthy Light"/>
              </a:rPr>
              <a:t>) . </a:t>
            </a:r>
            <a:endParaRPr lang="tr-TR" sz="1000" dirty="0" smtClean="0">
              <a:solidFill>
                <a:srgbClr val="FFFFFF"/>
              </a:solidFill>
              <a:latin typeface="Arial"/>
              <a:cs typeface="Arial"/>
              <a:sym typeface="Noteworthy Light"/>
            </a:endParaRPr>
          </a:p>
          <a:p>
            <a:pPr marL="0" indent="0" fontAlgn="auto">
              <a:spcAft>
                <a:spcPts val="0"/>
              </a:spcAft>
              <a:buNone/>
            </a:pPr>
            <a:endParaRPr lang="tr-TR" sz="1000" dirty="0">
              <a:solidFill>
                <a:srgbClr val="FFFFFF"/>
              </a:solidFill>
              <a:latin typeface="Arial"/>
              <a:cs typeface="Arial"/>
              <a:sym typeface="Noteworthy Light"/>
            </a:endParaRPr>
          </a:p>
          <a:p>
            <a:pPr marL="0" indent="0" fontAlgn="auto">
              <a:spcAft>
                <a:spcPts val="0"/>
              </a:spcAft>
              <a:buNone/>
            </a:pPr>
            <a:r>
              <a:rPr lang="tr-TR" sz="1700" b="1" dirty="0">
                <a:solidFill>
                  <a:srgbClr val="FFFF00"/>
                </a:solidFill>
                <a:latin typeface="Arial"/>
                <a:cs typeface="Arial"/>
                <a:sym typeface="Noteworthy Light"/>
              </a:rPr>
              <a:t>Tümör </a:t>
            </a:r>
            <a:r>
              <a:rPr lang="tr-TR" sz="1700" b="1" dirty="0" err="1">
                <a:solidFill>
                  <a:srgbClr val="FFFF00"/>
                </a:solidFill>
                <a:latin typeface="Arial"/>
                <a:cs typeface="Arial"/>
                <a:sym typeface="Noteworthy Light"/>
              </a:rPr>
              <a:t>nekrozis</a:t>
            </a:r>
            <a:r>
              <a:rPr lang="tr-TR" sz="1700" b="1" dirty="0">
                <a:solidFill>
                  <a:srgbClr val="FFFF00"/>
                </a:solidFill>
                <a:latin typeface="Arial"/>
                <a:cs typeface="Arial"/>
                <a:sym typeface="Noteworthy Light"/>
              </a:rPr>
              <a:t> faktör-alfa (TNF-a)</a:t>
            </a:r>
          </a:p>
          <a:p>
            <a:pPr fontAlgn="auto">
              <a:spcAft>
                <a:spcPts val="0"/>
              </a:spcAft>
            </a:pPr>
            <a:r>
              <a:rPr lang="tr-TR" sz="1000" dirty="0">
                <a:solidFill>
                  <a:srgbClr val="FFFFFF"/>
                </a:solidFill>
                <a:latin typeface="Arial"/>
                <a:cs typeface="Arial"/>
                <a:sym typeface="Noteworthy Light"/>
              </a:rPr>
              <a:t>Klinik </a:t>
            </a:r>
            <a:r>
              <a:rPr lang="tr-TR" sz="1000" dirty="0" smtClean="0">
                <a:solidFill>
                  <a:srgbClr val="FFFFFF"/>
                </a:solidFill>
                <a:latin typeface="Arial"/>
                <a:cs typeface="Arial"/>
                <a:sym typeface="Noteworthy Light"/>
              </a:rPr>
              <a:t>çalışmalarda </a:t>
            </a:r>
            <a:r>
              <a:rPr lang="tr-TR" sz="1000" dirty="0">
                <a:solidFill>
                  <a:srgbClr val="FFFFFF"/>
                </a:solidFill>
                <a:latin typeface="Arial"/>
                <a:cs typeface="Arial"/>
                <a:sym typeface="Noteworthy Light"/>
              </a:rPr>
              <a:t>sistemik </a:t>
            </a:r>
            <a:r>
              <a:rPr lang="tr-TR" sz="1000" dirty="0" err="1" smtClean="0">
                <a:solidFill>
                  <a:srgbClr val="FFFFFF"/>
                </a:solidFill>
                <a:latin typeface="Arial"/>
                <a:cs typeface="Arial"/>
                <a:sym typeface="Noteworthy Light"/>
              </a:rPr>
              <a:t>ED’de</a:t>
            </a:r>
            <a:r>
              <a:rPr lang="tr-TR" sz="1000" dirty="0" smtClean="0">
                <a:solidFill>
                  <a:srgbClr val="FFFFFF"/>
                </a:solidFill>
                <a:latin typeface="Arial"/>
                <a:cs typeface="Arial"/>
                <a:sym typeface="Noteworthy Light"/>
              </a:rPr>
              <a:t> sistemik TNF</a:t>
            </a:r>
            <a:r>
              <a:rPr lang="tr-TR" sz="1000" dirty="0">
                <a:solidFill>
                  <a:srgbClr val="FFFFFF"/>
                </a:solidFill>
                <a:latin typeface="Arial"/>
                <a:cs typeface="Arial"/>
                <a:sym typeface="Noteworthy Light"/>
              </a:rPr>
              <a:t>-a </a:t>
            </a:r>
            <a:r>
              <a:rPr lang="tr-TR" sz="1000" dirty="0" smtClean="0">
                <a:solidFill>
                  <a:srgbClr val="FFFFFF"/>
                </a:solidFill>
                <a:latin typeface="Wingdings"/>
                <a:ea typeface="Wingdings"/>
                <a:cs typeface="Wingdings"/>
                <a:sym typeface="Wingdings"/>
              </a:rPr>
              <a:t></a:t>
            </a:r>
            <a:endParaRPr lang="tr-TR" sz="1000" dirty="0">
              <a:solidFill>
                <a:srgbClr val="FFFFFF"/>
              </a:solidFill>
              <a:latin typeface="Arial"/>
              <a:cs typeface="Arial"/>
              <a:sym typeface="Noteworthy Light"/>
            </a:endParaRPr>
          </a:p>
          <a:p>
            <a:pPr fontAlgn="auto">
              <a:spcAft>
                <a:spcPts val="0"/>
              </a:spcAft>
            </a:pPr>
            <a:r>
              <a:rPr lang="tr-TR" sz="1000" dirty="0" err="1">
                <a:solidFill>
                  <a:srgbClr val="FFFFFF"/>
                </a:solidFill>
                <a:latin typeface="Arial"/>
                <a:cs typeface="Arial"/>
                <a:sym typeface="Noteworthy Light"/>
              </a:rPr>
              <a:t>Ankilozan</a:t>
            </a:r>
            <a:r>
              <a:rPr lang="tr-TR" sz="1000" dirty="0">
                <a:solidFill>
                  <a:srgbClr val="FFFFFF"/>
                </a:solidFill>
                <a:latin typeface="Arial"/>
                <a:cs typeface="Arial"/>
                <a:sym typeface="Noteworthy Light"/>
              </a:rPr>
              <a:t> </a:t>
            </a:r>
            <a:r>
              <a:rPr lang="tr-TR" sz="1000" dirty="0" err="1">
                <a:solidFill>
                  <a:srgbClr val="FFFFFF"/>
                </a:solidFill>
                <a:latin typeface="Arial"/>
                <a:cs typeface="Arial"/>
                <a:sym typeface="Noteworthy Light"/>
              </a:rPr>
              <a:t>spondilit</a:t>
            </a:r>
            <a:r>
              <a:rPr lang="tr-TR" sz="1000" dirty="0">
                <a:solidFill>
                  <a:srgbClr val="FFFFFF"/>
                </a:solidFill>
                <a:latin typeface="Arial"/>
                <a:cs typeface="Arial"/>
                <a:sym typeface="Noteworthy Light"/>
              </a:rPr>
              <a:t> hastalarında Anti-TNF-a tedavisinin seksüel fonksiyon üzerine belirgin şekilde olumlu etkisi olduğu bildirilmiştir.</a:t>
            </a:r>
          </a:p>
          <a:p>
            <a:pPr fontAlgn="auto">
              <a:spcAft>
                <a:spcPts val="0"/>
              </a:spcAft>
            </a:pPr>
            <a:endParaRPr lang="tr-TR" sz="1000" dirty="0">
              <a:solidFill>
                <a:srgbClr val="FFFFFF"/>
              </a:solidFill>
              <a:latin typeface="Arial"/>
              <a:cs typeface="Arial"/>
              <a:sym typeface="Noteworthy Light"/>
            </a:endParaRPr>
          </a:p>
        </p:txBody>
      </p:sp>
    </p:spTree>
    <p:extLst>
      <p:ext uri="{BB962C8B-B14F-4D97-AF65-F5344CB8AC3E}">
        <p14:creationId xmlns="" xmlns:p14="http://schemas.microsoft.com/office/powerpoint/2010/main" val="3539199859"/>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600200"/>
            <a:ext cx="8229600" cy="4925144"/>
          </a:xfrm>
        </p:spPr>
        <p:txBody>
          <a:bodyPr>
            <a:normAutofit/>
          </a:bodyPr>
          <a:lstStyle/>
          <a:p>
            <a:pPr>
              <a:buNone/>
            </a:pPr>
            <a:r>
              <a:rPr lang="tr-TR" sz="2400" b="1" u="sng" dirty="0" err="1">
                <a:solidFill>
                  <a:srgbClr val="0BE0E5"/>
                </a:solidFill>
                <a:latin typeface="Arial"/>
                <a:cs typeface="Arial"/>
              </a:rPr>
              <a:t>cGMP</a:t>
            </a:r>
            <a:r>
              <a:rPr lang="tr-TR" sz="2400" b="1" u="sng" dirty="0">
                <a:solidFill>
                  <a:srgbClr val="0BE0E5"/>
                </a:solidFill>
                <a:latin typeface="Arial"/>
                <a:cs typeface="Arial"/>
              </a:rPr>
              <a:t> üretiminin artırılması</a:t>
            </a:r>
          </a:p>
          <a:p>
            <a:pPr>
              <a:buNone/>
            </a:pPr>
            <a:endParaRPr lang="tr-TR" sz="2400" b="1" u="sng" dirty="0">
              <a:solidFill>
                <a:srgbClr val="FFFFFF"/>
              </a:solidFill>
              <a:latin typeface="Arial"/>
              <a:cs typeface="Arial"/>
            </a:endParaRPr>
          </a:p>
          <a:p>
            <a:pPr marL="0" indent="0">
              <a:buNone/>
            </a:pPr>
            <a:r>
              <a:rPr lang="tr-TR" sz="1900" b="1" dirty="0">
                <a:solidFill>
                  <a:srgbClr val="FFFF00"/>
                </a:solidFill>
                <a:latin typeface="Arial"/>
                <a:cs typeface="Arial"/>
              </a:rPr>
              <a:t>Çözünebilir </a:t>
            </a:r>
            <a:r>
              <a:rPr lang="tr-TR" sz="1900" b="1" dirty="0" err="1">
                <a:solidFill>
                  <a:srgbClr val="FFFF00"/>
                </a:solidFill>
                <a:latin typeface="Arial"/>
                <a:cs typeface="Arial"/>
              </a:rPr>
              <a:t>guanilat</a:t>
            </a:r>
            <a:r>
              <a:rPr lang="tr-TR" sz="1900" b="1" dirty="0">
                <a:solidFill>
                  <a:srgbClr val="FFFF00"/>
                </a:solidFill>
                <a:latin typeface="Arial"/>
                <a:cs typeface="Arial"/>
              </a:rPr>
              <a:t> </a:t>
            </a:r>
            <a:r>
              <a:rPr lang="tr-TR" sz="1900" b="1" dirty="0" err="1">
                <a:solidFill>
                  <a:srgbClr val="FFFF00"/>
                </a:solidFill>
                <a:latin typeface="Arial"/>
                <a:cs typeface="Arial"/>
              </a:rPr>
              <a:t>siklaz</a:t>
            </a:r>
            <a:r>
              <a:rPr lang="tr-TR" sz="1900" b="1" dirty="0">
                <a:solidFill>
                  <a:srgbClr val="FFFF00"/>
                </a:solidFill>
                <a:latin typeface="Arial"/>
                <a:cs typeface="Arial"/>
              </a:rPr>
              <a:t> (</a:t>
            </a:r>
            <a:r>
              <a:rPr lang="tr-TR" sz="1900" b="1" dirty="0" err="1">
                <a:solidFill>
                  <a:srgbClr val="FFFF00"/>
                </a:solidFill>
                <a:latin typeface="Arial"/>
                <a:cs typeface="Arial"/>
              </a:rPr>
              <a:t>sGC</a:t>
            </a:r>
            <a:r>
              <a:rPr lang="tr-TR" sz="1900" b="1" dirty="0">
                <a:solidFill>
                  <a:srgbClr val="FFFF00"/>
                </a:solidFill>
                <a:latin typeface="Arial"/>
                <a:cs typeface="Arial"/>
              </a:rPr>
              <a:t>) </a:t>
            </a:r>
            <a:r>
              <a:rPr lang="tr-TR" sz="1900" b="1" dirty="0" err="1">
                <a:solidFill>
                  <a:srgbClr val="FFFF00"/>
                </a:solidFill>
                <a:latin typeface="Arial"/>
                <a:cs typeface="Arial"/>
              </a:rPr>
              <a:t>stimülatörleri</a:t>
            </a:r>
            <a:r>
              <a:rPr lang="tr-TR" sz="1900" b="1" dirty="0">
                <a:solidFill>
                  <a:srgbClr val="FFFF00"/>
                </a:solidFill>
                <a:latin typeface="Arial"/>
                <a:cs typeface="Arial"/>
              </a:rPr>
              <a:t> ve </a:t>
            </a:r>
            <a:r>
              <a:rPr lang="tr-TR" sz="1900" b="1" dirty="0" err="1">
                <a:solidFill>
                  <a:srgbClr val="FFFF00"/>
                </a:solidFill>
                <a:latin typeface="Arial"/>
                <a:cs typeface="Arial"/>
              </a:rPr>
              <a:t>aktivatörleri</a:t>
            </a:r>
            <a:endParaRPr lang="tr-TR" sz="1900" b="1" dirty="0">
              <a:solidFill>
                <a:srgbClr val="FFFF00"/>
              </a:solidFill>
              <a:latin typeface="Arial"/>
              <a:cs typeface="Arial"/>
            </a:endParaRPr>
          </a:p>
          <a:p>
            <a:r>
              <a:rPr lang="tr-TR" sz="1500" dirty="0" smtClean="0">
                <a:solidFill>
                  <a:srgbClr val="FFFFFF"/>
                </a:solidFill>
                <a:latin typeface="Arial"/>
                <a:cs typeface="Arial"/>
              </a:rPr>
              <a:t>Özelikle </a:t>
            </a:r>
            <a:r>
              <a:rPr lang="tr-TR" sz="1500" dirty="0" err="1" smtClean="0">
                <a:solidFill>
                  <a:srgbClr val="FFFFFF"/>
                </a:solidFill>
                <a:latin typeface="Arial"/>
                <a:cs typeface="Arial"/>
              </a:rPr>
              <a:t>kavernozal</a:t>
            </a:r>
            <a:r>
              <a:rPr lang="tr-TR" sz="1500" dirty="0" smtClean="0">
                <a:solidFill>
                  <a:srgbClr val="FFFFFF"/>
                </a:solidFill>
                <a:latin typeface="Arial"/>
                <a:cs typeface="Arial"/>
              </a:rPr>
              <a:t> </a:t>
            </a:r>
            <a:r>
              <a:rPr lang="tr-TR" sz="1500" dirty="0">
                <a:solidFill>
                  <a:srgbClr val="FFFFFF"/>
                </a:solidFill>
                <a:latin typeface="Arial"/>
                <a:cs typeface="Arial"/>
              </a:rPr>
              <a:t>sinir hasarı olan ratlarda sinir </a:t>
            </a:r>
            <a:r>
              <a:rPr lang="tr-TR" sz="1500" dirty="0" err="1">
                <a:solidFill>
                  <a:srgbClr val="FFFFFF"/>
                </a:solidFill>
                <a:latin typeface="Arial"/>
                <a:cs typeface="Arial"/>
              </a:rPr>
              <a:t>stimülasyonuna</a:t>
            </a:r>
            <a:r>
              <a:rPr lang="tr-TR" sz="1500" dirty="0">
                <a:solidFill>
                  <a:srgbClr val="FFFFFF"/>
                </a:solidFill>
                <a:latin typeface="Arial"/>
                <a:cs typeface="Arial"/>
              </a:rPr>
              <a:t> olan cevabı </a:t>
            </a:r>
            <a:r>
              <a:rPr lang="tr-TR" sz="1500" dirty="0" smtClean="0">
                <a:solidFill>
                  <a:srgbClr val="FFFFFF"/>
                </a:solidFill>
                <a:latin typeface="Arial"/>
                <a:cs typeface="Arial"/>
              </a:rPr>
              <a:t>iyileştirir</a:t>
            </a:r>
          </a:p>
          <a:p>
            <a:pPr marL="0" indent="0">
              <a:buNone/>
            </a:pPr>
            <a:endParaRPr lang="tr-TR" sz="1500" dirty="0">
              <a:solidFill>
                <a:srgbClr val="FFFFFF"/>
              </a:solidFill>
              <a:latin typeface="Arial"/>
              <a:cs typeface="Arial"/>
            </a:endParaRPr>
          </a:p>
          <a:p>
            <a:pPr marL="0" indent="0">
              <a:buNone/>
            </a:pPr>
            <a:r>
              <a:rPr lang="tr-TR" sz="1800" b="1" dirty="0">
                <a:solidFill>
                  <a:srgbClr val="FFFF00"/>
                </a:solidFill>
                <a:latin typeface="Arial"/>
                <a:cs typeface="Arial"/>
              </a:rPr>
              <a:t>Karbon monoksit (CO) ve hem-</a:t>
            </a:r>
            <a:r>
              <a:rPr lang="tr-TR" sz="1800" b="1" dirty="0" err="1">
                <a:solidFill>
                  <a:srgbClr val="FFFF00"/>
                </a:solidFill>
                <a:latin typeface="Arial"/>
                <a:cs typeface="Arial"/>
              </a:rPr>
              <a:t>oksijenaz</a:t>
            </a:r>
            <a:r>
              <a:rPr lang="tr-TR" sz="1800" b="1" dirty="0">
                <a:solidFill>
                  <a:srgbClr val="FFFF00"/>
                </a:solidFill>
                <a:latin typeface="Arial"/>
                <a:cs typeface="Arial"/>
              </a:rPr>
              <a:t> (HO) indükleyiciler</a:t>
            </a:r>
          </a:p>
          <a:p>
            <a:r>
              <a:rPr lang="tr-TR" sz="1500" dirty="0" smtClean="0">
                <a:solidFill>
                  <a:srgbClr val="FFFFFF"/>
                </a:solidFill>
                <a:latin typeface="Arial"/>
                <a:cs typeface="Arial"/>
              </a:rPr>
              <a:t>CO</a:t>
            </a:r>
            <a:r>
              <a:rPr lang="tr-TR" sz="1500" dirty="0">
                <a:solidFill>
                  <a:srgbClr val="FFFFFF"/>
                </a:solidFill>
                <a:latin typeface="Arial"/>
                <a:cs typeface="Arial"/>
              </a:rPr>
              <a:t>-salgılatıcı </a:t>
            </a:r>
            <a:r>
              <a:rPr lang="tr-TR" sz="1500" dirty="0" smtClean="0">
                <a:solidFill>
                  <a:srgbClr val="FFFFFF"/>
                </a:solidFill>
                <a:latin typeface="Arial"/>
                <a:cs typeface="Arial"/>
              </a:rPr>
              <a:t>molekül </a:t>
            </a:r>
            <a:r>
              <a:rPr lang="tr-TR" sz="1500" dirty="0">
                <a:solidFill>
                  <a:srgbClr val="FFFFFF"/>
                </a:solidFill>
                <a:latin typeface="Arial"/>
                <a:cs typeface="Arial"/>
              </a:rPr>
              <a:t>(CORM-3) </a:t>
            </a:r>
            <a:r>
              <a:rPr lang="tr-TR" sz="1500" dirty="0" err="1">
                <a:solidFill>
                  <a:srgbClr val="FFFFFF"/>
                </a:solidFill>
                <a:latin typeface="Arial"/>
                <a:cs typeface="Arial"/>
              </a:rPr>
              <a:t>cGMP</a:t>
            </a:r>
            <a:r>
              <a:rPr lang="tr-TR" sz="1500" dirty="0">
                <a:solidFill>
                  <a:srgbClr val="FFFFFF"/>
                </a:solidFill>
                <a:latin typeface="Arial"/>
                <a:cs typeface="Arial"/>
              </a:rPr>
              <a:t> </a:t>
            </a:r>
            <a:r>
              <a:rPr lang="tr-TR" sz="1500" dirty="0" err="1">
                <a:solidFill>
                  <a:srgbClr val="FFFFFF"/>
                </a:solidFill>
                <a:latin typeface="Arial"/>
                <a:cs typeface="Arial"/>
              </a:rPr>
              <a:t>yi</a:t>
            </a:r>
            <a:r>
              <a:rPr lang="tr-TR" sz="1500" dirty="0">
                <a:solidFill>
                  <a:srgbClr val="FFFFFF"/>
                </a:solidFill>
                <a:latin typeface="Arial"/>
                <a:cs typeface="Arial"/>
              </a:rPr>
              <a:t> </a:t>
            </a:r>
            <a:r>
              <a:rPr lang="tr-TR" sz="1500" dirty="0" smtClean="0">
                <a:solidFill>
                  <a:srgbClr val="FFFFFF"/>
                </a:solidFill>
                <a:latin typeface="Wingdings"/>
                <a:ea typeface="Wingdings"/>
                <a:cs typeface="Wingdings"/>
                <a:sym typeface="Wingdings"/>
              </a:rPr>
              <a:t></a:t>
            </a:r>
            <a:endParaRPr lang="tr-TR" sz="1500" dirty="0">
              <a:solidFill>
                <a:srgbClr val="FFFFFF"/>
              </a:solidFill>
              <a:latin typeface="Arial"/>
              <a:cs typeface="Arial"/>
            </a:endParaRPr>
          </a:p>
          <a:p>
            <a:r>
              <a:rPr lang="tr-TR" sz="1500" dirty="0" err="1">
                <a:solidFill>
                  <a:srgbClr val="FFFFFF"/>
                </a:solidFill>
                <a:latin typeface="Arial"/>
                <a:cs typeface="Arial"/>
              </a:rPr>
              <a:t>Diabetik</a:t>
            </a:r>
            <a:r>
              <a:rPr lang="tr-TR" sz="1500" dirty="0">
                <a:solidFill>
                  <a:srgbClr val="FFFFFF"/>
                </a:solidFill>
                <a:latin typeface="Arial"/>
                <a:cs typeface="Arial"/>
              </a:rPr>
              <a:t> ratlarda HO-1 (CO-üreten enzim) gen </a:t>
            </a:r>
            <a:r>
              <a:rPr lang="tr-TR" sz="1500" dirty="0" err="1" smtClean="0">
                <a:solidFill>
                  <a:srgbClr val="FFFFFF"/>
                </a:solidFill>
                <a:latin typeface="Arial"/>
                <a:cs typeface="Arial"/>
              </a:rPr>
              <a:t>ekpresyonu</a:t>
            </a:r>
            <a:r>
              <a:rPr lang="tr-TR" sz="1500" dirty="0" smtClean="0">
                <a:solidFill>
                  <a:srgbClr val="FFFFFF"/>
                </a:solidFill>
                <a:latin typeface="Arial"/>
                <a:cs typeface="Arial"/>
              </a:rPr>
              <a:t> </a:t>
            </a:r>
            <a:r>
              <a:rPr lang="tr-TR" sz="1500" dirty="0" smtClean="0">
                <a:solidFill>
                  <a:srgbClr val="FFFFFF"/>
                </a:solidFill>
                <a:latin typeface="Wingdings"/>
                <a:ea typeface="Wingdings"/>
                <a:cs typeface="Wingdings"/>
                <a:sym typeface="Wingdings"/>
              </a:rPr>
              <a:t></a:t>
            </a:r>
            <a:endParaRPr lang="tr-TR" sz="1500" dirty="0">
              <a:solidFill>
                <a:srgbClr val="FFFFFF"/>
              </a:solidFill>
              <a:latin typeface="Arial"/>
              <a:cs typeface="Arial"/>
            </a:endParaRPr>
          </a:p>
          <a:p>
            <a:r>
              <a:rPr lang="tr-TR" sz="1500" dirty="0">
                <a:solidFill>
                  <a:srgbClr val="FFFFFF"/>
                </a:solidFill>
                <a:latin typeface="Arial"/>
                <a:cs typeface="Arial"/>
              </a:rPr>
              <a:t>Diyabete bağlı ED de HO aktivitesinin artırılması </a:t>
            </a:r>
            <a:r>
              <a:rPr lang="tr-TR" sz="1500" dirty="0" err="1">
                <a:solidFill>
                  <a:srgbClr val="FFFFFF"/>
                </a:solidFill>
                <a:latin typeface="Arial"/>
                <a:cs typeface="Arial"/>
              </a:rPr>
              <a:t>erektil</a:t>
            </a:r>
            <a:r>
              <a:rPr lang="tr-TR" sz="1500" dirty="0">
                <a:solidFill>
                  <a:srgbClr val="FFFFFF"/>
                </a:solidFill>
                <a:latin typeface="Arial"/>
                <a:cs typeface="Arial"/>
              </a:rPr>
              <a:t> fonksiyona olumlu etki </a:t>
            </a:r>
            <a:r>
              <a:rPr lang="tr-TR" sz="1500" dirty="0" smtClean="0">
                <a:solidFill>
                  <a:srgbClr val="FFFFFF"/>
                </a:solidFill>
                <a:latin typeface="Arial"/>
                <a:cs typeface="Arial"/>
              </a:rPr>
              <a:t>eder</a:t>
            </a:r>
            <a:endParaRPr lang="tr-TR" sz="1500" dirty="0">
              <a:solidFill>
                <a:srgbClr val="FFFFFF"/>
              </a:solidFill>
              <a:latin typeface="Arial"/>
              <a:cs typeface="Arial"/>
            </a:endParaRPr>
          </a:p>
          <a:p>
            <a:pPr marL="0" indent="0">
              <a:buNone/>
            </a:pPr>
            <a:endParaRPr lang="tr-TR" sz="1900" b="1" dirty="0" smtClean="0">
              <a:solidFill>
                <a:srgbClr val="FFFFFF"/>
              </a:solidFill>
              <a:latin typeface="Arial"/>
              <a:cs typeface="Arial"/>
            </a:endParaRPr>
          </a:p>
          <a:p>
            <a:pPr marL="0" indent="0">
              <a:buNone/>
            </a:pPr>
            <a:r>
              <a:rPr lang="tr-TR" sz="1900" b="1" dirty="0" err="1" smtClean="0">
                <a:solidFill>
                  <a:srgbClr val="FFFF00"/>
                </a:solidFill>
                <a:latin typeface="Arial"/>
                <a:cs typeface="Arial"/>
              </a:rPr>
              <a:t>Natriüretik</a:t>
            </a:r>
            <a:r>
              <a:rPr lang="tr-TR" sz="1900" b="1" dirty="0" smtClean="0">
                <a:solidFill>
                  <a:srgbClr val="FFFF00"/>
                </a:solidFill>
                <a:latin typeface="Arial"/>
                <a:cs typeface="Arial"/>
              </a:rPr>
              <a:t> </a:t>
            </a:r>
            <a:r>
              <a:rPr lang="tr-TR" sz="1900" b="1" dirty="0" err="1">
                <a:solidFill>
                  <a:srgbClr val="FFFF00"/>
                </a:solidFill>
                <a:latin typeface="Arial"/>
                <a:cs typeface="Arial"/>
              </a:rPr>
              <a:t>peptitler</a:t>
            </a:r>
            <a:r>
              <a:rPr lang="tr-TR" sz="1900" b="1" dirty="0">
                <a:solidFill>
                  <a:srgbClr val="FFFF00"/>
                </a:solidFill>
                <a:latin typeface="Arial"/>
                <a:cs typeface="Arial"/>
              </a:rPr>
              <a:t> </a:t>
            </a:r>
          </a:p>
          <a:p>
            <a:r>
              <a:rPr lang="tr-TR" sz="1500" dirty="0" err="1">
                <a:solidFill>
                  <a:srgbClr val="FFFFFF"/>
                </a:solidFill>
                <a:latin typeface="Arial"/>
                <a:cs typeface="Arial"/>
              </a:rPr>
              <a:t>Partikulat</a:t>
            </a:r>
            <a:r>
              <a:rPr lang="tr-TR" sz="1500" dirty="0">
                <a:solidFill>
                  <a:srgbClr val="FFFFFF"/>
                </a:solidFill>
                <a:latin typeface="Arial"/>
                <a:cs typeface="Arial"/>
              </a:rPr>
              <a:t> </a:t>
            </a:r>
            <a:r>
              <a:rPr lang="tr-TR" sz="1500" dirty="0" err="1">
                <a:solidFill>
                  <a:srgbClr val="FFFFFF"/>
                </a:solidFill>
                <a:latin typeface="Arial"/>
                <a:cs typeface="Arial"/>
              </a:rPr>
              <a:t>guanil</a:t>
            </a:r>
            <a:r>
              <a:rPr lang="tr-TR" sz="1500" dirty="0">
                <a:solidFill>
                  <a:srgbClr val="FFFFFF"/>
                </a:solidFill>
                <a:latin typeface="Arial"/>
                <a:cs typeface="Arial"/>
              </a:rPr>
              <a:t> </a:t>
            </a:r>
            <a:r>
              <a:rPr lang="tr-TR" sz="1500" dirty="0" err="1">
                <a:solidFill>
                  <a:srgbClr val="FFFFFF"/>
                </a:solidFill>
                <a:latin typeface="Arial"/>
                <a:cs typeface="Arial"/>
              </a:rPr>
              <a:t>siklaz</a:t>
            </a:r>
            <a:r>
              <a:rPr lang="tr-TR" sz="1500" dirty="0">
                <a:solidFill>
                  <a:srgbClr val="FFFFFF"/>
                </a:solidFill>
                <a:latin typeface="Arial"/>
                <a:cs typeface="Arial"/>
              </a:rPr>
              <a:t>(</a:t>
            </a:r>
            <a:r>
              <a:rPr lang="tr-TR" sz="1500" dirty="0" err="1">
                <a:solidFill>
                  <a:srgbClr val="FFFFFF"/>
                </a:solidFill>
                <a:latin typeface="Arial"/>
                <a:cs typeface="Arial"/>
              </a:rPr>
              <a:t>pGC</a:t>
            </a:r>
            <a:r>
              <a:rPr lang="tr-TR" sz="1500" dirty="0">
                <a:solidFill>
                  <a:srgbClr val="FFFFFF"/>
                </a:solidFill>
                <a:latin typeface="Arial"/>
                <a:cs typeface="Arial"/>
              </a:rPr>
              <a:t>) enzimi </a:t>
            </a:r>
            <a:r>
              <a:rPr lang="tr-TR" sz="1500" dirty="0" err="1">
                <a:solidFill>
                  <a:srgbClr val="FFFFFF"/>
                </a:solidFill>
                <a:latin typeface="Arial"/>
                <a:cs typeface="Arial"/>
              </a:rPr>
              <a:t>atrial</a:t>
            </a:r>
            <a:r>
              <a:rPr lang="tr-TR" sz="1500" dirty="0">
                <a:solidFill>
                  <a:srgbClr val="FFFFFF"/>
                </a:solidFill>
                <a:latin typeface="Arial"/>
                <a:cs typeface="Arial"/>
              </a:rPr>
              <a:t> </a:t>
            </a:r>
            <a:r>
              <a:rPr lang="tr-TR" sz="1500" dirty="0" err="1">
                <a:solidFill>
                  <a:srgbClr val="FFFFFF"/>
                </a:solidFill>
                <a:latin typeface="Arial"/>
                <a:cs typeface="Arial"/>
              </a:rPr>
              <a:t>natriüretik</a:t>
            </a:r>
            <a:r>
              <a:rPr lang="tr-TR" sz="1500" dirty="0">
                <a:solidFill>
                  <a:srgbClr val="FFFFFF"/>
                </a:solidFill>
                <a:latin typeface="Arial"/>
                <a:cs typeface="Arial"/>
              </a:rPr>
              <a:t> </a:t>
            </a:r>
            <a:r>
              <a:rPr lang="tr-TR" sz="1500" dirty="0" err="1" smtClean="0">
                <a:solidFill>
                  <a:srgbClr val="FFFFFF"/>
                </a:solidFill>
                <a:latin typeface="Arial"/>
                <a:cs typeface="Arial"/>
              </a:rPr>
              <a:t>peptit</a:t>
            </a:r>
            <a:r>
              <a:rPr lang="tr-TR" sz="1500" dirty="0" smtClean="0">
                <a:solidFill>
                  <a:srgbClr val="FFFFFF"/>
                </a:solidFill>
                <a:latin typeface="Arial"/>
                <a:cs typeface="Arial"/>
              </a:rPr>
              <a:t> (</a:t>
            </a:r>
            <a:r>
              <a:rPr lang="tr-TR" sz="1500" dirty="0">
                <a:solidFill>
                  <a:srgbClr val="FFFFFF"/>
                </a:solidFill>
                <a:latin typeface="Arial"/>
                <a:cs typeface="Arial"/>
              </a:rPr>
              <a:t>ANP), beyin </a:t>
            </a:r>
            <a:r>
              <a:rPr lang="tr-TR" sz="1500" dirty="0" err="1">
                <a:solidFill>
                  <a:srgbClr val="FFFFFF"/>
                </a:solidFill>
                <a:latin typeface="Arial"/>
                <a:cs typeface="Arial"/>
              </a:rPr>
              <a:t>natriüretik</a:t>
            </a:r>
            <a:r>
              <a:rPr lang="tr-TR" sz="1500" dirty="0">
                <a:solidFill>
                  <a:srgbClr val="FFFFFF"/>
                </a:solidFill>
                <a:latin typeface="Arial"/>
                <a:cs typeface="Arial"/>
              </a:rPr>
              <a:t> </a:t>
            </a:r>
            <a:r>
              <a:rPr lang="tr-TR" sz="1500" dirty="0" err="1">
                <a:solidFill>
                  <a:srgbClr val="FFFFFF"/>
                </a:solidFill>
                <a:latin typeface="Arial"/>
                <a:cs typeface="Arial"/>
              </a:rPr>
              <a:t>peptit</a:t>
            </a:r>
            <a:r>
              <a:rPr lang="tr-TR" sz="1500" dirty="0">
                <a:solidFill>
                  <a:srgbClr val="FFFFFF"/>
                </a:solidFill>
                <a:latin typeface="Arial"/>
                <a:cs typeface="Arial"/>
              </a:rPr>
              <a:t>(BNP), C-tip </a:t>
            </a:r>
            <a:r>
              <a:rPr lang="tr-TR" sz="1500" dirty="0" err="1">
                <a:solidFill>
                  <a:srgbClr val="FFFFFF"/>
                </a:solidFill>
                <a:latin typeface="Arial"/>
                <a:cs typeface="Arial"/>
              </a:rPr>
              <a:t>natriüretik</a:t>
            </a:r>
            <a:r>
              <a:rPr lang="tr-TR" sz="1500" dirty="0">
                <a:solidFill>
                  <a:srgbClr val="FFFFFF"/>
                </a:solidFill>
                <a:latin typeface="Arial"/>
                <a:cs typeface="Arial"/>
              </a:rPr>
              <a:t> </a:t>
            </a:r>
            <a:r>
              <a:rPr lang="tr-TR" sz="1500" dirty="0" err="1">
                <a:solidFill>
                  <a:srgbClr val="FFFFFF"/>
                </a:solidFill>
                <a:latin typeface="Arial"/>
                <a:cs typeface="Arial"/>
              </a:rPr>
              <a:t>peptit</a:t>
            </a:r>
            <a:r>
              <a:rPr lang="tr-TR" sz="1500" dirty="0">
                <a:solidFill>
                  <a:srgbClr val="FFFFFF"/>
                </a:solidFill>
                <a:latin typeface="Arial"/>
                <a:cs typeface="Arial"/>
              </a:rPr>
              <a:t>(CNP) gibi </a:t>
            </a:r>
            <a:r>
              <a:rPr lang="tr-TR" sz="1500" dirty="0" err="1">
                <a:solidFill>
                  <a:srgbClr val="FFFFFF"/>
                </a:solidFill>
                <a:latin typeface="Arial"/>
                <a:cs typeface="Arial"/>
              </a:rPr>
              <a:t>natriüretik</a:t>
            </a:r>
            <a:r>
              <a:rPr lang="tr-TR" sz="1500" dirty="0">
                <a:solidFill>
                  <a:srgbClr val="FFFFFF"/>
                </a:solidFill>
                <a:latin typeface="Arial"/>
                <a:cs typeface="Arial"/>
              </a:rPr>
              <a:t> </a:t>
            </a:r>
            <a:r>
              <a:rPr lang="tr-TR" sz="1500" dirty="0" err="1">
                <a:solidFill>
                  <a:srgbClr val="FFFFFF"/>
                </a:solidFill>
                <a:latin typeface="Arial"/>
                <a:cs typeface="Arial"/>
              </a:rPr>
              <a:t>peptitler</a:t>
            </a:r>
            <a:r>
              <a:rPr lang="tr-TR" sz="1500" dirty="0">
                <a:solidFill>
                  <a:srgbClr val="FFFFFF"/>
                </a:solidFill>
                <a:latin typeface="Arial"/>
                <a:cs typeface="Arial"/>
              </a:rPr>
              <a:t> ve </a:t>
            </a:r>
            <a:r>
              <a:rPr lang="tr-TR" sz="1500" dirty="0" err="1">
                <a:solidFill>
                  <a:srgbClr val="FFFFFF"/>
                </a:solidFill>
                <a:latin typeface="Arial"/>
                <a:cs typeface="Arial"/>
              </a:rPr>
              <a:t>guanilin</a:t>
            </a:r>
            <a:r>
              <a:rPr lang="tr-TR" sz="1500" dirty="0">
                <a:solidFill>
                  <a:srgbClr val="FFFFFF"/>
                </a:solidFill>
                <a:latin typeface="Arial"/>
                <a:cs typeface="Arial"/>
              </a:rPr>
              <a:t> </a:t>
            </a:r>
            <a:r>
              <a:rPr lang="tr-TR" sz="1500" dirty="0" err="1">
                <a:solidFill>
                  <a:srgbClr val="FFFFFF"/>
                </a:solidFill>
                <a:latin typeface="Arial"/>
                <a:cs typeface="Arial"/>
              </a:rPr>
              <a:t>peptitler</a:t>
            </a:r>
            <a:r>
              <a:rPr lang="tr-TR" sz="1500" dirty="0">
                <a:solidFill>
                  <a:srgbClr val="FFFFFF"/>
                </a:solidFill>
                <a:latin typeface="Arial"/>
                <a:cs typeface="Arial"/>
              </a:rPr>
              <a:t> ile aktive olmaktadır.</a:t>
            </a:r>
          </a:p>
          <a:p>
            <a:r>
              <a:rPr lang="tr-TR" sz="1500" dirty="0" err="1">
                <a:solidFill>
                  <a:srgbClr val="FFFFFF"/>
                </a:solidFill>
                <a:latin typeface="Arial"/>
                <a:cs typeface="Arial"/>
              </a:rPr>
              <a:t>pGC</a:t>
            </a:r>
            <a:r>
              <a:rPr lang="tr-TR" sz="1500" dirty="0">
                <a:solidFill>
                  <a:srgbClr val="FFFFFF"/>
                </a:solidFill>
                <a:latin typeface="Arial"/>
                <a:cs typeface="Arial"/>
              </a:rPr>
              <a:t> aktivasyonu ile hayvan ve insan penil dokusunda </a:t>
            </a:r>
            <a:r>
              <a:rPr lang="tr-TR" sz="1500" dirty="0" err="1" smtClean="0">
                <a:solidFill>
                  <a:srgbClr val="FFFFFF"/>
                </a:solidFill>
                <a:latin typeface="Arial"/>
                <a:cs typeface="Arial"/>
              </a:rPr>
              <a:t>relaksasyon</a:t>
            </a:r>
            <a:r>
              <a:rPr lang="tr-TR" sz="1500" dirty="0" smtClean="0">
                <a:solidFill>
                  <a:srgbClr val="FFFFFF"/>
                </a:solidFill>
                <a:latin typeface="Arial"/>
                <a:cs typeface="Arial"/>
              </a:rPr>
              <a:t> </a:t>
            </a:r>
            <a:r>
              <a:rPr lang="tr-TR" sz="1500" dirty="0" smtClean="0">
                <a:solidFill>
                  <a:srgbClr val="FFFFFF"/>
                </a:solidFill>
                <a:latin typeface="Wingdings"/>
                <a:ea typeface="Wingdings"/>
                <a:cs typeface="Wingdings"/>
                <a:sym typeface="Wingdings"/>
              </a:rPr>
              <a:t></a:t>
            </a:r>
            <a:endParaRPr lang="tr-TR" dirty="0">
              <a:solidFill>
                <a:srgbClr val="FFFFFF"/>
              </a:solidFill>
              <a:latin typeface="Arial"/>
              <a:cs typeface="Arial"/>
            </a:endParaRPr>
          </a:p>
        </p:txBody>
      </p:sp>
      <p:sp>
        <p:nvSpPr>
          <p:cNvPr id="6" name="1 Başlık"/>
          <p:cNvSpPr>
            <a:spLocks noGrp="1"/>
          </p:cNvSpPr>
          <p:nvPr>
            <p:ph type="title"/>
          </p:nvPr>
        </p:nvSpPr>
        <p:spPr/>
        <p:txBody>
          <a:bodyPr>
            <a:normAutofit/>
          </a:bodyPr>
          <a:lstStyle/>
          <a:p>
            <a:r>
              <a:rPr lang="tr-TR" sz="3200" b="1" dirty="0">
                <a:solidFill>
                  <a:srgbClr val="FFFF00"/>
                </a:solidFill>
                <a:latin typeface="Arial"/>
                <a:cs typeface="Arial"/>
              </a:rPr>
              <a:t>NO-</a:t>
            </a:r>
            <a:r>
              <a:rPr lang="tr-TR" sz="3200" b="1" dirty="0" err="1">
                <a:solidFill>
                  <a:srgbClr val="FFFF00"/>
                </a:solidFill>
                <a:latin typeface="Arial"/>
                <a:cs typeface="Arial"/>
              </a:rPr>
              <a:t>cGMP</a:t>
            </a:r>
            <a:r>
              <a:rPr lang="tr-TR" sz="3200" b="1" dirty="0">
                <a:solidFill>
                  <a:srgbClr val="FFFF00"/>
                </a:solidFill>
                <a:latin typeface="Arial"/>
                <a:cs typeface="Arial"/>
              </a:rPr>
              <a:t> yolağı ile indüklenen </a:t>
            </a:r>
            <a:r>
              <a:rPr lang="tr-TR" sz="3200" b="1" dirty="0" err="1">
                <a:solidFill>
                  <a:srgbClr val="FFFF00"/>
                </a:solidFill>
                <a:latin typeface="Arial"/>
                <a:cs typeface="Arial"/>
              </a:rPr>
              <a:t>vazorelaksasyon</a:t>
            </a:r>
            <a:endParaRPr lang="tr-TR" sz="2000" b="1" dirty="0">
              <a:solidFill>
                <a:srgbClr val="FFFF00"/>
              </a:solidFill>
              <a:latin typeface="Arial"/>
              <a:cs typeface="Arial"/>
            </a:endParaRPr>
          </a:p>
        </p:txBody>
      </p:sp>
    </p:spTree>
    <p:extLst>
      <p:ext uri="{BB962C8B-B14F-4D97-AF65-F5344CB8AC3E}">
        <p14:creationId xmlns="" xmlns:p14="http://schemas.microsoft.com/office/powerpoint/2010/main" val="361364965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FF00"/>
                </a:solidFill>
              </a:rPr>
              <a:t>AÜSS -BPH </a:t>
            </a:r>
            <a:r>
              <a:rPr lang="en-US" dirty="0" err="1">
                <a:solidFill>
                  <a:srgbClr val="FFFF00"/>
                </a:solidFill>
              </a:rPr>
              <a:t>ve</a:t>
            </a:r>
            <a:r>
              <a:rPr lang="en-US" dirty="0">
                <a:solidFill>
                  <a:srgbClr val="FFFF00"/>
                </a:solidFill>
              </a:rPr>
              <a:t> </a:t>
            </a:r>
            <a:r>
              <a:rPr lang="en-US" dirty="0" err="1">
                <a:solidFill>
                  <a:srgbClr val="FFFF00"/>
                </a:solidFill>
              </a:rPr>
              <a:t>ED’nin</a:t>
            </a:r>
            <a:r>
              <a:rPr lang="en-US" dirty="0">
                <a:solidFill>
                  <a:srgbClr val="FFFF00"/>
                </a:solidFill>
              </a:rPr>
              <a:t> </a:t>
            </a:r>
            <a:r>
              <a:rPr lang="en-US" dirty="0" err="1">
                <a:solidFill>
                  <a:srgbClr val="FFFF00"/>
                </a:solidFill>
              </a:rPr>
              <a:t>değerlendirme</a:t>
            </a:r>
            <a:r>
              <a:rPr lang="en-US" dirty="0">
                <a:solidFill>
                  <a:srgbClr val="FFFF00"/>
                </a:solidFill>
              </a:rPr>
              <a:t> </a:t>
            </a:r>
            <a:r>
              <a:rPr lang="en-US" dirty="0" err="1">
                <a:solidFill>
                  <a:srgbClr val="FFFF00"/>
                </a:solidFill>
              </a:rPr>
              <a:t>ve</a:t>
            </a:r>
            <a:r>
              <a:rPr lang="en-US" dirty="0">
                <a:solidFill>
                  <a:srgbClr val="FFFF00"/>
                </a:solidFill>
              </a:rPr>
              <a:t> </a:t>
            </a:r>
            <a:r>
              <a:rPr lang="en-US" dirty="0" err="1">
                <a:solidFill>
                  <a:srgbClr val="FFFF00"/>
                </a:solidFill>
              </a:rPr>
              <a:t>eş</a:t>
            </a:r>
            <a:r>
              <a:rPr lang="en-US" dirty="0">
                <a:solidFill>
                  <a:srgbClr val="FFFF00"/>
                </a:solidFill>
              </a:rPr>
              <a:t> </a:t>
            </a:r>
            <a:r>
              <a:rPr lang="en-US" dirty="0" err="1">
                <a:solidFill>
                  <a:srgbClr val="FFFF00"/>
                </a:solidFill>
              </a:rPr>
              <a:t>zamanlı</a:t>
            </a:r>
            <a:r>
              <a:rPr lang="en-US" dirty="0">
                <a:solidFill>
                  <a:srgbClr val="FFFF00"/>
                </a:solidFill>
              </a:rPr>
              <a:t> </a:t>
            </a:r>
            <a:r>
              <a:rPr lang="en-US" dirty="0" err="1">
                <a:solidFill>
                  <a:srgbClr val="FFFF00"/>
                </a:solidFill>
              </a:rPr>
              <a:t>tedavisi</a:t>
            </a:r>
            <a:endParaRPr lang="en-US" dirty="0">
              <a:solidFill>
                <a:srgbClr val="FFFF00"/>
              </a:solidFill>
            </a:endParaRPr>
          </a:p>
        </p:txBody>
      </p:sp>
      <p:sp>
        <p:nvSpPr>
          <p:cNvPr id="3" name="Subtitle 2"/>
          <p:cNvSpPr>
            <a:spLocks noGrp="1"/>
          </p:cNvSpPr>
          <p:nvPr>
            <p:ph type="subTitle" idx="1"/>
          </p:nvPr>
        </p:nvSpPr>
        <p:spPr/>
        <p:txBody>
          <a:bodyPr>
            <a:normAutofit/>
          </a:bodyPr>
          <a:lstStyle/>
          <a:p>
            <a:r>
              <a:rPr lang="en-US" sz="2800" i="1" dirty="0" smtClean="0"/>
              <a:t>Dr. M . Murat DİNÇER</a:t>
            </a:r>
          </a:p>
          <a:p>
            <a:r>
              <a:rPr lang="en-US" sz="2800" i="1" dirty="0" err="1" smtClean="0"/>
              <a:t>Bağcılar</a:t>
            </a:r>
            <a:r>
              <a:rPr lang="en-US" sz="2800" i="1" dirty="0" smtClean="0"/>
              <a:t> </a:t>
            </a:r>
            <a:r>
              <a:rPr lang="en-US" sz="2800" i="1" dirty="0" err="1" smtClean="0"/>
              <a:t>Eğitim</a:t>
            </a:r>
            <a:r>
              <a:rPr lang="en-US" sz="2800" i="1" dirty="0" smtClean="0"/>
              <a:t> </a:t>
            </a:r>
            <a:r>
              <a:rPr lang="en-US" sz="2800" i="1" dirty="0" err="1" smtClean="0"/>
              <a:t>ve</a:t>
            </a:r>
            <a:r>
              <a:rPr lang="en-US" sz="2800" i="1" dirty="0" smtClean="0"/>
              <a:t> </a:t>
            </a:r>
            <a:r>
              <a:rPr lang="en-US" sz="2800" i="1" dirty="0" err="1" smtClean="0"/>
              <a:t>Araştırma</a:t>
            </a:r>
            <a:r>
              <a:rPr lang="en-US" sz="2800" i="1" dirty="0" smtClean="0"/>
              <a:t> </a:t>
            </a:r>
            <a:r>
              <a:rPr lang="en-US" sz="2800" i="1" dirty="0" err="1"/>
              <a:t>H</a:t>
            </a:r>
            <a:r>
              <a:rPr lang="en-US" sz="2800" i="1" dirty="0" err="1" smtClean="0"/>
              <a:t>astanesi</a:t>
            </a:r>
            <a:r>
              <a:rPr lang="en-US" sz="2800" i="1" dirty="0" smtClean="0"/>
              <a:t> </a:t>
            </a:r>
            <a:r>
              <a:rPr lang="en-US" sz="2800" i="1" dirty="0" err="1" smtClean="0"/>
              <a:t>Üroloji</a:t>
            </a:r>
            <a:r>
              <a:rPr lang="en-US" sz="2800" i="1" dirty="0" smtClean="0"/>
              <a:t> </a:t>
            </a:r>
            <a:r>
              <a:rPr lang="en-US" sz="2800" i="1" dirty="0" err="1" smtClean="0"/>
              <a:t>Kln</a:t>
            </a:r>
            <a:r>
              <a:rPr lang="en-US" sz="2800" i="1" dirty="0" smtClean="0"/>
              <a:t>.</a:t>
            </a:r>
          </a:p>
        </p:txBody>
      </p:sp>
    </p:spTree>
    <p:extLst>
      <p:ext uri="{BB962C8B-B14F-4D97-AF65-F5344CB8AC3E}">
        <p14:creationId xmlns:p14="http://schemas.microsoft.com/office/powerpoint/2010/main" xmlns="" val="89840358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a:buNone/>
            </a:pPr>
            <a:r>
              <a:rPr lang="tr-TR" sz="1800" b="1" dirty="0" err="1">
                <a:solidFill>
                  <a:srgbClr val="FFFF00"/>
                </a:solidFill>
                <a:latin typeface="Arial"/>
                <a:cs typeface="Arial"/>
              </a:rPr>
              <a:t>Adenilat</a:t>
            </a:r>
            <a:r>
              <a:rPr lang="tr-TR" sz="1800" b="1" dirty="0">
                <a:solidFill>
                  <a:srgbClr val="FFFF00"/>
                </a:solidFill>
                <a:latin typeface="Arial"/>
                <a:cs typeface="Arial"/>
              </a:rPr>
              <a:t> </a:t>
            </a:r>
            <a:r>
              <a:rPr lang="tr-TR" sz="1800" b="1" dirty="0" err="1">
                <a:solidFill>
                  <a:srgbClr val="FFFF00"/>
                </a:solidFill>
                <a:latin typeface="Arial"/>
                <a:cs typeface="Arial"/>
              </a:rPr>
              <a:t>siklaz</a:t>
            </a:r>
            <a:r>
              <a:rPr lang="tr-TR" sz="1800" b="1" dirty="0">
                <a:solidFill>
                  <a:srgbClr val="FFFF00"/>
                </a:solidFill>
                <a:latin typeface="Arial"/>
                <a:cs typeface="Arial"/>
              </a:rPr>
              <a:t>(AC)-</a:t>
            </a:r>
            <a:r>
              <a:rPr lang="tr-TR" sz="1800" b="1" dirty="0" err="1">
                <a:solidFill>
                  <a:srgbClr val="FFFF00"/>
                </a:solidFill>
                <a:latin typeface="Arial"/>
                <a:cs typeface="Arial"/>
              </a:rPr>
              <a:t>cAMP</a:t>
            </a:r>
            <a:r>
              <a:rPr lang="tr-TR" sz="1800" b="1" dirty="0">
                <a:solidFill>
                  <a:srgbClr val="FFFF00"/>
                </a:solidFill>
                <a:latin typeface="Arial"/>
                <a:cs typeface="Arial"/>
              </a:rPr>
              <a:t> </a:t>
            </a:r>
            <a:r>
              <a:rPr lang="tr-TR" sz="1800" b="1" dirty="0" smtClean="0">
                <a:solidFill>
                  <a:srgbClr val="FFFF00"/>
                </a:solidFill>
                <a:latin typeface="Arial"/>
                <a:cs typeface="Arial"/>
              </a:rPr>
              <a:t>yolağı</a:t>
            </a:r>
            <a:endParaRPr lang="tr-TR" sz="1800" b="1" dirty="0">
              <a:solidFill>
                <a:srgbClr val="FFFF00"/>
              </a:solidFill>
              <a:latin typeface="Arial"/>
              <a:cs typeface="Arial"/>
            </a:endParaRPr>
          </a:p>
          <a:p>
            <a:r>
              <a:rPr lang="tr-TR" sz="1400" dirty="0">
                <a:solidFill>
                  <a:srgbClr val="FFFFFF"/>
                </a:solidFill>
                <a:latin typeface="Arial"/>
                <a:cs typeface="Arial"/>
              </a:rPr>
              <a:t>PGE1 </a:t>
            </a:r>
            <a:r>
              <a:rPr lang="tr-TR" sz="1400" dirty="0" err="1">
                <a:solidFill>
                  <a:srgbClr val="FFFFFF"/>
                </a:solidFill>
                <a:latin typeface="Arial"/>
                <a:cs typeface="Arial"/>
              </a:rPr>
              <a:t>agonisti</a:t>
            </a:r>
            <a:r>
              <a:rPr lang="tr-TR" sz="1400" dirty="0">
                <a:solidFill>
                  <a:srgbClr val="FFFFFF"/>
                </a:solidFill>
                <a:latin typeface="Arial"/>
                <a:cs typeface="Arial"/>
              </a:rPr>
              <a:t> olan </a:t>
            </a:r>
            <a:r>
              <a:rPr lang="tr-TR" sz="1400" dirty="0" err="1">
                <a:solidFill>
                  <a:srgbClr val="FFFFFF"/>
                </a:solidFill>
                <a:latin typeface="Arial"/>
                <a:cs typeface="Arial"/>
              </a:rPr>
              <a:t>alprostadilin</a:t>
            </a:r>
            <a:r>
              <a:rPr lang="tr-TR" sz="1400" dirty="0">
                <a:solidFill>
                  <a:srgbClr val="FFFFFF"/>
                </a:solidFill>
                <a:latin typeface="Arial"/>
                <a:cs typeface="Arial"/>
              </a:rPr>
              <a:t> ED tedavisinde kullanımıyla bu kanıtlanmıştır.</a:t>
            </a:r>
          </a:p>
          <a:p>
            <a:r>
              <a:rPr lang="tr-TR" sz="1400" dirty="0">
                <a:solidFill>
                  <a:srgbClr val="FFFFFF"/>
                </a:solidFill>
                <a:latin typeface="Arial"/>
                <a:cs typeface="Arial"/>
              </a:rPr>
              <a:t>Tesadüfen </a:t>
            </a:r>
            <a:r>
              <a:rPr lang="tr-TR" sz="1400" dirty="0" err="1">
                <a:solidFill>
                  <a:srgbClr val="FFFFFF"/>
                </a:solidFill>
                <a:latin typeface="Arial"/>
                <a:cs typeface="Arial"/>
              </a:rPr>
              <a:t>adenozin</a:t>
            </a:r>
            <a:r>
              <a:rPr lang="tr-TR" sz="1400" dirty="0">
                <a:solidFill>
                  <a:srgbClr val="FFFFFF"/>
                </a:solidFill>
                <a:latin typeface="Arial"/>
                <a:cs typeface="Arial"/>
              </a:rPr>
              <a:t> </a:t>
            </a:r>
            <a:r>
              <a:rPr lang="tr-TR" sz="1400" dirty="0" err="1">
                <a:solidFill>
                  <a:srgbClr val="FFFFFF"/>
                </a:solidFill>
                <a:latin typeface="Arial"/>
                <a:cs typeface="Arial"/>
              </a:rPr>
              <a:t>deaminaz</a:t>
            </a:r>
            <a:r>
              <a:rPr lang="tr-TR" sz="1400" dirty="0">
                <a:solidFill>
                  <a:srgbClr val="FFFFFF"/>
                </a:solidFill>
                <a:latin typeface="Arial"/>
                <a:cs typeface="Arial"/>
              </a:rPr>
              <a:t> eksikliği olan farelerde uzamış </a:t>
            </a:r>
            <a:r>
              <a:rPr lang="tr-TR" sz="1400" dirty="0" err="1">
                <a:solidFill>
                  <a:srgbClr val="FFFFFF"/>
                </a:solidFill>
                <a:latin typeface="Arial"/>
                <a:cs typeface="Arial"/>
              </a:rPr>
              <a:t>ereksiyon</a:t>
            </a:r>
            <a:r>
              <a:rPr lang="tr-TR" sz="1400" dirty="0">
                <a:solidFill>
                  <a:srgbClr val="FFFFFF"/>
                </a:solidFill>
                <a:latin typeface="Arial"/>
                <a:cs typeface="Arial"/>
              </a:rPr>
              <a:t> görülmüştür.</a:t>
            </a:r>
          </a:p>
          <a:p>
            <a:r>
              <a:rPr lang="tr-TR" sz="1400" dirty="0" err="1" smtClean="0">
                <a:solidFill>
                  <a:srgbClr val="FFFFFF"/>
                </a:solidFill>
                <a:latin typeface="Arial"/>
                <a:cs typeface="Arial"/>
              </a:rPr>
              <a:t>Adenozin</a:t>
            </a:r>
            <a:r>
              <a:rPr lang="tr-TR" sz="1400" dirty="0" smtClean="0">
                <a:solidFill>
                  <a:srgbClr val="FFFFFF"/>
                </a:solidFill>
                <a:latin typeface="Arial"/>
                <a:cs typeface="Arial"/>
              </a:rPr>
              <a:t> </a:t>
            </a:r>
            <a:r>
              <a:rPr lang="tr-TR" sz="1400" dirty="0" err="1">
                <a:solidFill>
                  <a:srgbClr val="FFFFFF"/>
                </a:solidFill>
                <a:latin typeface="Arial"/>
                <a:cs typeface="Arial"/>
              </a:rPr>
              <a:t>korporal</a:t>
            </a:r>
            <a:r>
              <a:rPr lang="tr-TR" sz="1400" dirty="0">
                <a:solidFill>
                  <a:srgbClr val="FFFFFF"/>
                </a:solidFill>
                <a:latin typeface="Arial"/>
                <a:cs typeface="Arial"/>
              </a:rPr>
              <a:t> </a:t>
            </a:r>
            <a:r>
              <a:rPr lang="tr-TR" sz="1400" dirty="0" smtClean="0">
                <a:solidFill>
                  <a:srgbClr val="FFFFFF"/>
                </a:solidFill>
                <a:latin typeface="Arial"/>
                <a:cs typeface="Arial"/>
              </a:rPr>
              <a:t>dokuda </a:t>
            </a:r>
            <a:r>
              <a:rPr lang="tr-TR" sz="1400" dirty="0" err="1">
                <a:solidFill>
                  <a:srgbClr val="FFFFFF"/>
                </a:solidFill>
                <a:latin typeface="Arial"/>
                <a:cs typeface="Arial"/>
              </a:rPr>
              <a:t>cAMP’yi</a:t>
            </a:r>
            <a:r>
              <a:rPr lang="tr-TR" sz="1400" dirty="0">
                <a:solidFill>
                  <a:srgbClr val="FFFFFF"/>
                </a:solidFill>
                <a:latin typeface="Arial"/>
                <a:cs typeface="Arial"/>
              </a:rPr>
              <a:t> </a:t>
            </a:r>
            <a:r>
              <a:rPr lang="tr-TR" sz="1400" dirty="0" err="1">
                <a:solidFill>
                  <a:srgbClr val="FFFFFF"/>
                </a:solidFill>
                <a:latin typeface="Arial"/>
                <a:cs typeface="Arial"/>
              </a:rPr>
              <a:t>stimüle</a:t>
            </a:r>
            <a:r>
              <a:rPr lang="tr-TR" sz="1400" dirty="0">
                <a:solidFill>
                  <a:srgbClr val="FFFFFF"/>
                </a:solidFill>
                <a:latin typeface="Arial"/>
                <a:cs typeface="Arial"/>
              </a:rPr>
              <a:t> eder</a:t>
            </a:r>
            <a:r>
              <a:rPr lang="tr-TR" sz="1400" dirty="0" smtClean="0">
                <a:solidFill>
                  <a:srgbClr val="FFFFFF"/>
                </a:solidFill>
                <a:latin typeface="Arial"/>
                <a:cs typeface="Arial"/>
              </a:rPr>
              <a:t>. </a:t>
            </a:r>
          </a:p>
          <a:p>
            <a:endParaRPr lang="tr-TR" sz="1400" dirty="0">
              <a:solidFill>
                <a:srgbClr val="FFFFFF"/>
              </a:solidFill>
              <a:latin typeface="Arial"/>
              <a:cs typeface="Arial"/>
            </a:endParaRPr>
          </a:p>
          <a:p>
            <a:pPr>
              <a:buNone/>
            </a:pPr>
            <a:r>
              <a:rPr lang="tr-TR" sz="1800" b="1" dirty="0">
                <a:solidFill>
                  <a:srgbClr val="FFFF00"/>
                </a:solidFill>
                <a:latin typeface="Arial"/>
                <a:cs typeface="Arial"/>
              </a:rPr>
              <a:t>Ürotensin-</a:t>
            </a:r>
            <a:r>
              <a:rPr lang="tr-TR" sz="1800" b="1" dirty="0" smtClean="0">
                <a:solidFill>
                  <a:srgbClr val="FFFF00"/>
                </a:solidFill>
                <a:latin typeface="Arial"/>
                <a:cs typeface="Arial"/>
              </a:rPr>
              <a:t>2 (</a:t>
            </a:r>
            <a:r>
              <a:rPr lang="tr-TR" sz="1800" b="1" dirty="0">
                <a:solidFill>
                  <a:srgbClr val="FFFF00"/>
                </a:solidFill>
                <a:latin typeface="Arial"/>
                <a:cs typeface="Arial"/>
              </a:rPr>
              <a:t>U-2</a:t>
            </a:r>
            <a:r>
              <a:rPr lang="tr-TR" sz="1800" b="1" dirty="0" smtClean="0">
                <a:solidFill>
                  <a:srgbClr val="FFFF00"/>
                </a:solidFill>
                <a:latin typeface="Arial"/>
                <a:cs typeface="Arial"/>
              </a:rPr>
              <a:t>)</a:t>
            </a:r>
            <a:endParaRPr lang="tr-TR" sz="1800" b="1" dirty="0">
              <a:solidFill>
                <a:srgbClr val="FFFF00"/>
              </a:solidFill>
              <a:latin typeface="Arial"/>
              <a:cs typeface="Arial"/>
            </a:endParaRPr>
          </a:p>
          <a:p>
            <a:r>
              <a:rPr lang="tr-TR" sz="1400" dirty="0" err="1">
                <a:solidFill>
                  <a:srgbClr val="FFFFFF"/>
                </a:solidFill>
                <a:latin typeface="Arial"/>
                <a:cs typeface="Arial"/>
              </a:rPr>
              <a:t>Rat</a:t>
            </a:r>
            <a:r>
              <a:rPr lang="tr-TR" sz="1400" dirty="0">
                <a:solidFill>
                  <a:srgbClr val="FFFFFF"/>
                </a:solidFill>
                <a:latin typeface="Arial"/>
                <a:cs typeface="Arial"/>
              </a:rPr>
              <a:t> ve insan </a:t>
            </a:r>
            <a:r>
              <a:rPr lang="tr-TR" sz="1400" dirty="0" err="1">
                <a:solidFill>
                  <a:srgbClr val="FFFFFF"/>
                </a:solidFill>
                <a:latin typeface="Arial"/>
                <a:cs typeface="Arial"/>
              </a:rPr>
              <a:t>erektil</a:t>
            </a:r>
            <a:r>
              <a:rPr lang="tr-TR" sz="1400" dirty="0">
                <a:solidFill>
                  <a:srgbClr val="FFFFFF"/>
                </a:solidFill>
                <a:latin typeface="Arial"/>
                <a:cs typeface="Arial"/>
              </a:rPr>
              <a:t> dokusunda  U-2 ve G protein bağlı reseptör (UT reseptör) bulunmuştur.</a:t>
            </a:r>
          </a:p>
          <a:p>
            <a:r>
              <a:rPr lang="tr-TR" sz="1400" dirty="0">
                <a:solidFill>
                  <a:srgbClr val="FFFFFF"/>
                </a:solidFill>
                <a:latin typeface="Arial"/>
                <a:cs typeface="Arial"/>
              </a:rPr>
              <a:t>Bu </a:t>
            </a:r>
            <a:r>
              <a:rPr lang="tr-TR" sz="1400" dirty="0" err="1">
                <a:solidFill>
                  <a:srgbClr val="FFFFFF"/>
                </a:solidFill>
                <a:latin typeface="Arial"/>
                <a:cs typeface="Arial"/>
              </a:rPr>
              <a:t>peptitin</a:t>
            </a:r>
            <a:r>
              <a:rPr lang="tr-TR" sz="1400" dirty="0">
                <a:solidFill>
                  <a:srgbClr val="FFFFFF"/>
                </a:solidFill>
                <a:latin typeface="Arial"/>
                <a:cs typeface="Arial"/>
              </a:rPr>
              <a:t> </a:t>
            </a:r>
            <a:r>
              <a:rPr lang="tr-TR" sz="1400" dirty="0" err="1">
                <a:solidFill>
                  <a:srgbClr val="FFFFFF"/>
                </a:solidFill>
                <a:latin typeface="Arial"/>
                <a:cs typeface="Arial"/>
              </a:rPr>
              <a:t>intrakavernöz</a:t>
            </a:r>
            <a:r>
              <a:rPr lang="tr-TR" sz="1400" dirty="0">
                <a:solidFill>
                  <a:srgbClr val="FFFFFF"/>
                </a:solidFill>
                <a:latin typeface="Arial"/>
                <a:cs typeface="Arial"/>
              </a:rPr>
              <a:t> enjeksiyonu ratlarda doz bağımlı olarak </a:t>
            </a:r>
            <a:r>
              <a:rPr lang="tr-TR" sz="1400" dirty="0" err="1">
                <a:solidFill>
                  <a:srgbClr val="FFFFFF"/>
                </a:solidFill>
                <a:latin typeface="Arial"/>
                <a:cs typeface="Arial"/>
              </a:rPr>
              <a:t>erektil</a:t>
            </a:r>
            <a:r>
              <a:rPr lang="tr-TR" sz="1400" dirty="0">
                <a:solidFill>
                  <a:srgbClr val="FFFFFF"/>
                </a:solidFill>
                <a:latin typeface="Arial"/>
                <a:cs typeface="Arial"/>
              </a:rPr>
              <a:t> cevap oluşturmuştur</a:t>
            </a:r>
            <a:r>
              <a:rPr lang="tr-TR" sz="1400" dirty="0" smtClean="0">
                <a:solidFill>
                  <a:srgbClr val="FFFFFF"/>
                </a:solidFill>
                <a:latin typeface="Arial"/>
                <a:cs typeface="Arial"/>
              </a:rPr>
              <a:t>.</a:t>
            </a:r>
          </a:p>
          <a:p>
            <a:endParaRPr lang="tr-TR" sz="1400" dirty="0">
              <a:solidFill>
                <a:srgbClr val="FFFFFF"/>
              </a:solidFill>
              <a:latin typeface="Arial"/>
              <a:cs typeface="Arial"/>
            </a:endParaRPr>
          </a:p>
          <a:p>
            <a:pPr marL="0" indent="0">
              <a:buNone/>
            </a:pPr>
            <a:r>
              <a:rPr lang="tr-TR" sz="1800" b="1" dirty="0">
                <a:solidFill>
                  <a:srgbClr val="FFFF00"/>
                </a:solidFill>
                <a:latin typeface="Arial"/>
                <a:cs typeface="Arial"/>
              </a:rPr>
              <a:t>Hidrojen </a:t>
            </a:r>
            <a:r>
              <a:rPr lang="tr-TR" sz="1800" b="1" dirty="0" smtClean="0">
                <a:solidFill>
                  <a:srgbClr val="FFFF00"/>
                </a:solidFill>
                <a:latin typeface="Arial"/>
                <a:cs typeface="Arial"/>
              </a:rPr>
              <a:t>Sülfit (</a:t>
            </a:r>
            <a:r>
              <a:rPr lang="tr-TR" sz="1800" b="1" dirty="0">
                <a:solidFill>
                  <a:srgbClr val="FFFF00"/>
                </a:solidFill>
                <a:latin typeface="Arial"/>
                <a:cs typeface="Arial"/>
              </a:rPr>
              <a:t>H</a:t>
            </a:r>
            <a:r>
              <a:rPr lang="tr-TR" sz="1800" b="1" baseline="-25000" dirty="0">
                <a:solidFill>
                  <a:srgbClr val="FFFF00"/>
                </a:solidFill>
                <a:latin typeface="Arial"/>
                <a:cs typeface="Arial"/>
              </a:rPr>
              <a:t>2</a:t>
            </a:r>
            <a:r>
              <a:rPr lang="tr-TR" sz="1800" b="1" dirty="0">
                <a:solidFill>
                  <a:srgbClr val="FFFF00"/>
                </a:solidFill>
                <a:latin typeface="Arial"/>
                <a:cs typeface="Arial"/>
              </a:rPr>
              <a:t>S</a:t>
            </a:r>
            <a:r>
              <a:rPr lang="tr-TR" sz="1800" b="1" dirty="0" smtClean="0">
                <a:solidFill>
                  <a:srgbClr val="FFFF00"/>
                </a:solidFill>
                <a:latin typeface="Arial"/>
                <a:cs typeface="Arial"/>
              </a:rPr>
              <a:t>)</a:t>
            </a:r>
            <a:endParaRPr lang="tr-TR" sz="1800" b="1" dirty="0">
              <a:solidFill>
                <a:srgbClr val="FFFF00"/>
              </a:solidFill>
              <a:latin typeface="Arial"/>
              <a:cs typeface="Arial"/>
            </a:endParaRPr>
          </a:p>
          <a:p>
            <a:r>
              <a:rPr lang="tr-TR" sz="1400" dirty="0">
                <a:solidFill>
                  <a:srgbClr val="FFFFFF"/>
                </a:solidFill>
                <a:latin typeface="Arial"/>
                <a:cs typeface="Arial"/>
              </a:rPr>
              <a:t>NO ve CO dışında üçüncü bir </a:t>
            </a:r>
            <a:r>
              <a:rPr lang="tr-TR" sz="1400" dirty="0" err="1" smtClean="0">
                <a:solidFill>
                  <a:srgbClr val="FFFFFF"/>
                </a:solidFill>
                <a:latin typeface="Arial"/>
                <a:cs typeface="Arial"/>
              </a:rPr>
              <a:t>transmitter</a:t>
            </a:r>
            <a:r>
              <a:rPr lang="tr-TR" sz="1400" dirty="0" smtClean="0">
                <a:solidFill>
                  <a:srgbClr val="FFFFFF"/>
                </a:solidFill>
                <a:latin typeface="Arial"/>
                <a:cs typeface="Arial"/>
              </a:rPr>
              <a:t>.</a:t>
            </a:r>
          </a:p>
          <a:p>
            <a:r>
              <a:rPr lang="tr-TR" sz="1400" dirty="0" err="1" smtClean="0">
                <a:solidFill>
                  <a:srgbClr val="FFFFFF"/>
                </a:solidFill>
                <a:latin typeface="Arial"/>
                <a:cs typeface="Arial"/>
              </a:rPr>
              <a:t>Ekzojen</a:t>
            </a:r>
            <a:r>
              <a:rPr lang="tr-TR" sz="1400" dirty="0" smtClean="0">
                <a:solidFill>
                  <a:srgbClr val="FFFFFF"/>
                </a:solidFill>
                <a:latin typeface="Arial"/>
                <a:cs typeface="Arial"/>
              </a:rPr>
              <a:t> </a:t>
            </a:r>
            <a:r>
              <a:rPr lang="tr-TR" sz="1400" dirty="0">
                <a:solidFill>
                  <a:srgbClr val="FFFFFF"/>
                </a:solidFill>
                <a:latin typeface="Arial"/>
                <a:cs typeface="Arial"/>
              </a:rPr>
              <a:t>H</a:t>
            </a:r>
            <a:r>
              <a:rPr lang="tr-TR" sz="1400" baseline="-25000" dirty="0">
                <a:solidFill>
                  <a:srgbClr val="FFFFFF"/>
                </a:solidFill>
                <a:latin typeface="Arial"/>
                <a:cs typeface="Arial"/>
              </a:rPr>
              <a:t>2</a:t>
            </a:r>
            <a:r>
              <a:rPr lang="tr-TR" sz="1400" dirty="0">
                <a:solidFill>
                  <a:srgbClr val="FFFFFF"/>
                </a:solidFill>
                <a:latin typeface="Arial"/>
                <a:cs typeface="Arial"/>
              </a:rPr>
              <a:t>S </a:t>
            </a:r>
            <a:r>
              <a:rPr lang="tr-TR" sz="1400" dirty="0" err="1">
                <a:solidFill>
                  <a:srgbClr val="FFFFFF"/>
                </a:solidFill>
                <a:latin typeface="Arial"/>
                <a:cs typeface="Arial"/>
              </a:rPr>
              <a:t>invitro</a:t>
            </a:r>
            <a:r>
              <a:rPr lang="tr-TR" sz="1400" dirty="0">
                <a:solidFill>
                  <a:srgbClr val="FFFFFF"/>
                </a:solidFill>
                <a:latin typeface="Arial"/>
                <a:cs typeface="Arial"/>
              </a:rPr>
              <a:t> olarak insan ve hayvan dokularında gevşeme yapmaktadır ve </a:t>
            </a:r>
            <a:r>
              <a:rPr lang="tr-TR" sz="1400" dirty="0" err="1">
                <a:solidFill>
                  <a:srgbClr val="FFFFFF"/>
                </a:solidFill>
                <a:latin typeface="Arial"/>
                <a:cs typeface="Arial"/>
              </a:rPr>
              <a:t>invivo</a:t>
            </a:r>
            <a:r>
              <a:rPr lang="tr-TR" sz="1400" dirty="0">
                <a:solidFill>
                  <a:srgbClr val="FFFFFF"/>
                </a:solidFill>
                <a:latin typeface="Arial"/>
                <a:cs typeface="Arial"/>
              </a:rPr>
              <a:t> hayvan modellerinde </a:t>
            </a:r>
            <a:r>
              <a:rPr lang="tr-TR" sz="1400" dirty="0" err="1">
                <a:solidFill>
                  <a:srgbClr val="FFFFFF"/>
                </a:solidFill>
                <a:latin typeface="Arial"/>
                <a:cs typeface="Arial"/>
              </a:rPr>
              <a:t>ereksiyonu</a:t>
            </a:r>
            <a:r>
              <a:rPr lang="tr-TR" sz="1400" dirty="0">
                <a:solidFill>
                  <a:srgbClr val="FFFFFF"/>
                </a:solidFill>
                <a:latin typeface="Arial"/>
                <a:cs typeface="Arial"/>
              </a:rPr>
              <a:t> indüklemektedir.</a:t>
            </a:r>
          </a:p>
          <a:p>
            <a:r>
              <a:rPr lang="tr-TR" sz="1400" dirty="0" smtClean="0">
                <a:solidFill>
                  <a:srgbClr val="FFFFFF"/>
                </a:solidFill>
                <a:latin typeface="Arial"/>
                <a:cs typeface="Arial"/>
              </a:rPr>
              <a:t>Hem </a:t>
            </a:r>
            <a:r>
              <a:rPr lang="tr-TR" sz="1400" dirty="0" err="1">
                <a:solidFill>
                  <a:srgbClr val="FFFFFF"/>
                </a:solidFill>
                <a:latin typeface="Arial"/>
                <a:cs typeface="Arial"/>
              </a:rPr>
              <a:t>korporal</a:t>
            </a:r>
            <a:r>
              <a:rPr lang="tr-TR" sz="1400" dirty="0">
                <a:solidFill>
                  <a:srgbClr val="FFFFFF"/>
                </a:solidFill>
                <a:latin typeface="Arial"/>
                <a:cs typeface="Arial"/>
              </a:rPr>
              <a:t> </a:t>
            </a:r>
            <a:r>
              <a:rPr lang="tr-TR" sz="1400" dirty="0" err="1">
                <a:solidFill>
                  <a:srgbClr val="FFFFFF"/>
                </a:solidFill>
                <a:latin typeface="Arial"/>
                <a:cs typeface="Arial"/>
              </a:rPr>
              <a:t>dilatasyonu</a:t>
            </a:r>
            <a:r>
              <a:rPr lang="tr-TR" sz="1400" dirty="0">
                <a:solidFill>
                  <a:srgbClr val="FFFFFF"/>
                </a:solidFill>
                <a:latin typeface="Arial"/>
                <a:cs typeface="Arial"/>
              </a:rPr>
              <a:t> desteklemekte hem de penil </a:t>
            </a:r>
            <a:r>
              <a:rPr lang="tr-TR" sz="1400" dirty="0" err="1">
                <a:solidFill>
                  <a:srgbClr val="FFFFFF"/>
                </a:solidFill>
                <a:latin typeface="Arial"/>
                <a:cs typeface="Arial"/>
              </a:rPr>
              <a:t>fibrozisi</a:t>
            </a:r>
            <a:r>
              <a:rPr lang="tr-TR" sz="1400" dirty="0">
                <a:solidFill>
                  <a:srgbClr val="FFFFFF"/>
                </a:solidFill>
                <a:latin typeface="Arial"/>
                <a:cs typeface="Arial"/>
              </a:rPr>
              <a:t> azaltmaktadır</a:t>
            </a:r>
          </a:p>
          <a:p>
            <a:pPr marL="0" indent="0">
              <a:buNone/>
            </a:pPr>
            <a:endParaRPr lang="tr-TR" sz="1300" dirty="0">
              <a:solidFill>
                <a:srgbClr val="FFFFFF"/>
              </a:solidFill>
              <a:latin typeface="Arial"/>
              <a:cs typeface="Arial"/>
            </a:endParaRPr>
          </a:p>
        </p:txBody>
      </p:sp>
      <p:sp>
        <p:nvSpPr>
          <p:cNvPr id="6" name="1 Başlık"/>
          <p:cNvSpPr>
            <a:spLocks noGrp="1"/>
          </p:cNvSpPr>
          <p:nvPr>
            <p:ph type="title"/>
          </p:nvPr>
        </p:nvSpPr>
        <p:spPr/>
        <p:txBody>
          <a:bodyPr>
            <a:normAutofit/>
          </a:bodyPr>
          <a:lstStyle/>
          <a:p>
            <a:r>
              <a:rPr lang="tr-TR" sz="3200" b="1" dirty="0">
                <a:solidFill>
                  <a:srgbClr val="FFFF00"/>
                </a:solidFill>
                <a:latin typeface="Arial"/>
                <a:cs typeface="Arial"/>
              </a:rPr>
              <a:t>NO-</a:t>
            </a:r>
            <a:r>
              <a:rPr lang="tr-TR" sz="3200" b="1" dirty="0" err="1">
                <a:solidFill>
                  <a:srgbClr val="FFFF00"/>
                </a:solidFill>
                <a:latin typeface="Arial"/>
                <a:cs typeface="Arial"/>
              </a:rPr>
              <a:t>cGMP</a:t>
            </a:r>
            <a:r>
              <a:rPr lang="tr-TR" sz="3200" b="1" dirty="0">
                <a:solidFill>
                  <a:srgbClr val="FFFF00"/>
                </a:solidFill>
                <a:latin typeface="Arial"/>
                <a:cs typeface="Arial"/>
              </a:rPr>
              <a:t> bağımsız </a:t>
            </a:r>
            <a:r>
              <a:rPr lang="tr-TR" sz="3200" b="1" dirty="0" err="1">
                <a:solidFill>
                  <a:srgbClr val="FFFF00"/>
                </a:solidFill>
                <a:latin typeface="Arial"/>
                <a:cs typeface="Arial"/>
              </a:rPr>
              <a:t>vazorelaksasyon</a:t>
            </a:r>
            <a:endParaRPr lang="tr-TR" sz="3200" b="1" dirty="0">
              <a:solidFill>
                <a:srgbClr val="FFFF00"/>
              </a:solidFill>
              <a:latin typeface="Arial"/>
              <a:cs typeface="Arial"/>
            </a:endParaRPr>
          </a:p>
        </p:txBody>
      </p:sp>
    </p:spTree>
    <p:extLst>
      <p:ext uri="{BB962C8B-B14F-4D97-AF65-F5344CB8AC3E}">
        <p14:creationId xmlns="" xmlns:p14="http://schemas.microsoft.com/office/powerpoint/2010/main" val="224401875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a:buNone/>
            </a:pPr>
            <a:r>
              <a:rPr lang="tr-TR" sz="2000" b="1" dirty="0">
                <a:solidFill>
                  <a:srgbClr val="FFFF00"/>
                </a:solidFill>
                <a:latin typeface="Arial"/>
                <a:cs typeface="Arial"/>
              </a:rPr>
              <a:t>TGF</a:t>
            </a:r>
            <a:r>
              <a:rPr lang="tr-TR" sz="2000" b="1" dirty="0" smtClean="0">
                <a:solidFill>
                  <a:srgbClr val="FFFF00"/>
                </a:solidFill>
                <a:latin typeface="Arial"/>
                <a:cs typeface="Arial"/>
              </a:rPr>
              <a:t>-β</a:t>
            </a:r>
            <a:r>
              <a:rPr lang="tr-TR" sz="2000" b="1" baseline="-25000" dirty="0" smtClean="0">
                <a:solidFill>
                  <a:srgbClr val="FFFF00"/>
                </a:solidFill>
                <a:latin typeface="Arial"/>
                <a:cs typeface="Arial"/>
              </a:rPr>
              <a:t>1</a:t>
            </a:r>
            <a:r>
              <a:rPr lang="tr-TR" sz="2000" b="1" dirty="0" smtClean="0">
                <a:solidFill>
                  <a:srgbClr val="FFFF00"/>
                </a:solidFill>
                <a:latin typeface="Arial"/>
                <a:cs typeface="Arial"/>
              </a:rPr>
              <a:t>/</a:t>
            </a:r>
            <a:r>
              <a:rPr lang="tr-TR" sz="2000" b="1" dirty="0" err="1">
                <a:solidFill>
                  <a:srgbClr val="FFFF00"/>
                </a:solidFill>
                <a:latin typeface="Arial"/>
                <a:cs typeface="Arial"/>
              </a:rPr>
              <a:t>Smad</a:t>
            </a:r>
            <a:endParaRPr lang="tr-TR" sz="2000" b="1" dirty="0">
              <a:solidFill>
                <a:srgbClr val="FFFF00"/>
              </a:solidFill>
              <a:latin typeface="Arial"/>
              <a:cs typeface="Arial"/>
            </a:endParaRPr>
          </a:p>
          <a:p>
            <a:r>
              <a:rPr lang="tr-TR" sz="1700" dirty="0" smtClean="0">
                <a:solidFill>
                  <a:srgbClr val="FFFFFF"/>
                </a:solidFill>
                <a:latin typeface="Arial"/>
                <a:cs typeface="Arial"/>
              </a:rPr>
              <a:t>Bu yolağının </a:t>
            </a:r>
            <a:r>
              <a:rPr lang="tr-TR" sz="1700" dirty="0" err="1" smtClean="0">
                <a:solidFill>
                  <a:srgbClr val="FFFFFF"/>
                </a:solidFill>
                <a:latin typeface="Arial"/>
                <a:cs typeface="Arial"/>
              </a:rPr>
              <a:t>up</a:t>
            </a:r>
            <a:r>
              <a:rPr lang="tr-TR" sz="1700" dirty="0" smtClean="0">
                <a:solidFill>
                  <a:srgbClr val="FFFFFF"/>
                </a:solidFill>
                <a:latin typeface="Arial"/>
                <a:cs typeface="Arial"/>
              </a:rPr>
              <a:t>-regülasyonu </a:t>
            </a:r>
            <a:r>
              <a:rPr lang="tr-TR" sz="1700" dirty="0" err="1" smtClean="0">
                <a:solidFill>
                  <a:srgbClr val="FFFFFF"/>
                </a:solidFill>
                <a:latin typeface="Arial"/>
                <a:cs typeface="Arial"/>
              </a:rPr>
              <a:t>fibröz-musküler</a:t>
            </a:r>
            <a:r>
              <a:rPr lang="tr-TR" sz="1700" dirty="0" smtClean="0">
                <a:solidFill>
                  <a:srgbClr val="FFFFFF"/>
                </a:solidFill>
                <a:latin typeface="Arial"/>
                <a:cs typeface="Arial"/>
              </a:rPr>
              <a:t> </a:t>
            </a:r>
            <a:r>
              <a:rPr lang="tr-TR" sz="1700" dirty="0" err="1" smtClean="0">
                <a:solidFill>
                  <a:srgbClr val="FFFFFF"/>
                </a:solidFill>
                <a:latin typeface="Arial"/>
                <a:cs typeface="Arial"/>
              </a:rPr>
              <a:t>striktürel</a:t>
            </a:r>
            <a:r>
              <a:rPr lang="tr-TR" sz="1700" dirty="0" smtClean="0">
                <a:solidFill>
                  <a:srgbClr val="FFFFFF"/>
                </a:solidFill>
                <a:latin typeface="Arial"/>
                <a:cs typeface="Arial"/>
              </a:rPr>
              <a:t> değişikliklerle </a:t>
            </a:r>
            <a:r>
              <a:rPr lang="tr-TR" sz="1700" dirty="0" err="1" smtClean="0">
                <a:solidFill>
                  <a:srgbClr val="FFFFFF"/>
                </a:solidFill>
                <a:latin typeface="Arial"/>
                <a:cs typeface="Arial"/>
              </a:rPr>
              <a:t>ED’de</a:t>
            </a:r>
            <a:r>
              <a:rPr lang="tr-TR" sz="1700" dirty="0" smtClean="0">
                <a:solidFill>
                  <a:srgbClr val="FFFFFF"/>
                </a:solidFill>
                <a:latin typeface="Arial"/>
                <a:cs typeface="Arial"/>
              </a:rPr>
              <a:t> rol alır</a:t>
            </a:r>
          </a:p>
          <a:p>
            <a:r>
              <a:rPr lang="tr-TR" sz="1700" dirty="0" err="1" smtClean="0">
                <a:solidFill>
                  <a:srgbClr val="FFFFFF"/>
                </a:solidFill>
                <a:latin typeface="Arial"/>
                <a:cs typeface="Arial"/>
              </a:rPr>
              <a:t>Inhibisyonu</a:t>
            </a:r>
            <a:r>
              <a:rPr lang="tr-TR" sz="1700" dirty="0" smtClean="0">
                <a:solidFill>
                  <a:srgbClr val="FFFFFF"/>
                </a:solidFill>
                <a:latin typeface="Arial"/>
                <a:cs typeface="Arial"/>
              </a:rPr>
              <a:t> ED tedavisinde potansiyel değere sahip</a:t>
            </a:r>
          </a:p>
          <a:p>
            <a:pPr>
              <a:buNone/>
            </a:pPr>
            <a:endParaRPr lang="tr-TR" sz="1700" dirty="0" smtClean="0">
              <a:solidFill>
                <a:srgbClr val="FFFFFF"/>
              </a:solidFill>
              <a:latin typeface="Arial"/>
              <a:cs typeface="Arial"/>
            </a:endParaRPr>
          </a:p>
          <a:p>
            <a:pPr>
              <a:buNone/>
            </a:pPr>
            <a:r>
              <a:rPr lang="tr-TR" sz="2000" b="1" dirty="0" err="1">
                <a:solidFill>
                  <a:srgbClr val="FFFF00"/>
                </a:solidFill>
                <a:latin typeface="Arial"/>
                <a:cs typeface="Arial"/>
              </a:rPr>
              <a:t>Poli</a:t>
            </a:r>
            <a:r>
              <a:rPr lang="tr-TR" sz="2000" b="1" dirty="0">
                <a:solidFill>
                  <a:srgbClr val="FFFF00"/>
                </a:solidFill>
                <a:latin typeface="Arial"/>
                <a:cs typeface="Arial"/>
              </a:rPr>
              <a:t>(</a:t>
            </a:r>
            <a:r>
              <a:rPr lang="tr-TR" sz="2000" b="1" dirty="0" err="1">
                <a:solidFill>
                  <a:srgbClr val="FFFF00"/>
                </a:solidFill>
                <a:latin typeface="Arial"/>
                <a:cs typeface="Arial"/>
              </a:rPr>
              <a:t>adenozin</a:t>
            </a:r>
            <a:r>
              <a:rPr lang="tr-TR" sz="2000" b="1" dirty="0">
                <a:solidFill>
                  <a:srgbClr val="FFFF00"/>
                </a:solidFill>
                <a:latin typeface="Arial"/>
                <a:cs typeface="Arial"/>
              </a:rPr>
              <a:t> </a:t>
            </a:r>
            <a:r>
              <a:rPr lang="tr-TR" sz="2000" b="1" dirty="0" err="1">
                <a:solidFill>
                  <a:srgbClr val="FFFF00"/>
                </a:solidFill>
                <a:latin typeface="Arial"/>
                <a:cs typeface="Arial"/>
              </a:rPr>
              <a:t>difosfat</a:t>
            </a:r>
            <a:r>
              <a:rPr lang="tr-TR" sz="2000" b="1" dirty="0">
                <a:solidFill>
                  <a:srgbClr val="FFFF00"/>
                </a:solidFill>
                <a:latin typeface="Arial"/>
                <a:cs typeface="Arial"/>
              </a:rPr>
              <a:t> </a:t>
            </a:r>
            <a:r>
              <a:rPr lang="tr-TR" sz="2000" b="1" dirty="0" err="1">
                <a:solidFill>
                  <a:srgbClr val="FFFF00"/>
                </a:solidFill>
                <a:latin typeface="Arial"/>
                <a:cs typeface="Arial"/>
              </a:rPr>
              <a:t>riboz</a:t>
            </a:r>
            <a:r>
              <a:rPr lang="tr-TR" sz="2000" b="1" dirty="0">
                <a:solidFill>
                  <a:srgbClr val="FFFF00"/>
                </a:solidFill>
                <a:latin typeface="Arial"/>
                <a:cs typeface="Arial"/>
              </a:rPr>
              <a:t>) </a:t>
            </a:r>
            <a:r>
              <a:rPr lang="tr-TR" sz="2000" b="1" dirty="0" err="1">
                <a:solidFill>
                  <a:srgbClr val="FFFF00"/>
                </a:solidFill>
                <a:latin typeface="Arial"/>
                <a:cs typeface="Arial"/>
              </a:rPr>
              <a:t>polimeraz</a:t>
            </a:r>
            <a:r>
              <a:rPr lang="tr-TR" sz="2000" b="1" dirty="0">
                <a:solidFill>
                  <a:srgbClr val="FFFF00"/>
                </a:solidFill>
                <a:latin typeface="Arial"/>
                <a:cs typeface="Arial"/>
              </a:rPr>
              <a:t> (PARP)</a:t>
            </a:r>
          </a:p>
          <a:p>
            <a:r>
              <a:rPr lang="tr-TR" sz="1700" dirty="0">
                <a:solidFill>
                  <a:srgbClr val="FFFFFF"/>
                </a:solidFill>
                <a:latin typeface="Arial"/>
                <a:cs typeface="Arial"/>
              </a:rPr>
              <a:t>PARP </a:t>
            </a:r>
            <a:r>
              <a:rPr lang="tr-TR" sz="1700" dirty="0" err="1" smtClean="0">
                <a:solidFill>
                  <a:srgbClr val="FFFFFF"/>
                </a:solidFill>
                <a:latin typeface="Arial"/>
                <a:cs typeface="Arial"/>
              </a:rPr>
              <a:t>oksidatif</a:t>
            </a:r>
            <a:r>
              <a:rPr lang="tr-TR" sz="1700" dirty="0" smtClean="0">
                <a:solidFill>
                  <a:srgbClr val="FFFFFF"/>
                </a:solidFill>
                <a:latin typeface="Arial"/>
                <a:cs typeface="Arial"/>
              </a:rPr>
              <a:t> streste artan </a:t>
            </a:r>
            <a:r>
              <a:rPr lang="tr-TR" sz="1700" dirty="0">
                <a:solidFill>
                  <a:srgbClr val="FFFFFF"/>
                </a:solidFill>
                <a:latin typeface="Arial"/>
                <a:cs typeface="Arial"/>
              </a:rPr>
              <a:t>önemli bir nükleer </a:t>
            </a:r>
            <a:r>
              <a:rPr lang="tr-TR" sz="1700" dirty="0" smtClean="0">
                <a:solidFill>
                  <a:srgbClr val="FFFFFF"/>
                </a:solidFill>
                <a:latin typeface="Arial"/>
                <a:cs typeface="Arial"/>
              </a:rPr>
              <a:t>enzim</a:t>
            </a:r>
          </a:p>
          <a:p>
            <a:r>
              <a:rPr lang="tr-TR" sz="1700" dirty="0" err="1">
                <a:solidFill>
                  <a:srgbClr val="FFFFFF"/>
                </a:solidFill>
                <a:latin typeface="Arial"/>
                <a:cs typeface="Arial"/>
              </a:rPr>
              <a:t>E</a:t>
            </a:r>
            <a:r>
              <a:rPr lang="tr-TR" sz="1700" dirty="0" err="1" smtClean="0">
                <a:solidFill>
                  <a:srgbClr val="FFFFFF"/>
                </a:solidFill>
                <a:latin typeface="Arial"/>
                <a:cs typeface="Arial"/>
              </a:rPr>
              <a:t>ndotel</a:t>
            </a:r>
            <a:r>
              <a:rPr lang="tr-TR" sz="1700" dirty="0" smtClean="0">
                <a:solidFill>
                  <a:srgbClr val="FFFFFF"/>
                </a:solidFill>
                <a:latin typeface="Arial"/>
                <a:cs typeface="Arial"/>
              </a:rPr>
              <a:t> </a:t>
            </a:r>
            <a:r>
              <a:rPr lang="tr-TR" sz="1700" dirty="0" err="1">
                <a:solidFill>
                  <a:srgbClr val="FFFFFF"/>
                </a:solidFill>
                <a:latin typeface="Arial"/>
                <a:cs typeface="Arial"/>
              </a:rPr>
              <a:t>disfonksiyonu</a:t>
            </a:r>
            <a:r>
              <a:rPr lang="tr-TR" sz="1700" dirty="0">
                <a:solidFill>
                  <a:srgbClr val="FFFFFF"/>
                </a:solidFill>
                <a:latin typeface="Arial"/>
                <a:cs typeface="Arial"/>
              </a:rPr>
              <a:t> ve </a:t>
            </a:r>
            <a:r>
              <a:rPr lang="tr-TR" sz="1700" dirty="0" err="1" smtClean="0">
                <a:solidFill>
                  <a:srgbClr val="FFFFFF"/>
                </a:solidFill>
                <a:latin typeface="Arial"/>
                <a:cs typeface="Arial"/>
              </a:rPr>
              <a:t>apoptoziste</a:t>
            </a:r>
            <a:r>
              <a:rPr lang="tr-TR" sz="1700" dirty="0" smtClean="0">
                <a:solidFill>
                  <a:srgbClr val="FFFFFF"/>
                </a:solidFill>
                <a:latin typeface="Arial"/>
                <a:cs typeface="Arial"/>
              </a:rPr>
              <a:t> </a:t>
            </a:r>
            <a:r>
              <a:rPr lang="tr-TR" sz="1700" dirty="0">
                <a:solidFill>
                  <a:srgbClr val="FFFFFF"/>
                </a:solidFill>
                <a:latin typeface="Arial"/>
                <a:cs typeface="Arial"/>
              </a:rPr>
              <a:t>önemli rol </a:t>
            </a:r>
            <a:r>
              <a:rPr lang="tr-TR" sz="1700" dirty="0" smtClean="0">
                <a:solidFill>
                  <a:srgbClr val="FFFFFF"/>
                </a:solidFill>
                <a:latin typeface="Arial"/>
                <a:cs typeface="Arial"/>
              </a:rPr>
              <a:t>oynar</a:t>
            </a:r>
            <a:endParaRPr lang="tr-TR" sz="1700" dirty="0">
              <a:solidFill>
                <a:srgbClr val="FFFFFF"/>
              </a:solidFill>
              <a:latin typeface="Arial"/>
              <a:cs typeface="Arial"/>
            </a:endParaRPr>
          </a:p>
          <a:p>
            <a:r>
              <a:rPr lang="tr-TR" sz="1700" dirty="0">
                <a:solidFill>
                  <a:srgbClr val="FFFFFF"/>
                </a:solidFill>
                <a:latin typeface="Arial"/>
                <a:cs typeface="Arial"/>
              </a:rPr>
              <a:t>PARP </a:t>
            </a:r>
            <a:r>
              <a:rPr lang="tr-TR" sz="1700" dirty="0" err="1" smtClean="0">
                <a:solidFill>
                  <a:srgbClr val="FFFFFF"/>
                </a:solidFill>
                <a:latin typeface="Arial"/>
                <a:cs typeface="Arial"/>
              </a:rPr>
              <a:t>inhibe</a:t>
            </a:r>
            <a:r>
              <a:rPr lang="tr-TR" sz="1700" dirty="0" smtClean="0">
                <a:solidFill>
                  <a:srgbClr val="FFFFFF"/>
                </a:solidFill>
                <a:latin typeface="Arial"/>
                <a:cs typeface="Arial"/>
              </a:rPr>
              <a:t> </a:t>
            </a:r>
            <a:r>
              <a:rPr lang="tr-TR" sz="1700" dirty="0">
                <a:solidFill>
                  <a:srgbClr val="FFFFFF"/>
                </a:solidFill>
                <a:latin typeface="Arial"/>
                <a:cs typeface="Arial"/>
              </a:rPr>
              <a:t>edilmesiyle </a:t>
            </a:r>
            <a:r>
              <a:rPr lang="tr-TR" sz="1700" dirty="0" smtClean="0">
                <a:solidFill>
                  <a:srgbClr val="FFFFFF"/>
                </a:solidFill>
                <a:latin typeface="Arial"/>
                <a:cs typeface="Arial"/>
              </a:rPr>
              <a:t>diyabetik </a:t>
            </a:r>
            <a:r>
              <a:rPr lang="tr-TR" sz="1700" dirty="0">
                <a:solidFill>
                  <a:srgbClr val="FFFFFF"/>
                </a:solidFill>
                <a:latin typeface="Arial"/>
                <a:cs typeface="Arial"/>
              </a:rPr>
              <a:t>hayvanlarda </a:t>
            </a:r>
            <a:r>
              <a:rPr lang="tr-TR" sz="1700" dirty="0" smtClean="0">
                <a:solidFill>
                  <a:srgbClr val="FFFFFF"/>
                </a:solidFill>
                <a:latin typeface="Arial"/>
                <a:cs typeface="Arial"/>
              </a:rPr>
              <a:t>EF </a:t>
            </a:r>
            <a:r>
              <a:rPr lang="tr-TR" sz="1700" dirty="0">
                <a:solidFill>
                  <a:srgbClr val="FFFFFF"/>
                </a:solidFill>
                <a:latin typeface="Arial"/>
                <a:cs typeface="Arial"/>
              </a:rPr>
              <a:t>iyileştiği </a:t>
            </a:r>
            <a:r>
              <a:rPr lang="tr-TR" sz="1700" dirty="0" smtClean="0">
                <a:solidFill>
                  <a:srgbClr val="FFFFFF"/>
                </a:solidFill>
                <a:latin typeface="Arial"/>
                <a:cs typeface="Arial"/>
              </a:rPr>
              <a:t>gösterilmiştir</a:t>
            </a:r>
            <a:endParaRPr lang="tr-TR" sz="1700" dirty="0">
              <a:solidFill>
                <a:srgbClr val="FFFFFF"/>
              </a:solidFill>
              <a:latin typeface="Arial"/>
              <a:cs typeface="Arial"/>
            </a:endParaRPr>
          </a:p>
          <a:p>
            <a:pPr>
              <a:buNone/>
            </a:pPr>
            <a:endParaRPr lang="tr-TR" sz="1700" dirty="0" smtClean="0">
              <a:solidFill>
                <a:srgbClr val="FFFFFF"/>
              </a:solidFill>
              <a:latin typeface="Arial"/>
              <a:cs typeface="Arial"/>
            </a:endParaRPr>
          </a:p>
          <a:p>
            <a:pPr>
              <a:buNone/>
            </a:pPr>
            <a:r>
              <a:rPr lang="tr-TR" sz="2000" b="1" dirty="0" err="1">
                <a:solidFill>
                  <a:srgbClr val="FFFF00"/>
                </a:solidFill>
                <a:latin typeface="Arial"/>
                <a:cs typeface="Arial"/>
              </a:rPr>
              <a:t>İnterlökin</a:t>
            </a:r>
            <a:r>
              <a:rPr lang="tr-TR" sz="2000" b="1" dirty="0">
                <a:solidFill>
                  <a:srgbClr val="FFFF00"/>
                </a:solidFill>
                <a:latin typeface="Arial"/>
                <a:cs typeface="Arial"/>
              </a:rPr>
              <a:t> 6 (IL-6)</a:t>
            </a:r>
          </a:p>
          <a:p>
            <a:r>
              <a:rPr lang="tr-TR" sz="1700" dirty="0" err="1">
                <a:solidFill>
                  <a:srgbClr val="FFFFFF"/>
                </a:solidFill>
                <a:latin typeface="Arial"/>
                <a:cs typeface="Arial"/>
              </a:rPr>
              <a:t>Kavernöz</a:t>
            </a:r>
            <a:r>
              <a:rPr lang="tr-TR" sz="1700" dirty="0">
                <a:solidFill>
                  <a:srgbClr val="FFFFFF"/>
                </a:solidFill>
                <a:latin typeface="Arial"/>
                <a:cs typeface="Arial"/>
              </a:rPr>
              <a:t> sinir hasarının akut fazında </a:t>
            </a:r>
            <a:r>
              <a:rPr lang="tr-TR" sz="1700" dirty="0" smtClean="0">
                <a:solidFill>
                  <a:srgbClr val="FFFFFF"/>
                </a:solidFill>
                <a:latin typeface="Arial"/>
                <a:cs typeface="Arial"/>
              </a:rPr>
              <a:t>IL</a:t>
            </a:r>
            <a:r>
              <a:rPr lang="tr-TR" sz="1700" dirty="0">
                <a:solidFill>
                  <a:srgbClr val="FFFFFF"/>
                </a:solidFill>
                <a:latin typeface="Arial"/>
                <a:cs typeface="Arial"/>
              </a:rPr>
              <a:t>-6 </a:t>
            </a:r>
            <a:r>
              <a:rPr lang="tr-TR" sz="1700" dirty="0" smtClean="0">
                <a:solidFill>
                  <a:srgbClr val="FFFFFF"/>
                </a:solidFill>
                <a:latin typeface="Arial"/>
                <a:cs typeface="Arial"/>
              </a:rPr>
              <a:t>seviyesi</a:t>
            </a:r>
            <a:r>
              <a:rPr lang="tr-TR" sz="1700" dirty="0" smtClean="0">
                <a:solidFill>
                  <a:srgbClr val="FFFFFF"/>
                </a:solidFill>
                <a:latin typeface="Wingdings"/>
                <a:ea typeface="Wingdings"/>
                <a:cs typeface="Wingdings"/>
                <a:sym typeface="Wingdings"/>
              </a:rPr>
              <a:t></a:t>
            </a:r>
            <a:endParaRPr lang="tr-TR" sz="1700" dirty="0">
              <a:solidFill>
                <a:srgbClr val="FFFFFF"/>
              </a:solidFill>
              <a:latin typeface="Arial"/>
              <a:cs typeface="Arial"/>
            </a:endParaRPr>
          </a:p>
          <a:p>
            <a:r>
              <a:rPr lang="tr-TR" sz="1700" dirty="0" err="1">
                <a:solidFill>
                  <a:srgbClr val="FFFFFF"/>
                </a:solidFill>
                <a:latin typeface="Arial"/>
                <a:cs typeface="Arial"/>
              </a:rPr>
              <a:t>Kavernöz</a:t>
            </a:r>
            <a:r>
              <a:rPr lang="tr-TR" sz="1700" dirty="0">
                <a:solidFill>
                  <a:srgbClr val="FFFFFF"/>
                </a:solidFill>
                <a:latin typeface="Arial"/>
                <a:cs typeface="Arial"/>
              </a:rPr>
              <a:t> sinir hasarını takiben IL-6 </a:t>
            </a:r>
            <a:r>
              <a:rPr lang="tr-TR" sz="1700" dirty="0" err="1">
                <a:solidFill>
                  <a:srgbClr val="FFFFFF"/>
                </a:solidFill>
                <a:latin typeface="Arial"/>
                <a:cs typeface="Arial"/>
              </a:rPr>
              <a:t>biyoaktivitesinin</a:t>
            </a:r>
            <a:r>
              <a:rPr lang="tr-TR" sz="1700" dirty="0">
                <a:solidFill>
                  <a:srgbClr val="FFFFFF"/>
                </a:solidFill>
                <a:latin typeface="Arial"/>
                <a:cs typeface="Arial"/>
              </a:rPr>
              <a:t> </a:t>
            </a:r>
            <a:r>
              <a:rPr lang="tr-TR" sz="1700" dirty="0" err="1">
                <a:solidFill>
                  <a:srgbClr val="FFFFFF"/>
                </a:solidFill>
                <a:latin typeface="Arial"/>
                <a:cs typeface="Arial"/>
              </a:rPr>
              <a:t>inhibe</a:t>
            </a:r>
            <a:r>
              <a:rPr lang="tr-TR" sz="1700" dirty="0">
                <a:solidFill>
                  <a:srgbClr val="FFFFFF"/>
                </a:solidFill>
                <a:latin typeface="Arial"/>
                <a:cs typeface="Arial"/>
              </a:rPr>
              <a:t> edilmesi ED </a:t>
            </a:r>
            <a:r>
              <a:rPr lang="tr-TR" sz="1700" dirty="0" err="1">
                <a:solidFill>
                  <a:srgbClr val="FFFFFF"/>
                </a:solidFill>
                <a:latin typeface="Arial"/>
                <a:cs typeface="Arial"/>
              </a:rPr>
              <a:t>yi</a:t>
            </a:r>
            <a:r>
              <a:rPr lang="tr-TR" sz="1700" dirty="0">
                <a:solidFill>
                  <a:srgbClr val="FFFFFF"/>
                </a:solidFill>
                <a:latin typeface="Arial"/>
                <a:cs typeface="Arial"/>
              </a:rPr>
              <a:t> </a:t>
            </a:r>
            <a:r>
              <a:rPr lang="tr-TR" sz="1700" dirty="0" smtClean="0">
                <a:solidFill>
                  <a:srgbClr val="FFFFFF"/>
                </a:solidFill>
                <a:latin typeface="Wingdings"/>
                <a:ea typeface="Wingdings"/>
                <a:cs typeface="Wingdings"/>
                <a:sym typeface="Wingdings"/>
              </a:rPr>
              <a:t></a:t>
            </a:r>
            <a:endParaRPr lang="tr-TR" sz="1700" dirty="0">
              <a:solidFill>
                <a:srgbClr val="FFFFFF"/>
              </a:solidFill>
              <a:latin typeface="Arial"/>
              <a:cs typeface="Arial"/>
            </a:endParaRPr>
          </a:p>
          <a:p>
            <a:pPr marL="0" indent="0">
              <a:buNone/>
            </a:pPr>
            <a:endParaRPr lang="tr-TR" sz="1700" dirty="0" smtClean="0">
              <a:solidFill>
                <a:srgbClr val="FFFFFF"/>
              </a:solidFill>
              <a:latin typeface="Arial"/>
              <a:cs typeface="Arial"/>
            </a:endParaRPr>
          </a:p>
          <a:p>
            <a:endParaRPr lang="tr-TR" sz="1700" dirty="0" smtClean="0">
              <a:solidFill>
                <a:srgbClr val="FFFFFF"/>
              </a:solidFill>
              <a:latin typeface="Arial"/>
              <a:cs typeface="Arial"/>
            </a:endParaRPr>
          </a:p>
          <a:p>
            <a:endParaRPr lang="tr-TR" sz="1700" dirty="0" smtClean="0">
              <a:solidFill>
                <a:srgbClr val="FFFFFF"/>
              </a:solidFill>
              <a:latin typeface="Arial"/>
              <a:cs typeface="Arial"/>
            </a:endParaRPr>
          </a:p>
          <a:p>
            <a:pPr>
              <a:buNone/>
            </a:pPr>
            <a:endParaRPr lang="tr-TR" sz="1700" dirty="0">
              <a:solidFill>
                <a:srgbClr val="FFFFFF"/>
              </a:solidFill>
              <a:latin typeface="Arial"/>
              <a:cs typeface="Arial"/>
            </a:endParaRPr>
          </a:p>
        </p:txBody>
      </p:sp>
      <p:sp>
        <p:nvSpPr>
          <p:cNvPr id="6" name="1 Başlık"/>
          <p:cNvSpPr>
            <a:spLocks noGrp="1"/>
          </p:cNvSpPr>
          <p:nvPr>
            <p:ph type="title"/>
          </p:nvPr>
        </p:nvSpPr>
        <p:spPr/>
        <p:txBody>
          <a:bodyPr>
            <a:normAutofit/>
          </a:bodyPr>
          <a:lstStyle/>
          <a:p>
            <a:r>
              <a:rPr lang="tr-TR" sz="3200" b="1" dirty="0" err="1">
                <a:solidFill>
                  <a:srgbClr val="FFFF00"/>
                </a:solidFill>
                <a:latin typeface="Arial"/>
                <a:cs typeface="Arial"/>
              </a:rPr>
              <a:t>Antiinflamatuar</a:t>
            </a:r>
            <a:r>
              <a:rPr lang="tr-TR" sz="3200" b="1" dirty="0">
                <a:solidFill>
                  <a:srgbClr val="FFFF00"/>
                </a:solidFill>
                <a:latin typeface="Arial"/>
                <a:cs typeface="Arial"/>
              </a:rPr>
              <a:t> ve </a:t>
            </a:r>
            <a:r>
              <a:rPr lang="tr-TR" sz="3200" b="1" dirty="0" err="1">
                <a:solidFill>
                  <a:srgbClr val="FFFF00"/>
                </a:solidFill>
                <a:latin typeface="Arial"/>
                <a:cs typeface="Arial"/>
              </a:rPr>
              <a:t>Antifibrotik</a:t>
            </a:r>
            <a:r>
              <a:rPr lang="tr-TR" sz="3200" b="1" dirty="0">
                <a:solidFill>
                  <a:srgbClr val="FFFF00"/>
                </a:solidFill>
                <a:latin typeface="Arial"/>
                <a:cs typeface="Arial"/>
              </a:rPr>
              <a:t> terapiler</a:t>
            </a:r>
          </a:p>
        </p:txBody>
      </p:sp>
    </p:spTree>
    <p:extLst>
      <p:ext uri="{BB962C8B-B14F-4D97-AF65-F5344CB8AC3E}">
        <p14:creationId xmlns="" xmlns:p14="http://schemas.microsoft.com/office/powerpoint/2010/main" val="1094213032"/>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1" y="1600200"/>
            <a:ext cx="6190701" cy="4829196"/>
          </a:xfrm>
        </p:spPr>
        <p:txBody>
          <a:bodyPr>
            <a:normAutofit fontScale="70000" lnSpcReduction="20000"/>
          </a:bodyPr>
          <a:lstStyle/>
          <a:p>
            <a:pPr>
              <a:buNone/>
            </a:pPr>
            <a:endParaRPr lang="tr-TR" sz="3600" b="1" dirty="0" smtClean="0">
              <a:solidFill>
                <a:srgbClr val="FFFFFF"/>
              </a:solidFill>
              <a:latin typeface="Arial"/>
              <a:cs typeface="Arial"/>
            </a:endParaRPr>
          </a:p>
          <a:p>
            <a:pPr>
              <a:buNone/>
            </a:pPr>
            <a:r>
              <a:rPr lang="tr-TR" sz="3600" b="1" dirty="0" smtClean="0">
                <a:solidFill>
                  <a:srgbClr val="FFFF00"/>
                </a:solidFill>
                <a:latin typeface="Arial"/>
                <a:cs typeface="Arial"/>
              </a:rPr>
              <a:t>Toksinler </a:t>
            </a:r>
            <a:r>
              <a:rPr lang="tr-TR" sz="3600" b="1" dirty="0" smtClean="0">
                <a:solidFill>
                  <a:srgbClr val="FFFFFF"/>
                </a:solidFill>
                <a:latin typeface="Arial"/>
                <a:cs typeface="Arial"/>
              </a:rPr>
              <a:t> </a:t>
            </a:r>
          </a:p>
          <a:p>
            <a:r>
              <a:rPr lang="tr-TR" dirty="0" err="1" smtClean="0">
                <a:solidFill>
                  <a:srgbClr val="FFFFFF"/>
                </a:solidFill>
                <a:latin typeface="Arial"/>
                <a:cs typeface="Arial"/>
              </a:rPr>
              <a:t>Phoneutria</a:t>
            </a:r>
            <a:r>
              <a:rPr lang="tr-TR" dirty="0" smtClean="0">
                <a:solidFill>
                  <a:srgbClr val="FFFFFF"/>
                </a:solidFill>
                <a:latin typeface="Arial"/>
                <a:cs typeface="Arial"/>
              </a:rPr>
              <a:t> </a:t>
            </a:r>
            <a:r>
              <a:rPr lang="tr-TR" dirty="0" err="1" smtClean="0">
                <a:solidFill>
                  <a:srgbClr val="FFFFFF"/>
                </a:solidFill>
                <a:latin typeface="Arial"/>
                <a:cs typeface="Arial"/>
              </a:rPr>
              <a:t>nigriventer</a:t>
            </a:r>
            <a:r>
              <a:rPr lang="tr-TR" dirty="0" smtClean="0">
                <a:solidFill>
                  <a:srgbClr val="FFFFFF"/>
                </a:solidFill>
                <a:latin typeface="Arial"/>
                <a:cs typeface="Arial"/>
              </a:rPr>
              <a:t> örümceği ve </a:t>
            </a:r>
            <a:r>
              <a:rPr lang="tr-TR" dirty="0" err="1" smtClean="0">
                <a:solidFill>
                  <a:srgbClr val="FFFFFF"/>
                </a:solidFill>
                <a:latin typeface="Arial"/>
                <a:cs typeface="Arial"/>
              </a:rPr>
              <a:t>Tityus</a:t>
            </a:r>
            <a:r>
              <a:rPr lang="tr-TR" dirty="0" smtClean="0">
                <a:solidFill>
                  <a:srgbClr val="FFFFFF"/>
                </a:solidFill>
                <a:latin typeface="Arial"/>
                <a:cs typeface="Arial"/>
              </a:rPr>
              <a:t> </a:t>
            </a:r>
            <a:r>
              <a:rPr lang="tr-TR" dirty="0" err="1" smtClean="0">
                <a:solidFill>
                  <a:srgbClr val="FFFFFF"/>
                </a:solidFill>
                <a:latin typeface="Arial"/>
                <a:cs typeface="Arial"/>
              </a:rPr>
              <a:t>serrulatus</a:t>
            </a:r>
            <a:r>
              <a:rPr lang="tr-TR" dirty="0" smtClean="0">
                <a:solidFill>
                  <a:srgbClr val="FFFFFF"/>
                </a:solidFill>
                <a:latin typeface="Arial"/>
                <a:cs typeface="Arial"/>
              </a:rPr>
              <a:t> akrebinin zehirleri </a:t>
            </a:r>
            <a:r>
              <a:rPr lang="tr-TR" dirty="0" err="1" smtClean="0">
                <a:solidFill>
                  <a:srgbClr val="FFFFFF"/>
                </a:solidFill>
                <a:latin typeface="Arial"/>
                <a:cs typeface="Arial"/>
              </a:rPr>
              <a:t>priapizm</a:t>
            </a:r>
            <a:r>
              <a:rPr lang="tr-TR" dirty="0" smtClean="0">
                <a:solidFill>
                  <a:srgbClr val="FFFFFF"/>
                </a:solidFill>
                <a:latin typeface="Arial"/>
                <a:cs typeface="Arial"/>
              </a:rPr>
              <a:t> ile karakterizedir</a:t>
            </a:r>
          </a:p>
          <a:p>
            <a:r>
              <a:rPr lang="tr-TR" dirty="0" smtClean="0">
                <a:solidFill>
                  <a:srgbClr val="FFFFFF"/>
                </a:solidFill>
                <a:latin typeface="Arial"/>
                <a:cs typeface="Arial"/>
              </a:rPr>
              <a:t>P. </a:t>
            </a:r>
            <a:r>
              <a:rPr lang="tr-TR" dirty="0" err="1" smtClean="0">
                <a:solidFill>
                  <a:srgbClr val="FFFFFF"/>
                </a:solidFill>
                <a:latin typeface="Arial"/>
                <a:cs typeface="Arial"/>
              </a:rPr>
              <a:t>nigriventer</a:t>
            </a:r>
            <a:r>
              <a:rPr lang="tr-TR" dirty="0" smtClean="0">
                <a:solidFill>
                  <a:srgbClr val="FFFFFF"/>
                </a:solidFill>
                <a:latin typeface="Arial"/>
                <a:cs typeface="Arial"/>
              </a:rPr>
              <a:t> örümceği zehrinden elde edilen toksin olan Tx2-6 </a:t>
            </a:r>
            <a:r>
              <a:rPr lang="tr-TR" dirty="0" err="1" smtClean="0">
                <a:solidFill>
                  <a:srgbClr val="FFFFFF"/>
                </a:solidFill>
                <a:latin typeface="Arial"/>
                <a:cs typeface="Arial"/>
              </a:rPr>
              <a:t>nın</a:t>
            </a:r>
            <a:r>
              <a:rPr lang="tr-TR" dirty="0" smtClean="0">
                <a:solidFill>
                  <a:srgbClr val="FFFFFF"/>
                </a:solidFill>
                <a:latin typeface="Arial"/>
                <a:cs typeface="Arial"/>
              </a:rPr>
              <a:t> NO üretimini </a:t>
            </a:r>
            <a:r>
              <a:rPr lang="tr-TR" dirty="0" smtClean="0">
                <a:solidFill>
                  <a:srgbClr val="FFFFFF"/>
                </a:solidFill>
                <a:latin typeface="Wingdings"/>
                <a:ea typeface="Wingdings"/>
                <a:cs typeface="Wingdings"/>
                <a:sym typeface="Wingdings"/>
              </a:rPr>
              <a:t></a:t>
            </a:r>
            <a:r>
              <a:rPr lang="tr-TR" dirty="0" smtClean="0">
                <a:solidFill>
                  <a:srgbClr val="FFFFFF"/>
                </a:solidFill>
                <a:latin typeface="Arial"/>
                <a:cs typeface="Arial"/>
              </a:rPr>
              <a:t> normal </a:t>
            </a:r>
            <a:r>
              <a:rPr lang="tr-TR" dirty="0" err="1" smtClean="0">
                <a:solidFill>
                  <a:srgbClr val="FFFFFF"/>
                </a:solidFill>
                <a:latin typeface="Arial"/>
                <a:cs typeface="Arial"/>
              </a:rPr>
              <a:t>ereksiyonu</a:t>
            </a:r>
            <a:r>
              <a:rPr lang="tr-TR" dirty="0" smtClean="0">
                <a:solidFill>
                  <a:srgbClr val="FFFFFF"/>
                </a:solidFill>
                <a:latin typeface="Arial"/>
                <a:cs typeface="Arial"/>
              </a:rPr>
              <a:t> indükler</a:t>
            </a:r>
          </a:p>
          <a:p>
            <a:pPr>
              <a:buNone/>
            </a:pPr>
            <a:endParaRPr lang="tr-TR" sz="3600" b="1" dirty="0" smtClean="0">
              <a:solidFill>
                <a:srgbClr val="FFFFFF"/>
              </a:solidFill>
              <a:latin typeface="Arial"/>
              <a:cs typeface="Arial"/>
            </a:endParaRPr>
          </a:p>
          <a:p>
            <a:pPr>
              <a:buNone/>
            </a:pPr>
            <a:r>
              <a:rPr lang="tr-TR" sz="3600" b="1" dirty="0" err="1" smtClean="0">
                <a:solidFill>
                  <a:srgbClr val="FFFF00"/>
                </a:solidFill>
                <a:latin typeface="Arial"/>
                <a:cs typeface="Arial"/>
              </a:rPr>
              <a:t>Polifenoller</a:t>
            </a:r>
            <a:endParaRPr lang="tr-TR" sz="3600" b="1" dirty="0">
              <a:solidFill>
                <a:srgbClr val="FFFF00"/>
              </a:solidFill>
              <a:latin typeface="Arial"/>
              <a:cs typeface="Arial"/>
            </a:endParaRPr>
          </a:p>
          <a:p>
            <a:r>
              <a:rPr lang="tr-TR" dirty="0">
                <a:solidFill>
                  <a:srgbClr val="FFFFFF"/>
                </a:solidFill>
                <a:latin typeface="Arial"/>
                <a:cs typeface="Arial"/>
              </a:rPr>
              <a:t>Soya, yeşil çay ve birçok sebze ve </a:t>
            </a:r>
            <a:r>
              <a:rPr lang="tr-TR" dirty="0" smtClean="0">
                <a:solidFill>
                  <a:srgbClr val="FFFFFF"/>
                </a:solidFill>
                <a:latin typeface="Arial"/>
                <a:cs typeface="Arial"/>
              </a:rPr>
              <a:t>meyvede bulunurlar</a:t>
            </a:r>
            <a:endParaRPr lang="tr-TR" dirty="0">
              <a:solidFill>
                <a:srgbClr val="FFFFFF"/>
              </a:solidFill>
              <a:latin typeface="Arial"/>
              <a:cs typeface="Arial"/>
            </a:endParaRPr>
          </a:p>
          <a:p>
            <a:r>
              <a:rPr lang="tr-TR" dirty="0" smtClean="0">
                <a:solidFill>
                  <a:srgbClr val="FFFFFF"/>
                </a:solidFill>
                <a:latin typeface="Arial"/>
                <a:cs typeface="Arial"/>
              </a:rPr>
              <a:t>Antioksidan </a:t>
            </a:r>
            <a:r>
              <a:rPr lang="tr-TR" dirty="0">
                <a:solidFill>
                  <a:srgbClr val="FFFFFF"/>
                </a:solidFill>
                <a:latin typeface="Arial"/>
                <a:cs typeface="Arial"/>
              </a:rPr>
              <a:t>gibi hareket ederek NO-</a:t>
            </a:r>
            <a:r>
              <a:rPr lang="tr-TR" dirty="0" err="1">
                <a:solidFill>
                  <a:srgbClr val="FFFFFF"/>
                </a:solidFill>
                <a:latin typeface="Arial"/>
                <a:cs typeface="Arial"/>
              </a:rPr>
              <a:t>cGMP</a:t>
            </a:r>
            <a:r>
              <a:rPr lang="tr-TR" dirty="0">
                <a:solidFill>
                  <a:srgbClr val="FFFFFF"/>
                </a:solidFill>
                <a:latin typeface="Arial"/>
                <a:cs typeface="Arial"/>
              </a:rPr>
              <a:t> yolağını aktive etmektedirler ve </a:t>
            </a:r>
            <a:r>
              <a:rPr lang="tr-TR" dirty="0" err="1">
                <a:solidFill>
                  <a:srgbClr val="FFFFFF"/>
                </a:solidFill>
                <a:latin typeface="Arial"/>
                <a:cs typeface="Arial"/>
              </a:rPr>
              <a:t>anjiogenezi</a:t>
            </a:r>
            <a:r>
              <a:rPr lang="tr-TR" dirty="0">
                <a:solidFill>
                  <a:srgbClr val="FFFFFF"/>
                </a:solidFill>
                <a:latin typeface="Arial"/>
                <a:cs typeface="Arial"/>
              </a:rPr>
              <a:t> </a:t>
            </a:r>
            <a:r>
              <a:rPr lang="tr-TR" dirty="0" err="1">
                <a:solidFill>
                  <a:srgbClr val="FFFFFF"/>
                </a:solidFill>
                <a:latin typeface="Arial"/>
                <a:cs typeface="Arial"/>
              </a:rPr>
              <a:t>stimüle</a:t>
            </a:r>
            <a:r>
              <a:rPr lang="tr-TR" dirty="0">
                <a:solidFill>
                  <a:srgbClr val="FFFFFF"/>
                </a:solidFill>
                <a:latin typeface="Arial"/>
                <a:cs typeface="Arial"/>
              </a:rPr>
              <a:t> etmektedirler</a:t>
            </a:r>
            <a:r>
              <a:rPr lang="tr-TR" dirty="0" smtClean="0">
                <a:solidFill>
                  <a:srgbClr val="FFFFFF"/>
                </a:solidFill>
                <a:latin typeface="Arial"/>
                <a:cs typeface="Arial"/>
              </a:rPr>
              <a:t>.</a:t>
            </a:r>
            <a:endParaRPr lang="tr-TR" dirty="0">
              <a:solidFill>
                <a:srgbClr val="FFFFFF"/>
              </a:solidFill>
              <a:latin typeface="Arial"/>
              <a:cs typeface="Arial"/>
            </a:endParaRPr>
          </a:p>
        </p:txBody>
      </p:sp>
      <p:sp>
        <p:nvSpPr>
          <p:cNvPr id="6" name="1 Başlık"/>
          <p:cNvSpPr>
            <a:spLocks noGrp="1"/>
          </p:cNvSpPr>
          <p:nvPr>
            <p:ph type="title"/>
          </p:nvPr>
        </p:nvSpPr>
        <p:spPr/>
        <p:txBody>
          <a:bodyPr>
            <a:normAutofit/>
          </a:bodyPr>
          <a:lstStyle/>
          <a:p>
            <a:r>
              <a:rPr lang="tr-TR" sz="3200" b="1" dirty="0">
                <a:solidFill>
                  <a:srgbClr val="FFFF00"/>
                </a:solidFill>
                <a:latin typeface="Arial"/>
                <a:cs typeface="Arial"/>
              </a:rPr>
              <a:t>Alternatif tedaviler</a:t>
            </a:r>
          </a:p>
        </p:txBody>
      </p:sp>
      <p:pic>
        <p:nvPicPr>
          <p:cNvPr id="2" name="Picture 1"/>
          <p:cNvPicPr>
            <a:picLocks noChangeAspect="1"/>
          </p:cNvPicPr>
          <p:nvPr/>
        </p:nvPicPr>
        <p:blipFill>
          <a:blip r:embed="rId2" cstate="print"/>
          <a:stretch>
            <a:fillRect/>
          </a:stretch>
        </p:blipFill>
        <p:spPr>
          <a:xfrm>
            <a:off x="6634373" y="2113086"/>
            <a:ext cx="2114940" cy="1487507"/>
          </a:xfrm>
          <a:prstGeom prst="rect">
            <a:avLst/>
          </a:prstGeom>
        </p:spPr>
      </p:pic>
      <p:pic>
        <p:nvPicPr>
          <p:cNvPr id="4" name="Picture 3"/>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647902" y="3873244"/>
            <a:ext cx="2114940" cy="1457162"/>
          </a:xfrm>
          <a:prstGeom prst="rect">
            <a:avLst/>
          </a:prstGeom>
        </p:spPr>
      </p:pic>
    </p:spTree>
    <p:extLst>
      <p:ext uri="{BB962C8B-B14F-4D97-AF65-F5344CB8AC3E}">
        <p14:creationId xmlns="" xmlns:p14="http://schemas.microsoft.com/office/powerpoint/2010/main" val="55939174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defTabSz="408940">
              <a:defRPr sz="5040"/>
            </a:lvl1pPr>
          </a:lstStyle>
          <a:p>
            <a:pPr lvl="0">
              <a:defRPr sz="1800">
                <a:solidFill>
                  <a:srgbClr val="000000"/>
                </a:solidFill>
              </a:defRPr>
            </a:pPr>
            <a:r>
              <a:rPr sz="3500" b="1" dirty="0">
                <a:solidFill>
                  <a:srgbClr val="FFFF00"/>
                </a:solidFill>
              </a:rPr>
              <a:t>EKSTERNAL PENİL DESTEK ALETLERİ </a:t>
            </a:r>
          </a:p>
        </p:txBody>
      </p:sp>
      <p:sp>
        <p:nvSpPr>
          <p:cNvPr id="51" name="Shape 51"/>
          <p:cNvSpPr>
            <a:spLocks noGrp="1"/>
          </p:cNvSpPr>
          <p:nvPr>
            <p:ph type="body" idx="1"/>
          </p:nvPr>
        </p:nvSpPr>
        <p:spPr>
          <a:xfrm>
            <a:off x="758189" y="1982390"/>
            <a:ext cx="5458551" cy="4388359"/>
          </a:xfrm>
          <a:prstGeom prst="rect">
            <a:avLst/>
          </a:prstGeom>
        </p:spPr>
        <p:txBody>
          <a:bodyPr>
            <a:normAutofit fontScale="92500" lnSpcReduction="10000"/>
          </a:bodyPr>
          <a:lstStyle/>
          <a:p>
            <a:pPr marL="0" indent="0" defTabSz="298955">
              <a:spcBef>
                <a:spcPts val="0"/>
              </a:spcBef>
              <a:buNone/>
              <a:defRPr sz="1800">
                <a:solidFill>
                  <a:srgbClr val="000000"/>
                </a:solidFill>
              </a:defRPr>
            </a:pPr>
            <a:r>
              <a:rPr lang="tr-TR" sz="2500" dirty="0" smtClean="0">
                <a:solidFill>
                  <a:srgbClr val="F5F5F5"/>
                </a:solidFill>
              </a:rPr>
              <a:t>"</a:t>
            </a:r>
            <a:r>
              <a:rPr lang="tr-TR" sz="2500" dirty="0">
                <a:solidFill>
                  <a:srgbClr val="F5F5F5"/>
                </a:solidFill>
              </a:rPr>
              <a:t>Global Life Technologies" tarafından geliştirilen ve iki halka ve bunları birleştiren </a:t>
            </a:r>
            <a:r>
              <a:rPr lang="tr-TR" sz="2500" dirty="0" err="1">
                <a:solidFill>
                  <a:srgbClr val="F5F5F5"/>
                </a:solidFill>
              </a:rPr>
              <a:t>rijit</a:t>
            </a:r>
            <a:r>
              <a:rPr lang="tr-TR" sz="2500" dirty="0">
                <a:solidFill>
                  <a:srgbClr val="F5F5F5"/>
                </a:solidFill>
              </a:rPr>
              <a:t> bir çubuktan </a:t>
            </a:r>
            <a:r>
              <a:rPr lang="tr-TR" sz="2500" dirty="0" smtClean="0">
                <a:solidFill>
                  <a:srgbClr val="F5F5F5"/>
                </a:solidFill>
              </a:rPr>
              <a:t>oluşan mekanik alet: “</a:t>
            </a:r>
            <a:r>
              <a:rPr lang="tr-TR" sz="2500" dirty="0" err="1" smtClean="0">
                <a:solidFill>
                  <a:srgbClr val="F5F5F5"/>
                </a:solidFill>
              </a:rPr>
              <a:t>Erektor</a:t>
            </a:r>
            <a:r>
              <a:rPr lang="tr-TR" sz="2500" dirty="0" smtClean="0">
                <a:solidFill>
                  <a:srgbClr val="F5F5F5"/>
                </a:solidFill>
              </a:rPr>
              <a:t>”</a:t>
            </a:r>
          </a:p>
          <a:p>
            <a:pPr marL="0" indent="0" defTabSz="298955">
              <a:spcBef>
                <a:spcPts val="0"/>
              </a:spcBef>
              <a:buNone/>
              <a:defRPr sz="1800">
                <a:solidFill>
                  <a:srgbClr val="000000"/>
                </a:solidFill>
              </a:defRPr>
            </a:pPr>
            <a:endParaRPr lang="tr-TR" sz="2500" dirty="0">
              <a:solidFill>
                <a:srgbClr val="F5F5F5"/>
              </a:solidFill>
            </a:endParaRPr>
          </a:p>
          <a:p>
            <a:pPr marL="0" indent="0" defTabSz="321457">
              <a:spcBef>
                <a:spcPts val="0"/>
              </a:spcBef>
              <a:buNone/>
              <a:defRPr sz="1800">
                <a:solidFill>
                  <a:srgbClr val="000000"/>
                </a:solidFill>
              </a:defRPr>
            </a:pPr>
            <a:r>
              <a:rPr lang="tr-TR" sz="2500" dirty="0" smtClean="0">
                <a:solidFill>
                  <a:srgbClr val="F5F5F5"/>
                </a:solidFill>
              </a:rPr>
              <a:t>Bu </a:t>
            </a:r>
            <a:r>
              <a:rPr lang="tr-TR" sz="2500" dirty="0">
                <a:solidFill>
                  <a:srgbClr val="F5F5F5"/>
                </a:solidFill>
              </a:rPr>
              <a:t>alet takıldığında penil gövde </a:t>
            </a:r>
            <a:r>
              <a:rPr lang="tr-TR" sz="2500" dirty="0" smtClean="0">
                <a:solidFill>
                  <a:srgbClr val="F5F5F5"/>
                </a:solidFill>
              </a:rPr>
              <a:t>gerilip </a:t>
            </a:r>
            <a:r>
              <a:rPr lang="tr-TR" sz="2500" dirty="0">
                <a:solidFill>
                  <a:srgbClr val="F5F5F5"/>
                </a:solidFill>
              </a:rPr>
              <a:t>ilişki sağlanabilmektedir.</a:t>
            </a:r>
          </a:p>
          <a:p>
            <a:pPr marL="0" indent="0" defTabSz="321457">
              <a:spcBef>
                <a:spcPts val="0"/>
              </a:spcBef>
              <a:buNone/>
              <a:defRPr sz="1800">
                <a:solidFill>
                  <a:srgbClr val="000000"/>
                </a:solidFill>
              </a:defRPr>
            </a:pPr>
            <a:endParaRPr lang="tr-TR" sz="2500" dirty="0" smtClean="0">
              <a:solidFill>
                <a:srgbClr val="F5F5F5"/>
              </a:solidFill>
            </a:endParaRPr>
          </a:p>
          <a:p>
            <a:pPr marL="0" indent="0" defTabSz="321457">
              <a:spcBef>
                <a:spcPts val="0"/>
              </a:spcBef>
              <a:buNone/>
              <a:defRPr sz="1800">
                <a:solidFill>
                  <a:srgbClr val="000000"/>
                </a:solidFill>
              </a:defRPr>
            </a:pPr>
            <a:r>
              <a:rPr lang="tr-TR" sz="2500" dirty="0" smtClean="0">
                <a:solidFill>
                  <a:srgbClr val="F5F5F5"/>
                </a:solidFill>
              </a:rPr>
              <a:t>Her </a:t>
            </a:r>
            <a:r>
              <a:rPr lang="tr-TR" sz="2500" dirty="0">
                <a:solidFill>
                  <a:srgbClr val="F5F5F5"/>
                </a:solidFill>
              </a:rPr>
              <a:t>cihaz hastanın </a:t>
            </a:r>
            <a:r>
              <a:rPr lang="tr-TR" sz="2500" dirty="0" err="1">
                <a:solidFill>
                  <a:srgbClr val="F5F5F5"/>
                </a:solidFill>
              </a:rPr>
              <a:t>fallik</a:t>
            </a:r>
            <a:r>
              <a:rPr lang="tr-TR" sz="2500" dirty="0">
                <a:solidFill>
                  <a:srgbClr val="F5F5F5"/>
                </a:solidFill>
              </a:rPr>
              <a:t> uzunluğuna göre özelleştirilmektedir</a:t>
            </a:r>
            <a:r>
              <a:rPr lang="tr-TR" sz="2500" dirty="0" smtClean="0">
                <a:solidFill>
                  <a:srgbClr val="F5F5F5"/>
                </a:solidFill>
              </a:rPr>
              <a:t>.</a:t>
            </a:r>
          </a:p>
          <a:p>
            <a:pPr marL="0" indent="0" defTabSz="321457">
              <a:spcBef>
                <a:spcPts val="0"/>
              </a:spcBef>
              <a:buNone/>
              <a:defRPr sz="1800">
                <a:solidFill>
                  <a:srgbClr val="000000"/>
                </a:solidFill>
              </a:defRPr>
            </a:pPr>
            <a:endParaRPr lang="tr-TR" sz="2500" dirty="0" smtClean="0">
              <a:solidFill>
                <a:srgbClr val="F5F5F5"/>
              </a:solidFill>
            </a:endParaRPr>
          </a:p>
          <a:p>
            <a:pPr marL="0" indent="0" defTabSz="321457">
              <a:spcBef>
                <a:spcPts val="0"/>
              </a:spcBef>
              <a:buNone/>
              <a:defRPr sz="1800">
                <a:solidFill>
                  <a:srgbClr val="000000"/>
                </a:solidFill>
              </a:defRPr>
            </a:pPr>
            <a:r>
              <a:rPr lang="tr-TR" sz="2500" dirty="0" smtClean="0">
                <a:solidFill>
                  <a:srgbClr val="F5F5F5"/>
                </a:solidFill>
              </a:rPr>
              <a:t>Cihazın </a:t>
            </a:r>
            <a:r>
              <a:rPr lang="tr-TR" sz="2500" dirty="0">
                <a:solidFill>
                  <a:srgbClr val="F5F5F5"/>
                </a:solidFill>
              </a:rPr>
              <a:t>etkinliğini göstermek üzere yapılmış herhangi bir </a:t>
            </a:r>
            <a:r>
              <a:rPr lang="tr-TR" sz="2500" dirty="0" smtClean="0">
                <a:solidFill>
                  <a:srgbClr val="F5F5F5"/>
                </a:solidFill>
              </a:rPr>
              <a:t>araştırma </a:t>
            </a:r>
            <a:r>
              <a:rPr lang="tr-TR" sz="2500" dirty="0">
                <a:solidFill>
                  <a:srgbClr val="F5F5F5"/>
                </a:solidFill>
              </a:rPr>
              <a:t>mevcut değildir. </a:t>
            </a:r>
          </a:p>
          <a:p>
            <a:pPr marL="0" indent="0" defTabSz="321457">
              <a:spcBef>
                <a:spcPts val="0"/>
              </a:spcBef>
              <a:buNone/>
              <a:defRPr sz="1800">
                <a:solidFill>
                  <a:srgbClr val="000000"/>
                </a:solidFill>
              </a:defRPr>
            </a:pPr>
            <a:endParaRPr lang="tr-TR" sz="2500" dirty="0">
              <a:solidFill>
                <a:srgbClr val="F5F5F5"/>
              </a:solidFill>
            </a:endParaRPr>
          </a:p>
          <a:p>
            <a:pPr marL="0" indent="0" defTabSz="298955">
              <a:spcBef>
                <a:spcPts val="0"/>
              </a:spcBef>
              <a:buNone/>
              <a:defRPr sz="1800">
                <a:solidFill>
                  <a:srgbClr val="000000"/>
                </a:solidFill>
              </a:defRPr>
            </a:pPr>
            <a:endParaRPr lang="tr-TR" sz="2500" dirty="0">
              <a:solidFill>
                <a:srgbClr val="F5F5F5"/>
              </a:solidFill>
            </a:endParaRPr>
          </a:p>
          <a:p>
            <a:pPr marL="0" indent="0" defTabSz="298955">
              <a:spcBef>
                <a:spcPts val="0"/>
              </a:spcBef>
              <a:buNone/>
              <a:defRPr sz="1800">
                <a:solidFill>
                  <a:srgbClr val="000000"/>
                </a:solidFill>
              </a:defRPr>
            </a:pPr>
            <a:endParaRPr lang="tr-TR" sz="2500" dirty="0">
              <a:solidFill>
                <a:srgbClr val="F5F5F5"/>
              </a:solidFill>
            </a:endParaRPr>
          </a:p>
          <a:p>
            <a:pPr marL="307259" indent="-307259" defTabSz="298955">
              <a:spcBef>
                <a:spcPts val="0"/>
              </a:spcBef>
              <a:defRPr sz="1800">
                <a:solidFill>
                  <a:srgbClr val="000000"/>
                </a:solidFill>
              </a:defRPr>
            </a:pPr>
            <a:endParaRPr lang="tr-TR" sz="2500" dirty="0" smtClean="0">
              <a:solidFill>
                <a:srgbClr val="F5F5F5"/>
              </a:solidFill>
            </a:endParaRPr>
          </a:p>
          <a:p>
            <a:pPr marL="307259" indent="-307259" defTabSz="298955">
              <a:spcBef>
                <a:spcPts val="0"/>
              </a:spcBef>
              <a:defRPr sz="1800">
                <a:solidFill>
                  <a:srgbClr val="000000"/>
                </a:solidFill>
              </a:defRPr>
            </a:pPr>
            <a:endParaRPr lang="tr-TR" sz="2500" dirty="0">
              <a:solidFill>
                <a:srgbClr val="F5F5F5"/>
              </a:solidFill>
            </a:endParaRPr>
          </a:p>
          <a:p>
            <a:pPr marL="0" indent="0" defTabSz="298955">
              <a:spcBef>
                <a:spcPts val="0"/>
              </a:spcBef>
              <a:buNone/>
              <a:defRPr sz="1800">
                <a:solidFill>
                  <a:srgbClr val="000000"/>
                </a:solidFill>
              </a:defRPr>
            </a:pPr>
            <a:endParaRPr sz="2500" dirty="0">
              <a:solidFill>
                <a:srgbClr val="F5F5F5"/>
              </a:solidFill>
            </a:endParaRPr>
          </a:p>
        </p:txBody>
      </p:sp>
      <p:pic>
        <p:nvPicPr>
          <p:cNvPr id="4" name="pasted-image.pdf"/>
          <p:cNvPicPr/>
          <p:nvPr/>
        </p:nvPicPr>
        <p:blipFill rotWithShape="1">
          <a:blip r:embed="rId2" cstate="print">
            <a:extLst/>
          </a:blip>
          <a:srcRect l="10201" r="3822" b="26732"/>
          <a:stretch/>
        </p:blipFill>
        <p:spPr>
          <a:xfrm>
            <a:off x="6216741" y="2263387"/>
            <a:ext cx="2741936" cy="2639999"/>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a:prstGeom prst="rect">
            <a:avLst/>
          </a:prstGeom>
        </p:spPr>
        <p:txBody>
          <a:bodyPr/>
          <a:lstStyle/>
          <a:p>
            <a:pPr defTabSz="254666">
              <a:defRPr sz="1800">
                <a:solidFill>
                  <a:srgbClr val="000000"/>
                </a:solidFill>
              </a:defRPr>
            </a:pPr>
            <a:r>
              <a:rPr sz="3100" b="1" dirty="0">
                <a:solidFill>
                  <a:srgbClr val="FFFF00"/>
                </a:solidFill>
              </a:rPr>
              <a:t>DÜŞÜK YOĞUNLUKLU </a:t>
            </a:r>
          </a:p>
          <a:p>
            <a:pPr defTabSz="254666">
              <a:defRPr sz="1800">
                <a:solidFill>
                  <a:srgbClr val="000000"/>
                </a:solidFill>
              </a:defRPr>
            </a:pPr>
            <a:r>
              <a:rPr sz="3100" b="1" dirty="0">
                <a:solidFill>
                  <a:srgbClr val="FFFF00"/>
                </a:solidFill>
              </a:rPr>
              <a:t>EKSTRA-KORPOREAL ŞOK DALGASI</a:t>
            </a:r>
          </a:p>
        </p:txBody>
      </p:sp>
      <p:sp>
        <p:nvSpPr>
          <p:cNvPr id="102" name="Shape 102"/>
          <p:cNvSpPr>
            <a:spLocks noGrp="1"/>
          </p:cNvSpPr>
          <p:nvPr>
            <p:ph type="body" idx="1"/>
          </p:nvPr>
        </p:nvSpPr>
        <p:spPr>
          <a:xfrm>
            <a:off x="452447" y="1899047"/>
            <a:ext cx="4945676" cy="4554141"/>
          </a:xfrm>
          <a:prstGeom prst="rect">
            <a:avLst/>
          </a:prstGeom>
        </p:spPr>
        <p:txBody>
          <a:bodyPr>
            <a:normAutofit lnSpcReduction="10000"/>
          </a:bodyPr>
          <a:lstStyle/>
          <a:p>
            <a:pPr marL="0" indent="0" defTabSz="357353">
              <a:spcBef>
                <a:spcPts val="1828"/>
              </a:spcBef>
              <a:buNone/>
              <a:defRPr sz="1800">
                <a:solidFill>
                  <a:srgbClr val="000000"/>
                </a:solidFill>
              </a:defRPr>
            </a:pPr>
            <a:r>
              <a:rPr lang="tr-TR" sz="2300" dirty="0">
                <a:solidFill>
                  <a:srgbClr val="F5F5F5"/>
                </a:solidFill>
              </a:rPr>
              <a:t>İ</a:t>
            </a:r>
            <a:r>
              <a:rPr sz="2300" dirty="0" smtClean="0">
                <a:solidFill>
                  <a:srgbClr val="F5F5F5"/>
                </a:solidFill>
              </a:rPr>
              <a:t>lk </a:t>
            </a:r>
            <a:r>
              <a:rPr sz="2300" dirty="0">
                <a:solidFill>
                  <a:srgbClr val="F5F5F5"/>
                </a:solidFill>
              </a:rPr>
              <a:t>olarak 1990’lı yıllarda Young ve Dyson </a:t>
            </a:r>
            <a:r>
              <a:rPr sz="2300" dirty="0" smtClean="0">
                <a:solidFill>
                  <a:srgbClr val="F5F5F5"/>
                </a:solidFill>
              </a:rPr>
              <a:t>tarafından </a:t>
            </a:r>
            <a:r>
              <a:rPr sz="2300" dirty="0">
                <a:solidFill>
                  <a:srgbClr val="F5F5F5"/>
                </a:solidFill>
              </a:rPr>
              <a:t>araştırılmaya </a:t>
            </a:r>
            <a:r>
              <a:rPr sz="2300" dirty="0" smtClean="0">
                <a:solidFill>
                  <a:srgbClr val="F5F5F5"/>
                </a:solidFill>
              </a:rPr>
              <a:t>başlanmış</a:t>
            </a:r>
            <a:endParaRPr lang="tr-TR" sz="2300" dirty="0" smtClean="0">
              <a:solidFill>
                <a:srgbClr val="F5F5F5"/>
              </a:solidFill>
            </a:endParaRPr>
          </a:p>
          <a:p>
            <a:pPr marL="0" indent="0" defTabSz="357353">
              <a:spcBef>
                <a:spcPts val="1828"/>
              </a:spcBef>
              <a:buNone/>
              <a:defRPr sz="1800">
                <a:solidFill>
                  <a:srgbClr val="000000"/>
                </a:solidFill>
              </a:defRPr>
            </a:pPr>
            <a:r>
              <a:rPr lang="tr-TR" sz="2200" dirty="0" smtClean="0">
                <a:solidFill>
                  <a:srgbClr val="F5F5F5"/>
                </a:solidFill>
              </a:rPr>
              <a:t>2010 </a:t>
            </a:r>
            <a:r>
              <a:rPr lang="tr-TR" sz="2200" dirty="0">
                <a:solidFill>
                  <a:srgbClr val="F5F5F5"/>
                </a:solidFill>
              </a:rPr>
              <a:t>ve 2012 yıllarında, </a:t>
            </a:r>
            <a:r>
              <a:rPr lang="tr-TR" sz="2200" dirty="0" err="1">
                <a:solidFill>
                  <a:srgbClr val="F5F5F5"/>
                </a:solidFill>
              </a:rPr>
              <a:t>Vardi</a:t>
            </a:r>
            <a:r>
              <a:rPr lang="tr-TR" sz="2200" dirty="0">
                <a:solidFill>
                  <a:srgbClr val="F5F5F5"/>
                </a:solidFill>
              </a:rPr>
              <a:t> ve </a:t>
            </a:r>
            <a:r>
              <a:rPr lang="tr-TR" sz="2200" dirty="0" smtClean="0">
                <a:solidFill>
                  <a:srgbClr val="F5F5F5"/>
                </a:solidFill>
              </a:rPr>
              <a:t>ark. LI</a:t>
            </a:r>
            <a:r>
              <a:rPr lang="tr-TR" sz="2200" dirty="0">
                <a:solidFill>
                  <a:srgbClr val="F5F5F5"/>
                </a:solidFill>
              </a:rPr>
              <a:t>-</a:t>
            </a:r>
            <a:r>
              <a:rPr lang="tr-TR" sz="2200" dirty="0" err="1">
                <a:solidFill>
                  <a:srgbClr val="F5F5F5"/>
                </a:solidFill>
              </a:rPr>
              <a:t>ESW’nin</a:t>
            </a:r>
            <a:r>
              <a:rPr lang="tr-TR" sz="2200" dirty="0">
                <a:solidFill>
                  <a:srgbClr val="F5F5F5"/>
                </a:solidFill>
              </a:rPr>
              <a:t> penil şafta uygulanması ile </a:t>
            </a:r>
            <a:r>
              <a:rPr lang="tr-TR" sz="2200" dirty="0" err="1">
                <a:solidFill>
                  <a:srgbClr val="F5F5F5"/>
                </a:solidFill>
              </a:rPr>
              <a:t>kavernöz</a:t>
            </a:r>
            <a:r>
              <a:rPr lang="tr-TR" sz="2200" dirty="0">
                <a:solidFill>
                  <a:srgbClr val="F5F5F5"/>
                </a:solidFill>
              </a:rPr>
              <a:t> </a:t>
            </a:r>
            <a:r>
              <a:rPr lang="tr-TR" sz="2200" dirty="0" err="1">
                <a:solidFill>
                  <a:srgbClr val="F5F5F5"/>
                </a:solidFill>
              </a:rPr>
              <a:t>hemodinamiklerin</a:t>
            </a:r>
            <a:r>
              <a:rPr lang="tr-TR" sz="2200" dirty="0">
                <a:solidFill>
                  <a:srgbClr val="F5F5F5"/>
                </a:solidFill>
              </a:rPr>
              <a:t> iyileştirilebileceği </a:t>
            </a:r>
            <a:r>
              <a:rPr lang="tr-TR" sz="2200" dirty="0" smtClean="0">
                <a:solidFill>
                  <a:srgbClr val="F5F5F5"/>
                </a:solidFill>
              </a:rPr>
              <a:t>gösterdi</a:t>
            </a:r>
          </a:p>
          <a:p>
            <a:pPr marL="0" indent="0" defTabSz="357353">
              <a:spcBef>
                <a:spcPts val="1828"/>
              </a:spcBef>
              <a:buNone/>
              <a:defRPr sz="1800">
                <a:solidFill>
                  <a:srgbClr val="000000"/>
                </a:solidFill>
              </a:defRPr>
            </a:pPr>
            <a:r>
              <a:rPr lang="tr-TR" sz="2200" dirty="0" smtClean="0">
                <a:solidFill>
                  <a:srgbClr val="F5F5F5"/>
                </a:solidFill>
              </a:rPr>
              <a:t>Çalışma </a:t>
            </a:r>
            <a:r>
              <a:rPr lang="tr-TR" sz="2200" dirty="0">
                <a:solidFill>
                  <a:srgbClr val="F5F5F5"/>
                </a:solidFill>
              </a:rPr>
              <a:t>katılımcılarının hiçbirinde yan etki </a:t>
            </a:r>
            <a:r>
              <a:rPr lang="tr-TR" sz="2200" dirty="0" smtClean="0">
                <a:solidFill>
                  <a:srgbClr val="F5F5F5"/>
                </a:solidFill>
              </a:rPr>
              <a:t>raporlanmamıştır</a:t>
            </a:r>
          </a:p>
          <a:p>
            <a:pPr marL="0" indent="0" defTabSz="357353">
              <a:spcBef>
                <a:spcPts val="1828"/>
              </a:spcBef>
              <a:buNone/>
              <a:defRPr sz="1800">
                <a:solidFill>
                  <a:srgbClr val="000000"/>
                </a:solidFill>
              </a:defRPr>
            </a:pPr>
            <a:r>
              <a:rPr lang="tr-TR" sz="2200" dirty="0" smtClean="0">
                <a:solidFill>
                  <a:srgbClr val="F5F5F5"/>
                </a:solidFill>
              </a:rPr>
              <a:t>Oral </a:t>
            </a:r>
            <a:r>
              <a:rPr lang="tr-TR" sz="2200" dirty="0" err="1">
                <a:solidFill>
                  <a:srgbClr val="F5F5F5"/>
                </a:solidFill>
              </a:rPr>
              <a:t>farmakoterapiye</a:t>
            </a:r>
            <a:r>
              <a:rPr lang="tr-TR" sz="2200" dirty="0">
                <a:solidFill>
                  <a:srgbClr val="F5F5F5"/>
                </a:solidFill>
              </a:rPr>
              <a:t> ek olarak </a:t>
            </a:r>
            <a:r>
              <a:rPr lang="tr-TR" sz="2200" dirty="0" smtClean="0">
                <a:solidFill>
                  <a:srgbClr val="F5F5F5"/>
                </a:solidFill>
              </a:rPr>
              <a:t>kullanılabilecek minimal invaziv bir </a:t>
            </a:r>
            <a:r>
              <a:rPr lang="tr-TR" sz="2200" dirty="0">
                <a:solidFill>
                  <a:srgbClr val="F5F5F5"/>
                </a:solidFill>
              </a:rPr>
              <a:t>prosedür olmaya </a:t>
            </a:r>
            <a:r>
              <a:rPr lang="tr-TR" sz="2200" dirty="0" smtClean="0">
                <a:solidFill>
                  <a:srgbClr val="F5F5F5"/>
                </a:solidFill>
              </a:rPr>
              <a:t>adaydır</a:t>
            </a:r>
            <a:endParaRPr sz="2300" dirty="0">
              <a:solidFill>
                <a:srgbClr val="F5F5F5"/>
              </a:solidFill>
            </a:endParaRPr>
          </a:p>
        </p:txBody>
      </p:sp>
      <p:pic>
        <p:nvPicPr>
          <p:cNvPr id="4" name="pasted-image.pdf"/>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Effect>
                      <a14:brightnessContrast contrast="40000"/>
                    </a14:imgEffect>
                  </a14:imgLayer>
                </a14:imgProps>
              </a:ext>
            </a:extLst>
          </a:blip>
          <a:srcRect l="9154" r="6042" b="25760"/>
          <a:stretch/>
        </p:blipFill>
        <p:spPr>
          <a:xfrm>
            <a:off x="5607844" y="2957125"/>
            <a:ext cx="3274219" cy="1744267"/>
          </a:xfrm>
          <a:prstGeom prst="rect">
            <a:avLst/>
          </a:prstGeom>
          <a:ln w="12700">
            <a:miter lim="400000"/>
          </a:ln>
        </p:spPr>
      </p:pic>
      <p:sp>
        <p:nvSpPr>
          <p:cNvPr id="5" name="4 Yuvarlatılmış Dikdörtgen"/>
          <p:cNvSpPr/>
          <p:nvPr/>
        </p:nvSpPr>
        <p:spPr>
          <a:xfrm>
            <a:off x="428596" y="5143512"/>
            <a:ext cx="4786346" cy="150017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defTabSz="391414">
              <a:defRPr sz="4824" b="1"/>
            </a:lvl1pPr>
          </a:lstStyle>
          <a:p>
            <a:pPr lvl="0">
              <a:defRPr sz="1800" b="0">
                <a:solidFill>
                  <a:srgbClr val="000000"/>
                </a:solidFill>
              </a:defRPr>
            </a:pPr>
            <a:r>
              <a:rPr sz="3400" dirty="0">
                <a:solidFill>
                  <a:srgbClr val="FFFF00"/>
                </a:solidFill>
              </a:rPr>
              <a:t>İMPULS MANYETİK ALAN TEDAVİSİ </a:t>
            </a:r>
          </a:p>
        </p:txBody>
      </p:sp>
      <p:sp>
        <p:nvSpPr>
          <p:cNvPr id="141" name="Shape 141"/>
          <p:cNvSpPr>
            <a:spLocks noGrp="1"/>
          </p:cNvSpPr>
          <p:nvPr>
            <p:ph type="body" idx="1"/>
          </p:nvPr>
        </p:nvSpPr>
        <p:spPr>
          <a:xfrm>
            <a:off x="568224" y="1982391"/>
            <a:ext cx="6588686" cy="4578697"/>
          </a:xfrm>
          <a:prstGeom prst="rect">
            <a:avLst/>
          </a:prstGeom>
        </p:spPr>
        <p:txBody>
          <a:bodyPr>
            <a:normAutofit fontScale="62500" lnSpcReduction="20000"/>
          </a:bodyPr>
          <a:lstStyle/>
          <a:p>
            <a:pPr marL="0" indent="0" defTabSz="373783">
              <a:spcBef>
                <a:spcPts val="1898"/>
              </a:spcBef>
              <a:buNone/>
              <a:defRPr sz="1800">
                <a:solidFill>
                  <a:srgbClr val="000000"/>
                </a:solidFill>
              </a:defRPr>
            </a:pPr>
            <a:r>
              <a:rPr lang="en-US" sz="2800" dirty="0" err="1" smtClean="0">
                <a:solidFill>
                  <a:srgbClr val="F5F5F5"/>
                </a:solidFill>
              </a:rPr>
              <a:t>Uygun</a:t>
            </a:r>
            <a:r>
              <a:rPr lang="en-US" sz="2800" dirty="0" smtClean="0">
                <a:solidFill>
                  <a:srgbClr val="F5F5F5"/>
                </a:solidFill>
              </a:rPr>
              <a:t> </a:t>
            </a:r>
            <a:r>
              <a:rPr lang="en-US" sz="2800" dirty="0" err="1">
                <a:solidFill>
                  <a:srgbClr val="F5F5F5"/>
                </a:solidFill>
              </a:rPr>
              <a:t>formlarda</a:t>
            </a:r>
            <a:r>
              <a:rPr lang="en-US" sz="2800" dirty="0">
                <a:solidFill>
                  <a:srgbClr val="F5F5F5"/>
                </a:solidFill>
              </a:rPr>
              <a:t> </a:t>
            </a:r>
            <a:r>
              <a:rPr lang="en-US" sz="2800" dirty="0" err="1">
                <a:solidFill>
                  <a:srgbClr val="F5F5F5"/>
                </a:solidFill>
              </a:rPr>
              <a:t>manyetik</a:t>
            </a:r>
            <a:r>
              <a:rPr lang="en-US" sz="2800" dirty="0">
                <a:solidFill>
                  <a:srgbClr val="F5F5F5"/>
                </a:solidFill>
              </a:rPr>
              <a:t> </a:t>
            </a:r>
            <a:r>
              <a:rPr lang="en-US" sz="2800" dirty="0" err="1">
                <a:solidFill>
                  <a:srgbClr val="F5F5F5"/>
                </a:solidFill>
              </a:rPr>
              <a:t>alan</a:t>
            </a:r>
            <a:r>
              <a:rPr lang="en-US" sz="2800" dirty="0">
                <a:solidFill>
                  <a:srgbClr val="F5F5F5"/>
                </a:solidFill>
              </a:rPr>
              <a:t> </a:t>
            </a:r>
            <a:r>
              <a:rPr lang="en-US" sz="2800" dirty="0" err="1">
                <a:solidFill>
                  <a:srgbClr val="F5F5F5"/>
                </a:solidFill>
              </a:rPr>
              <a:t>ve</a:t>
            </a:r>
            <a:r>
              <a:rPr lang="en-US" sz="2800" dirty="0">
                <a:solidFill>
                  <a:srgbClr val="F5F5F5"/>
                </a:solidFill>
              </a:rPr>
              <a:t> </a:t>
            </a:r>
            <a:r>
              <a:rPr lang="en-US" sz="2800" dirty="0" err="1">
                <a:solidFill>
                  <a:srgbClr val="F5F5F5"/>
                </a:solidFill>
              </a:rPr>
              <a:t>dozlar</a:t>
            </a:r>
            <a:r>
              <a:rPr lang="en-US" sz="2800" dirty="0">
                <a:solidFill>
                  <a:srgbClr val="F5F5F5"/>
                </a:solidFill>
              </a:rPr>
              <a:t>; </a:t>
            </a:r>
            <a:r>
              <a:rPr lang="en-US" sz="2800" dirty="0" err="1">
                <a:solidFill>
                  <a:srgbClr val="F5F5F5"/>
                </a:solidFill>
              </a:rPr>
              <a:t>hücrelerin</a:t>
            </a:r>
            <a:r>
              <a:rPr lang="en-US" sz="2800" dirty="0">
                <a:solidFill>
                  <a:srgbClr val="F5F5F5"/>
                </a:solidFill>
              </a:rPr>
              <a:t> </a:t>
            </a:r>
            <a:r>
              <a:rPr lang="en-US" sz="2800" dirty="0" err="1">
                <a:solidFill>
                  <a:srgbClr val="F5F5F5"/>
                </a:solidFill>
              </a:rPr>
              <a:t>oksijen</a:t>
            </a:r>
            <a:r>
              <a:rPr lang="en-US" sz="2800" dirty="0">
                <a:solidFill>
                  <a:srgbClr val="F5F5F5"/>
                </a:solidFill>
              </a:rPr>
              <a:t> </a:t>
            </a:r>
            <a:r>
              <a:rPr lang="en-US" sz="2800" dirty="0" err="1">
                <a:solidFill>
                  <a:srgbClr val="F5F5F5"/>
                </a:solidFill>
              </a:rPr>
              <a:t>alınımı</a:t>
            </a:r>
            <a:r>
              <a:rPr lang="en-US" sz="2800" dirty="0">
                <a:solidFill>
                  <a:srgbClr val="F5F5F5"/>
                </a:solidFill>
              </a:rPr>
              <a:t> </a:t>
            </a:r>
            <a:r>
              <a:rPr lang="en-US" sz="2800" dirty="0" err="1">
                <a:solidFill>
                  <a:srgbClr val="F5F5F5"/>
                </a:solidFill>
              </a:rPr>
              <a:t>arttırabilir</a:t>
            </a:r>
            <a:r>
              <a:rPr lang="en-US" sz="2800" dirty="0">
                <a:solidFill>
                  <a:srgbClr val="F5F5F5"/>
                </a:solidFill>
              </a:rPr>
              <a:t>, </a:t>
            </a:r>
            <a:r>
              <a:rPr lang="en-US" sz="2800" dirty="0" err="1">
                <a:solidFill>
                  <a:srgbClr val="F5F5F5"/>
                </a:solidFill>
              </a:rPr>
              <a:t>kan</a:t>
            </a:r>
            <a:r>
              <a:rPr lang="en-US" sz="2800" dirty="0">
                <a:solidFill>
                  <a:srgbClr val="F5F5F5"/>
                </a:solidFill>
              </a:rPr>
              <a:t> </a:t>
            </a:r>
            <a:r>
              <a:rPr lang="en-US" sz="2800" dirty="0" err="1">
                <a:solidFill>
                  <a:srgbClr val="F5F5F5"/>
                </a:solidFill>
              </a:rPr>
              <a:t>dolaşımını</a:t>
            </a:r>
            <a:r>
              <a:rPr lang="en-US" sz="2800" dirty="0">
                <a:solidFill>
                  <a:srgbClr val="F5F5F5"/>
                </a:solidFill>
              </a:rPr>
              <a:t> </a:t>
            </a:r>
            <a:r>
              <a:rPr lang="en-US" sz="2800" dirty="0" err="1">
                <a:solidFill>
                  <a:srgbClr val="F5F5F5"/>
                </a:solidFill>
              </a:rPr>
              <a:t>iyileştirebilir</a:t>
            </a:r>
            <a:r>
              <a:rPr lang="en-US" sz="2800" dirty="0">
                <a:solidFill>
                  <a:srgbClr val="F5F5F5"/>
                </a:solidFill>
              </a:rPr>
              <a:t> </a:t>
            </a:r>
            <a:r>
              <a:rPr lang="en-US" sz="2800" dirty="0" err="1">
                <a:solidFill>
                  <a:srgbClr val="F5F5F5"/>
                </a:solidFill>
              </a:rPr>
              <a:t>ve</a:t>
            </a:r>
            <a:r>
              <a:rPr lang="en-US" sz="2800" dirty="0">
                <a:solidFill>
                  <a:srgbClr val="F5F5F5"/>
                </a:solidFill>
              </a:rPr>
              <a:t> </a:t>
            </a:r>
            <a:r>
              <a:rPr lang="en-US" sz="2800" dirty="0" err="1">
                <a:solidFill>
                  <a:srgbClr val="F5F5F5"/>
                </a:solidFill>
              </a:rPr>
              <a:t>fonksiyonel</a:t>
            </a:r>
            <a:r>
              <a:rPr lang="en-US" sz="2800" dirty="0">
                <a:solidFill>
                  <a:srgbClr val="F5F5F5"/>
                </a:solidFill>
              </a:rPr>
              <a:t> </a:t>
            </a:r>
            <a:r>
              <a:rPr lang="en-US" sz="2800" dirty="0" err="1">
                <a:solidFill>
                  <a:srgbClr val="F5F5F5"/>
                </a:solidFill>
              </a:rPr>
              <a:t>hasarı</a:t>
            </a:r>
            <a:r>
              <a:rPr lang="en-US" sz="2800" dirty="0">
                <a:solidFill>
                  <a:srgbClr val="F5F5F5"/>
                </a:solidFill>
              </a:rPr>
              <a:t> </a:t>
            </a:r>
            <a:r>
              <a:rPr lang="en-US" sz="2800" dirty="0" err="1">
                <a:solidFill>
                  <a:srgbClr val="F5F5F5"/>
                </a:solidFill>
              </a:rPr>
              <a:t>geriye</a:t>
            </a:r>
            <a:r>
              <a:rPr lang="en-US" sz="2800" dirty="0">
                <a:solidFill>
                  <a:srgbClr val="F5F5F5"/>
                </a:solidFill>
              </a:rPr>
              <a:t> </a:t>
            </a:r>
            <a:r>
              <a:rPr lang="en-US" sz="2800" dirty="0" err="1">
                <a:solidFill>
                  <a:srgbClr val="F5F5F5"/>
                </a:solidFill>
              </a:rPr>
              <a:t>döndürebilir</a:t>
            </a:r>
            <a:r>
              <a:rPr lang="en-US" sz="2800" dirty="0">
                <a:solidFill>
                  <a:srgbClr val="F5F5F5"/>
                </a:solidFill>
              </a:rPr>
              <a:t>.</a:t>
            </a:r>
          </a:p>
          <a:p>
            <a:pPr marL="0" indent="0" defTabSz="373783">
              <a:spcBef>
                <a:spcPts val="1898"/>
              </a:spcBef>
              <a:buNone/>
              <a:defRPr sz="1800">
                <a:solidFill>
                  <a:srgbClr val="000000"/>
                </a:solidFill>
              </a:defRPr>
            </a:pPr>
            <a:r>
              <a:rPr lang="en-US" sz="2800" dirty="0" err="1">
                <a:solidFill>
                  <a:srgbClr val="F5F5F5"/>
                </a:solidFill>
              </a:rPr>
              <a:t>Shafik</a:t>
            </a:r>
            <a:r>
              <a:rPr lang="en-US" sz="2800" dirty="0">
                <a:solidFill>
                  <a:srgbClr val="F5F5F5"/>
                </a:solidFill>
              </a:rPr>
              <a:t> </a:t>
            </a:r>
            <a:r>
              <a:rPr lang="en-US" sz="2800" dirty="0" err="1">
                <a:solidFill>
                  <a:srgbClr val="F5F5F5"/>
                </a:solidFill>
              </a:rPr>
              <a:t>ve</a:t>
            </a:r>
            <a:r>
              <a:rPr lang="en-US" sz="2800" dirty="0">
                <a:solidFill>
                  <a:srgbClr val="F5F5F5"/>
                </a:solidFill>
              </a:rPr>
              <a:t> ark. </a:t>
            </a:r>
            <a:r>
              <a:rPr lang="en-US" sz="2800" dirty="0" err="1" smtClean="0">
                <a:solidFill>
                  <a:srgbClr val="F5F5F5"/>
                </a:solidFill>
              </a:rPr>
              <a:t>Nörojenik</a:t>
            </a:r>
            <a:r>
              <a:rPr lang="en-US" sz="2800" dirty="0" smtClean="0">
                <a:solidFill>
                  <a:srgbClr val="F5F5F5"/>
                </a:solidFill>
              </a:rPr>
              <a:t> </a:t>
            </a:r>
            <a:r>
              <a:rPr lang="en-US" sz="2800" dirty="0" err="1" smtClean="0">
                <a:solidFill>
                  <a:srgbClr val="F5F5F5"/>
                </a:solidFill>
              </a:rPr>
              <a:t>ED’de</a:t>
            </a:r>
            <a:r>
              <a:rPr lang="en-US" sz="2800" dirty="0" smtClean="0">
                <a:solidFill>
                  <a:srgbClr val="F5F5F5"/>
                </a:solidFill>
              </a:rPr>
              <a:t> IMA </a:t>
            </a:r>
            <a:r>
              <a:rPr lang="en-US" sz="2800" dirty="0" err="1">
                <a:solidFill>
                  <a:srgbClr val="F5F5F5"/>
                </a:solidFill>
              </a:rPr>
              <a:t>tedavisini</a:t>
            </a:r>
            <a:r>
              <a:rPr lang="en-US" sz="2800" dirty="0">
                <a:solidFill>
                  <a:srgbClr val="F5F5F5"/>
                </a:solidFill>
              </a:rPr>
              <a:t> </a:t>
            </a:r>
            <a:r>
              <a:rPr lang="en-US" sz="2800" dirty="0" err="1">
                <a:solidFill>
                  <a:srgbClr val="F5F5F5"/>
                </a:solidFill>
              </a:rPr>
              <a:t>kullanan</a:t>
            </a:r>
            <a:r>
              <a:rPr lang="en-US" sz="2800" dirty="0">
                <a:solidFill>
                  <a:srgbClr val="F5F5F5"/>
                </a:solidFill>
              </a:rPr>
              <a:t> ilk </a:t>
            </a:r>
            <a:r>
              <a:rPr lang="en-US" sz="2800" dirty="0" err="1">
                <a:solidFill>
                  <a:srgbClr val="F5F5F5"/>
                </a:solidFill>
              </a:rPr>
              <a:t>araştırmacılardır</a:t>
            </a:r>
            <a:r>
              <a:rPr lang="en-US" sz="2800" dirty="0">
                <a:solidFill>
                  <a:srgbClr val="F5F5F5"/>
                </a:solidFill>
              </a:rPr>
              <a:t> (2000 </a:t>
            </a:r>
            <a:r>
              <a:rPr lang="en-US" sz="2800" dirty="0" err="1" smtClean="0">
                <a:solidFill>
                  <a:srgbClr val="F5F5F5"/>
                </a:solidFill>
              </a:rPr>
              <a:t>yılı</a:t>
            </a:r>
            <a:r>
              <a:rPr lang="en-US" sz="2800" dirty="0" smtClean="0">
                <a:solidFill>
                  <a:srgbClr val="F5F5F5"/>
                </a:solidFill>
              </a:rPr>
              <a:t>). </a:t>
            </a:r>
          </a:p>
          <a:p>
            <a:pPr marL="0" indent="0" defTabSz="373783">
              <a:spcBef>
                <a:spcPts val="1898"/>
              </a:spcBef>
              <a:buNone/>
              <a:defRPr sz="1800">
                <a:solidFill>
                  <a:srgbClr val="000000"/>
                </a:solidFill>
              </a:defRPr>
            </a:pPr>
            <a:r>
              <a:rPr lang="en-US" sz="2800" dirty="0" err="1" smtClean="0">
                <a:solidFill>
                  <a:srgbClr val="F5F5F5"/>
                </a:solidFill>
              </a:rPr>
              <a:t>Penisin</a:t>
            </a:r>
            <a:r>
              <a:rPr lang="en-US" sz="2800" dirty="0" smtClean="0">
                <a:solidFill>
                  <a:srgbClr val="F5F5F5"/>
                </a:solidFill>
              </a:rPr>
              <a:t> </a:t>
            </a:r>
            <a:r>
              <a:rPr lang="en-US" sz="2800" dirty="0">
                <a:solidFill>
                  <a:srgbClr val="F5F5F5"/>
                </a:solidFill>
              </a:rPr>
              <a:t>dorsal </a:t>
            </a:r>
            <a:r>
              <a:rPr lang="en-US" sz="2800" dirty="0" err="1">
                <a:solidFill>
                  <a:srgbClr val="F5F5F5"/>
                </a:solidFill>
              </a:rPr>
              <a:t>yüzüne</a:t>
            </a:r>
            <a:r>
              <a:rPr lang="en-US" sz="2800" dirty="0">
                <a:solidFill>
                  <a:srgbClr val="F5F5F5"/>
                </a:solidFill>
              </a:rPr>
              <a:t> </a:t>
            </a:r>
            <a:r>
              <a:rPr lang="en-US" sz="2800" dirty="0" err="1">
                <a:solidFill>
                  <a:srgbClr val="F5F5F5"/>
                </a:solidFill>
              </a:rPr>
              <a:t>bir</a:t>
            </a:r>
            <a:r>
              <a:rPr lang="en-US" sz="2800" dirty="0">
                <a:solidFill>
                  <a:srgbClr val="F5F5F5"/>
                </a:solidFill>
              </a:rPr>
              <a:t> </a:t>
            </a:r>
            <a:r>
              <a:rPr lang="en-US" sz="2800" dirty="0" err="1">
                <a:solidFill>
                  <a:srgbClr val="F5F5F5"/>
                </a:solidFill>
              </a:rPr>
              <a:t>manyetik</a:t>
            </a:r>
            <a:r>
              <a:rPr lang="en-US" sz="2800" dirty="0">
                <a:solidFill>
                  <a:srgbClr val="F5F5F5"/>
                </a:solidFill>
              </a:rPr>
              <a:t> </a:t>
            </a:r>
            <a:r>
              <a:rPr lang="en-US" sz="2800" dirty="0" err="1">
                <a:solidFill>
                  <a:srgbClr val="F5F5F5"/>
                </a:solidFill>
              </a:rPr>
              <a:t>halka</a:t>
            </a:r>
            <a:r>
              <a:rPr lang="en-US" sz="2800" dirty="0">
                <a:solidFill>
                  <a:srgbClr val="F5F5F5"/>
                </a:solidFill>
              </a:rPr>
              <a:t> </a:t>
            </a:r>
            <a:r>
              <a:rPr lang="en-US" sz="2800" dirty="0" err="1">
                <a:solidFill>
                  <a:srgbClr val="F5F5F5"/>
                </a:solidFill>
              </a:rPr>
              <a:t>yerleştiren</a:t>
            </a:r>
            <a:r>
              <a:rPr lang="en-US" sz="2800" dirty="0">
                <a:solidFill>
                  <a:srgbClr val="F5F5F5"/>
                </a:solidFill>
              </a:rPr>
              <a:t> </a:t>
            </a:r>
            <a:r>
              <a:rPr lang="en-US" sz="2800" dirty="0" err="1">
                <a:solidFill>
                  <a:srgbClr val="F5F5F5"/>
                </a:solidFill>
              </a:rPr>
              <a:t>Shafik</a:t>
            </a:r>
            <a:r>
              <a:rPr lang="en-US" sz="2800" dirty="0">
                <a:solidFill>
                  <a:srgbClr val="F5F5F5"/>
                </a:solidFill>
              </a:rPr>
              <a:t> </a:t>
            </a:r>
            <a:r>
              <a:rPr lang="en-US" sz="2800" dirty="0" err="1">
                <a:solidFill>
                  <a:srgbClr val="F5F5F5"/>
                </a:solidFill>
              </a:rPr>
              <a:t>ve</a:t>
            </a:r>
            <a:r>
              <a:rPr lang="en-US" sz="2800" dirty="0">
                <a:solidFill>
                  <a:srgbClr val="F5F5F5"/>
                </a:solidFill>
              </a:rPr>
              <a:t> ark., 10 </a:t>
            </a:r>
            <a:r>
              <a:rPr lang="en-US" sz="2800" dirty="0" err="1">
                <a:solidFill>
                  <a:srgbClr val="F5F5F5"/>
                </a:solidFill>
              </a:rPr>
              <a:t>dk</a:t>
            </a:r>
            <a:r>
              <a:rPr lang="en-US" sz="2800" dirty="0">
                <a:solidFill>
                  <a:srgbClr val="F5F5F5"/>
                </a:solidFill>
              </a:rPr>
              <a:t> </a:t>
            </a:r>
            <a:r>
              <a:rPr lang="en-US" sz="2800" dirty="0" err="1">
                <a:solidFill>
                  <a:srgbClr val="F5F5F5"/>
                </a:solidFill>
              </a:rPr>
              <a:t>süreyle</a:t>
            </a:r>
            <a:r>
              <a:rPr lang="en-US" sz="2800" dirty="0">
                <a:solidFill>
                  <a:srgbClr val="F5F5F5"/>
                </a:solidFill>
              </a:rPr>
              <a:t> %40 </a:t>
            </a:r>
            <a:r>
              <a:rPr lang="en-US" sz="2800" dirty="0" err="1">
                <a:solidFill>
                  <a:srgbClr val="F5F5F5"/>
                </a:solidFill>
              </a:rPr>
              <a:t>yoğunluk</a:t>
            </a:r>
            <a:r>
              <a:rPr lang="en-US" sz="2800" dirty="0">
                <a:solidFill>
                  <a:srgbClr val="F5F5F5"/>
                </a:solidFill>
              </a:rPr>
              <a:t> </a:t>
            </a:r>
            <a:r>
              <a:rPr lang="en-US" sz="2800" dirty="0" err="1">
                <a:solidFill>
                  <a:srgbClr val="F5F5F5"/>
                </a:solidFill>
              </a:rPr>
              <a:t>ve</a:t>
            </a:r>
            <a:r>
              <a:rPr lang="en-US" sz="2800" dirty="0">
                <a:solidFill>
                  <a:srgbClr val="F5F5F5"/>
                </a:solidFill>
              </a:rPr>
              <a:t> 20 Hz </a:t>
            </a:r>
            <a:r>
              <a:rPr lang="en-US" sz="2800" dirty="0" err="1">
                <a:solidFill>
                  <a:srgbClr val="F5F5F5"/>
                </a:solidFill>
              </a:rPr>
              <a:t>frekansında</a:t>
            </a:r>
            <a:r>
              <a:rPr lang="en-US" sz="2800" dirty="0">
                <a:solidFill>
                  <a:srgbClr val="F5F5F5"/>
                </a:solidFill>
              </a:rPr>
              <a:t>, 50 </a:t>
            </a:r>
            <a:r>
              <a:rPr lang="en-US" sz="2800" dirty="0" err="1">
                <a:solidFill>
                  <a:srgbClr val="F5F5F5"/>
                </a:solidFill>
              </a:rPr>
              <a:t>sn</a:t>
            </a:r>
            <a:r>
              <a:rPr lang="en-US" sz="2800" dirty="0">
                <a:solidFill>
                  <a:srgbClr val="F5F5F5"/>
                </a:solidFill>
              </a:rPr>
              <a:t> </a:t>
            </a:r>
            <a:r>
              <a:rPr lang="en-US" sz="2800" dirty="0" err="1">
                <a:solidFill>
                  <a:srgbClr val="F5F5F5"/>
                </a:solidFill>
              </a:rPr>
              <a:t>uygulama</a:t>
            </a:r>
            <a:r>
              <a:rPr lang="en-US" sz="2800" dirty="0">
                <a:solidFill>
                  <a:srgbClr val="F5F5F5"/>
                </a:solidFill>
              </a:rPr>
              <a:t> </a:t>
            </a:r>
            <a:r>
              <a:rPr lang="en-US" sz="2800" dirty="0" err="1">
                <a:solidFill>
                  <a:srgbClr val="F5F5F5"/>
                </a:solidFill>
              </a:rPr>
              <a:t>ve</a:t>
            </a:r>
            <a:r>
              <a:rPr lang="en-US" sz="2800" dirty="0">
                <a:solidFill>
                  <a:srgbClr val="F5F5F5"/>
                </a:solidFill>
              </a:rPr>
              <a:t> 50 </a:t>
            </a:r>
            <a:r>
              <a:rPr lang="en-US" sz="2800" dirty="0" err="1">
                <a:solidFill>
                  <a:srgbClr val="F5F5F5"/>
                </a:solidFill>
              </a:rPr>
              <a:t>sn</a:t>
            </a:r>
            <a:r>
              <a:rPr lang="en-US" sz="2800" dirty="0">
                <a:solidFill>
                  <a:srgbClr val="F5F5F5"/>
                </a:solidFill>
              </a:rPr>
              <a:t> </a:t>
            </a:r>
            <a:r>
              <a:rPr lang="en-US" sz="2800" dirty="0" err="1">
                <a:solidFill>
                  <a:srgbClr val="F5F5F5"/>
                </a:solidFill>
              </a:rPr>
              <a:t>ara</a:t>
            </a:r>
            <a:r>
              <a:rPr lang="en-US" sz="2800" dirty="0">
                <a:solidFill>
                  <a:srgbClr val="F5F5F5"/>
                </a:solidFill>
              </a:rPr>
              <a:t> </a:t>
            </a:r>
            <a:r>
              <a:rPr lang="en-US" sz="2800" dirty="0" err="1">
                <a:solidFill>
                  <a:srgbClr val="F5F5F5"/>
                </a:solidFill>
              </a:rPr>
              <a:t>verme</a:t>
            </a:r>
            <a:r>
              <a:rPr lang="en-US" sz="2800" dirty="0">
                <a:solidFill>
                  <a:srgbClr val="F5F5F5"/>
                </a:solidFill>
              </a:rPr>
              <a:t> </a:t>
            </a:r>
            <a:r>
              <a:rPr lang="en-US" sz="2800" dirty="0" err="1">
                <a:solidFill>
                  <a:srgbClr val="F5F5F5"/>
                </a:solidFill>
              </a:rPr>
              <a:t>suretiyle</a:t>
            </a:r>
            <a:r>
              <a:rPr lang="en-US" sz="2800" dirty="0">
                <a:solidFill>
                  <a:srgbClr val="F5F5F5"/>
                </a:solidFill>
              </a:rPr>
              <a:t>, </a:t>
            </a:r>
            <a:r>
              <a:rPr lang="en-US" sz="2800" dirty="0" err="1">
                <a:solidFill>
                  <a:srgbClr val="F5F5F5"/>
                </a:solidFill>
              </a:rPr>
              <a:t>giderek</a:t>
            </a:r>
            <a:r>
              <a:rPr lang="en-US" sz="2800" dirty="0">
                <a:solidFill>
                  <a:srgbClr val="F5F5F5"/>
                </a:solidFill>
              </a:rPr>
              <a:t> </a:t>
            </a:r>
            <a:r>
              <a:rPr lang="en-US" sz="2800" dirty="0" err="1">
                <a:solidFill>
                  <a:srgbClr val="F5F5F5"/>
                </a:solidFill>
              </a:rPr>
              <a:t>artan</a:t>
            </a:r>
            <a:r>
              <a:rPr lang="en-US" sz="2800" dirty="0">
                <a:solidFill>
                  <a:srgbClr val="F5F5F5"/>
                </a:solidFill>
              </a:rPr>
              <a:t> </a:t>
            </a:r>
            <a:r>
              <a:rPr lang="en-US" sz="2800" dirty="0" err="1">
                <a:solidFill>
                  <a:srgbClr val="F5F5F5"/>
                </a:solidFill>
              </a:rPr>
              <a:t>manyetik</a:t>
            </a:r>
            <a:r>
              <a:rPr lang="en-US" sz="2800" dirty="0">
                <a:solidFill>
                  <a:srgbClr val="F5F5F5"/>
                </a:solidFill>
              </a:rPr>
              <a:t> </a:t>
            </a:r>
            <a:r>
              <a:rPr lang="en-US" sz="2800" dirty="0" err="1">
                <a:solidFill>
                  <a:srgbClr val="F5F5F5"/>
                </a:solidFill>
              </a:rPr>
              <a:t>uyarı</a:t>
            </a:r>
            <a:r>
              <a:rPr lang="en-US" sz="2800" dirty="0">
                <a:solidFill>
                  <a:srgbClr val="F5F5F5"/>
                </a:solidFill>
              </a:rPr>
              <a:t> </a:t>
            </a:r>
            <a:r>
              <a:rPr lang="en-US" sz="2800" dirty="0" err="1">
                <a:solidFill>
                  <a:srgbClr val="F5F5F5"/>
                </a:solidFill>
              </a:rPr>
              <a:t>vermişler</a:t>
            </a:r>
            <a:r>
              <a:rPr lang="en-US" sz="2800" dirty="0">
                <a:solidFill>
                  <a:srgbClr val="F5F5F5"/>
                </a:solidFill>
              </a:rPr>
              <a:t> </a:t>
            </a:r>
            <a:r>
              <a:rPr lang="en-US" sz="2800" dirty="0" err="1">
                <a:solidFill>
                  <a:srgbClr val="F5F5F5"/>
                </a:solidFill>
              </a:rPr>
              <a:t>ve</a:t>
            </a:r>
            <a:r>
              <a:rPr lang="en-US" sz="2800" dirty="0">
                <a:solidFill>
                  <a:srgbClr val="F5F5F5"/>
                </a:solidFill>
              </a:rPr>
              <a:t> tam </a:t>
            </a:r>
            <a:r>
              <a:rPr lang="en-US" sz="2800" dirty="0" err="1">
                <a:solidFill>
                  <a:srgbClr val="F5F5F5"/>
                </a:solidFill>
              </a:rPr>
              <a:t>ereksiyon</a:t>
            </a:r>
            <a:r>
              <a:rPr lang="en-US" sz="2800" dirty="0">
                <a:solidFill>
                  <a:srgbClr val="F5F5F5"/>
                </a:solidFill>
              </a:rPr>
              <a:t> </a:t>
            </a:r>
            <a:r>
              <a:rPr lang="en-US" sz="2800" dirty="0" err="1">
                <a:solidFill>
                  <a:srgbClr val="F5F5F5"/>
                </a:solidFill>
              </a:rPr>
              <a:t>sağlanana</a:t>
            </a:r>
            <a:r>
              <a:rPr lang="en-US" sz="2800" dirty="0">
                <a:solidFill>
                  <a:srgbClr val="F5F5F5"/>
                </a:solidFill>
              </a:rPr>
              <a:t> </a:t>
            </a:r>
            <a:r>
              <a:rPr lang="en-US" sz="2800" dirty="0" err="1">
                <a:solidFill>
                  <a:srgbClr val="F5F5F5"/>
                </a:solidFill>
              </a:rPr>
              <a:t>kadar</a:t>
            </a:r>
            <a:r>
              <a:rPr lang="en-US" sz="2800" dirty="0">
                <a:solidFill>
                  <a:srgbClr val="F5F5F5"/>
                </a:solidFill>
              </a:rPr>
              <a:t> </a:t>
            </a:r>
            <a:r>
              <a:rPr lang="en-US" sz="2800" dirty="0" err="1">
                <a:solidFill>
                  <a:srgbClr val="F5F5F5"/>
                </a:solidFill>
              </a:rPr>
              <a:t>bu</a:t>
            </a:r>
            <a:r>
              <a:rPr lang="en-US" sz="2800" dirty="0">
                <a:solidFill>
                  <a:srgbClr val="F5F5F5"/>
                </a:solidFill>
              </a:rPr>
              <a:t> </a:t>
            </a:r>
            <a:r>
              <a:rPr lang="en-US" sz="2800" dirty="0" err="1">
                <a:solidFill>
                  <a:srgbClr val="F5F5F5"/>
                </a:solidFill>
              </a:rPr>
              <a:t>uygulamaya</a:t>
            </a:r>
            <a:r>
              <a:rPr lang="en-US" sz="2800" dirty="0">
                <a:solidFill>
                  <a:srgbClr val="F5F5F5"/>
                </a:solidFill>
              </a:rPr>
              <a:t> </a:t>
            </a:r>
            <a:r>
              <a:rPr lang="en-US" sz="2800" dirty="0" err="1">
                <a:solidFill>
                  <a:srgbClr val="F5F5F5"/>
                </a:solidFill>
              </a:rPr>
              <a:t>devam</a:t>
            </a:r>
            <a:r>
              <a:rPr lang="en-US" sz="2800" dirty="0">
                <a:solidFill>
                  <a:srgbClr val="F5F5F5"/>
                </a:solidFill>
              </a:rPr>
              <a:t> </a:t>
            </a:r>
            <a:r>
              <a:rPr lang="en-US" sz="2800" dirty="0" err="1">
                <a:solidFill>
                  <a:srgbClr val="F5F5F5"/>
                </a:solidFill>
              </a:rPr>
              <a:t>etmişlerdir</a:t>
            </a:r>
            <a:r>
              <a:rPr lang="en-US" sz="2800" dirty="0">
                <a:solidFill>
                  <a:srgbClr val="F5F5F5"/>
                </a:solidFill>
              </a:rPr>
              <a:t>. </a:t>
            </a:r>
            <a:endParaRPr lang="en-US" sz="2800" dirty="0" smtClean="0">
              <a:solidFill>
                <a:srgbClr val="F5F5F5"/>
              </a:solidFill>
            </a:endParaRPr>
          </a:p>
          <a:p>
            <a:pPr marL="0" indent="0" defTabSz="373783">
              <a:spcBef>
                <a:spcPts val="1898"/>
              </a:spcBef>
              <a:buNone/>
              <a:defRPr sz="1800">
                <a:solidFill>
                  <a:srgbClr val="000000"/>
                </a:solidFill>
              </a:defRPr>
            </a:pPr>
            <a:r>
              <a:rPr lang="en-US" sz="2800" dirty="0" smtClean="0">
                <a:solidFill>
                  <a:srgbClr val="F5F5F5"/>
                </a:solidFill>
              </a:rPr>
              <a:t>Rainer </a:t>
            </a:r>
            <a:r>
              <a:rPr lang="en-US" sz="2800" dirty="0" err="1">
                <a:solidFill>
                  <a:srgbClr val="F5F5F5"/>
                </a:solidFill>
              </a:rPr>
              <a:t>ve</a:t>
            </a:r>
            <a:r>
              <a:rPr lang="en-US" sz="2800" dirty="0">
                <a:solidFill>
                  <a:srgbClr val="F5F5F5"/>
                </a:solidFill>
              </a:rPr>
              <a:t> ark., </a:t>
            </a:r>
            <a:r>
              <a:rPr lang="en-US" sz="2800" dirty="0" err="1">
                <a:solidFill>
                  <a:srgbClr val="F5F5F5"/>
                </a:solidFill>
              </a:rPr>
              <a:t>çift</a:t>
            </a:r>
            <a:r>
              <a:rPr lang="en-US" sz="2800" dirty="0">
                <a:solidFill>
                  <a:srgbClr val="F5F5F5"/>
                </a:solidFill>
              </a:rPr>
              <a:t> </a:t>
            </a:r>
            <a:r>
              <a:rPr lang="en-US" sz="2800" dirty="0" err="1">
                <a:solidFill>
                  <a:srgbClr val="F5F5F5"/>
                </a:solidFill>
              </a:rPr>
              <a:t>kör</a:t>
            </a:r>
            <a:r>
              <a:rPr lang="en-US" sz="2800" dirty="0">
                <a:solidFill>
                  <a:srgbClr val="F5F5F5"/>
                </a:solidFill>
              </a:rPr>
              <a:t>, plasebo </a:t>
            </a:r>
            <a:r>
              <a:rPr lang="en-US" sz="2800" dirty="0" err="1">
                <a:solidFill>
                  <a:srgbClr val="F5F5F5"/>
                </a:solidFill>
              </a:rPr>
              <a:t>kontrollü</a:t>
            </a:r>
            <a:r>
              <a:rPr lang="en-US" sz="2800" dirty="0">
                <a:solidFill>
                  <a:srgbClr val="F5F5F5"/>
                </a:solidFill>
              </a:rPr>
              <a:t> </a:t>
            </a:r>
            <a:r>
              <a:rPr lang="en-US" sz="2800" dirty="0" err="1">
                <a:solidFill>
                  <a:srgbClr val="F5F5F5"/>
                </a:solidFill>
              </a:rPr>
              <a:t>çalışmada</a:t>
            </a:r>
            <a:r>
              <a:rPr lang="en-US" sz="2800" dirty="0">
                <a:solidFill>
                  <a:srgbClr val="F5F5F5"/>
                </a:solidFill>
              </a:rPr>
              <a:t>, 3 </a:t>
            </a:r>
            <a:r>
              <a:rPr lang="en-US" sz="2800" dirty="0" err="1">
                <a:solidFill>
                  <a:srgbClr val="F5F5F5"/>
                </a:solidFill>
              </a:rPr>
              <a:t>hafta</a:t>
            </a:r>
            <a:r>
              <a:rPr lang="en-US" sz="2800" dirty="0">
                <a:solidFill>
                  <a:srgbClr val="F5F5F5"/>
                </a:solidFill>
              </a:rPr>
              <a:t> </a:t>
            </a:r>
            <a:r>
              <a:rPr lang="en-US" sz="2800" dirty="0" err="1">
                <a:solidFill>
                  <a:srgbClr val="F5F5F5"/>
                </a:solidFill>
              </a:rPr>
              <a:t>süreyle</a:t>
            </a:r>
            <a:r>
              <a:rPr lang="en-US" sz="2800" dirty="0">
                <a:solidFill>
                  <a:srgbClr val="F5F5F5"/>
                </a:solidFill>
              </a:rPr>
              <a:t> </a:t>
            </a:r>
            <a:r>
              <a:rPr lang="en-US" sz="2800" dirty="0" err="1">
                <a:solidFill>
                  <a:srgbClr val="F5F5F5"/>
                </a:solidFill>
              </a:rPr>
              <a:t>manyetik</a:t>
            </a:r>
            <a:r>
              <a:rPr lang="en-US" sz="2800" dirty="0">
                <a:solidFill>
                  <a:srgbClr val="F5F5F5"/>
                </a:solidFill>
              </a:rPr>
              <a:t> </a:t>
            </a:r>
            <a:r>
              <a:rPr lang="en-US" sz="2800" dirty="0" err="1">
                <a:solidFill>
                  <a:srgbClr val="F5F5F5"/>
                </a:solidFill>
              </a:rPr>
              <a:t>alan</a:t>
            </a:r>
            <a:r>
              <a:rPr lang="en-US" sz="2800" dirty="0">
                <a:solidFill>
                  <a:srgbClr val="F5F5F5"/>
                </a:solidFill>
              </a:rPr>
              <a:t> </a:t>
            </a:r>
            <a:r>
              <a:rPr lang="en-US" sz="2800" dirty="0" err="1">
                <a:solidFill>
                  <a:srgbClr val="F5F5F5"/>
                </a:solidFill>
              </a:rPr>
              <a:t>impuls</a:t>
            </a:r>
            <a:r>
              <a:rPr lang="en-US" sz="2800" dirty="0">
                <a:solidFill>
                  <a:srgbClr val="F5F5F5"/>
                </a:solidFill>
              </a:rPr>
              <a:t> </a:t>
            </a:r>
            <a:r>
              <a:rPr lang="en-US" sz="2800" dirty="0" err="1">
                <a:solidFill>
                  <a:srgbClr val="F5F5F5"/>
                </a:solidFill>
              </a:rPr>
              <a:t>tedavisi</a:t>
            </a:r>
            <a:r>
              <a:rPr lang="en-US" sz="2800" dirty="0">
                <a:solidFill>
                  <a:srgbClr val="F5F5F5"/>
                </a:solidFill>
              </a:rPr>
              <a:t> </a:t>
            </a:r>
            <a:r>
              <a:rPr lang="en-US" sz="2800" dirty="0" err="1">
                <a:solidFill>
                  <a:srgbClr val="F5F5F5"/>
                </a:solidFill>
              </a:rPr>
              <a:t>uygulayarak</a:t>
            </a:r>
            <a:r>
              <a:rPr lang="en-US" sz="2800" dirty="0">
                <a:solidFill>
                  <a:srgbClr val="F5F5F5"/>
                </a:solidFill>
              </a:rPr>
              <a:t> </a:t>
            </a:r>
            <a:r>
              <a:rPr lang="en-US" sz="2800" dirty="0" err="1">
                <a:solidFill>
                  <a:srgbClr val="F5F5F5"/>
                </a:solidFill>
              </a:rPr>
              <a:t>ED’si</a:t>
            </a:r>
            <a:r>
              <a:rPr lang="en-US" sz="2800" dirty="0">
                <a:solidFill>
                  <a:srgbClr val="F5F5F5"/>
                </a:solidFill>
              </a:rPr>
              <a:t> </a:t>
            </a:r>
            <a:r>
              <a:rPr lang="en-US" sz="2800" dirty="0" err="1">
                <a:solidFill>
                  <a:srgbClr val="F5F5F5"/>
                </a:solidFill>
              </a:rPr>
              <a:t>ve</a:t>
            </a:r>
            <a:r>
              <a:rPr lang="en-US" sz="2800" dirty="0">
                <a:solidFill>
                  <a:srgbClr val="F5F5F5"/>
                </a:solidFill>
              </a:rPr>
              <a:t> </a:t>
            </a:r>
            <a:r>
              <a:rPr lang="en-US" sz="2800" dirty="0" err="1">
                <a:solidFill>
                  <a:srgbClr val="F5F5F5"/>
                </a:solidFill>
              </a:rPr>
              <a:t>orgazm</a:t>
            </a:r>
            <a:r>
              <a:rPr lang="en-US" sz="2800" dirty="0">
                <a:solidFill>
                  <a:srgbClr val="F5F5F5"/>
                </a:solidFill>
              </a:rPr>
              <a:t> </a:t>
            </a:r>
            <a:r>
              <a:rPr lang="en-US" sz="2800" dirty="0" err="1">
                <a:solidFill>
                  <a:srgbClr val="F5F5F5"/>
                </a:solidFill>
              </a:rPr>
              <a:t>problemleri</a:t>
            </a:r>
            <a:r>
              <a:rPr lang="en-US" sz="2800" dirty="0">
                <a:solidFill>
                  <a:srgbClr val="F5F5F5"/>
                </a:solidFill>
              </a:rPr>
              <a:t> </a:t>
            </a:r>
            <a:r>
              <a:rPr lang="en-US" sz="2800" dirty="0" err="1">
                <a:solidFill>
                  <a:srgbClr val="F5F5F5"/>
                </a:solidFill>
              </a:rPr>
              <a:t>olan</a:t>
            </a:r>
            <a:r>
              <a:rPr lang="en-US" sz="2800" dirty="0">
                <a:solidFill>
                  <a:srgbClr val="F5F5F5"/>
                </a:solidFill>
              </a:rPr>
              <a:t> </a:t>
            </a:r>
            <a:r>
              <a:rPr lang="en-US" sz="2800" dirty="0" err="1">
                <a:solidFill>
                  <a:srgbClr val="F5F5F5"/>
                </a:solidFill>
              </a:rPr>
              <a:t>toplam</a:t>
            </a:r>
            <a:r>
              <a:rPr lang="en-US" sz="2800" dirty="0">
                <a:solidFill>
                  <a:srgbClr val="F5F5F5"/>
                </a:solidFill>
              </a:rPr>
              <a:t> 20 </a:t>
            </a:r>
            <a:r>
              <a:rPr lang="en-US" sz="2800" dirty="0" err="1" smtClean="0">
                <a:solidFill>
                  <a:srgbClr val="F5F5F5"/>
                </a:solidFill>
              </a:rPr>
              <a:t>gönüllüde</a:t>
            </a:r>
            <a:r>
              <a:rPr lang="en-US" sz="2800" dirty="0" smtClean="0">
                <a:solidFill>
                  <a:srgbClr val="F5F5F5"/>
                </a:solidFill>
              </a:rPr>
              <a:t> </a:t>
            </a:r>
            <a:r>
              <a:rPr lang="tr-TR" sz="2800" dirty="0" err="1">
                <a:solidFill>
                  <a:srgbClr val="F5F5F5"/>
                </a:solidFill>
              </a:rPr>
              <a:t>erektil</a:t>
            </a:r>
            <a:r>
              <a:rPr lang="tr-TR" sz="2800" dirty="0">
                <a:solidFill>
                  <a:srgbClr val="F5F5F5"/>
                </a:solidFill>
              </a:rPr>
              <a:t> fonksiyona iyi geldiği raporlanmıştır. </a:t>
            </a:r>
          </a:p>
          <a:p>
            <a:pPr marL="0" indent="0" defTabSz="373783">
              <a:spcBef>
                <a:spcPts val="1898"/>
              </a:spcBef>
              <a:buNone/>
              <a:defRPr sz="1800">
                <a:solidFill>
                  <a:srgbClr val="000000"/>
                </a:solidFill>
              </a:defRPr>
            </a:pPr>
            <a:r>
              <a:rPr lang="en-US" sz="2800" dirty="0" smtClean="0">
                <a:solidFill>
                  <a:srgbClr val="F5F5F5"/>
                </a:solidFill>
              </a:rPr>
              <a:t> </a:t>
            </a:r>
            <a:endParaRPr lang="en-US" sz="2800" dirty="0">
              <a:solidFill>
                <a:srgbClr val="F5F5F5"/>
              </a:solidFill>
            </a:endParaRPr>
          </a:p>
          <a:p>
            <a:pPr marL="300652" indent="-300652" defTabSz="373783">
              <a:spcBef>
                <a:spcPts val="1898"/>
              </a:spcBef>
              <a:defRPr sz="1800">
                <a:solidFill>
                  <a:srgbClr val="000000"/>
                </a:solidFill>
              </a:defRPr>
            </a:pPr>
            <a:endParaRPr lang="en-US" sz="2800" dirty="0">
              <a:solidFill>
                <a:srgbClr val="F5F5F5"/>
              </a:solidFill>
            </a:endParaRPr>
          </a:p>
        </p:txBody>
      </p:sp>
      <p:pic>
        <p:nvPicPr>
          <p:cNvPr id="4" name="Picture 3"/>
          <p:cNvPicPr>
            <a:picLocks noChangeAspect="1"/>
          </p:cNvPicPr>
          <p:nvPr/>
        </p:nvPicPr>
        <p:blipFill>
          <a:blip r:embed="rId2" cstate="print"/>
          <a:stretch>
            <a:fillRect/>
          </a:stretch>
        </p:blipFill>
        <p:spPr>
          <a:xfrm>
            <a:off x="7305726" y="2916504"/>
            <a:ext cx="1692384" cy="2173061"/>
          </a:xfrm>
          <a:prstGeom prst="rect">
            <a:avLst/>
          </a:prstGeom>
        </p:spPr>
      </p:pic>
      <p:sp>
        <p:nvSpPr>
          <p:cNvPr id="5" name="4 Yuvarlatılmış Dikdörtgen"/>
          <p:cNvSpPr/>
          <p:nvPr/>
        </p:nvSpPr>
        <p:spPr>
          <a:xfrm>
            <a:off x="571472" y="4643446"/>
            <a:ext cx="6572296" cy="114300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Yuvarlatılmış Dikdörtgen"/>
          <p:cNvSpPr/>
          <p:nvPr/>
        </p:nvSpPr>
        <p:spPr>
          <a:xfrm>
            <a:off x="571472" y="3500438"/>
            <a:ext cx="6572296" cy="107157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lvl1pPr defTabSz="543305">
              <a:defRPr sz="6696" b="1"/>
            </a:lvl1pPr>
          </a:lstStyle>
          <a:p>
            <a:pPr lvl="0">
              <a:defRPr sz="1800" b="0">
                <a:solidFill>
                  <a:srgbClr val="000000"/>
                </a:solidFill>
              </a:defRPr>
            </a:pPr>
            <a:r>
              <a:rPr sz="4700" dirty="0">
                <a:solidFill>
                  <a:srgbClr val="FFFF00"/>
                </a:solidFill>
              </a:rPr>
              <a:t>ENDOVASKÜLER TEDAVİ</a:t>
            </a:r>
          </a:p>
        </p:txBody>
      </p:sp>
      <p:sp>
        <p:nvSpPr>
          <p:cNvPr id="198" name="Shape 198"/>
          <p:cNvSpPr>
            <a:spLocks noGrp="1"/>
          </p:cNvSpPr>
          <p:nvPr>
            <p:ph type="body" idx="1"/>
          </p:nvPr>
        </p:nvSpPr>
        <p:spPr>
          <a:xfrm>
            <a:off x="892969" y="2361238"/>
            <a:ext cx="7916913" cy="3173015"/>
          </a:xfrm>
          <a:prstGeom prst="rect">
            <a:avLst/>
          </a:prstGeom>
        </p:spPr>
        <p:txBody>
          <a:bodyPr/>
          <a:lstStyle/>
          <a:p>
            <a:pPr marL="251093" indent="-251093" defTabSz="312170">
              <a:spcBef>
                <a:spcPts val="1547"/>
              </a:spcBef>
              <a:defRPr sz="1800">
                <a:solidFill>
                  <a:srgbClr val="000000"/>
                </a:solidFill>
              </a:defRPr>
            </a:pPr>
            <a:r>
              <a:rPr sz="2000" dirty="0" smtClean="0">
                <a:solidFill>
                  <a:srgbClr val="F5F5F5"/>
                </a:solidFill>
              </a:rPr>
              <a:t>Babaev </a:t>
            </a:r>
            <a:r>
              <a:rPr sz="2000" dirty="0">
                <a:solidFill>
                  <a:srgbClr val="F5F5F5"/>
                </a:solidFill>
              </a:rPr>
              <a:t>ve </a:t>
            </a:r>
            <a:r>
              <a:rPr sz="2000" dirty="0" smtClean="0">
                <a:solidFill>
                  <a:srgbClr val="F5F5F5"/>
                </a:solidFill>
              </a:rPr>
              <a:t>Jhaveri; </a:t>
            </a:r>
            <a:r>
              <a:rPr sz="2000" dirty="0">
                <a:solidFill>
                  <a:srgbClr val="F5F5F5"/>
                </a:solidFill>
              </a:rPr>
              <a:t>internal </a:t>
            </a:r>
            <a:r>
              <a:rPr sz="2000" dirty="0" smtClean="0">
                <a:solidFill>
                  <a:srgbClr val="F5F5F5"/>
                </a:solidFill>
              </a:rPr>
              <a:t>puden</a:t>
            </a:r>
            <a:r>
              <a:rPr lang="tr-TR" sz="2000" dirty="0" smtClean="0">
                <a:solidFill>
                  <a:srgbClr val="F5F5F5"/>
                </a:solidFill>
              </a:rPr>
              <a:t>t</a:t>
            </a:r>
            <a:r>
              <a:rPr sz="2000" dirty="0" smtClean="0">
                <a:solidFill>
                  <a:srgbClr val="F5F5F5"/>
                </a:solidFill>
              </a:rPr>
              <a:t>al </a:t>
            </a:r>
            <a:r>
              <a:rPr sz="2000" dirty="0">
                <a:solidFill>
                  <a:srgbClr val="F5F5F5"/>
                </a:solidFill>
              </a:rPr>
              <a:t>artere uygulanan balon dilatasyon ile </a:t>
            </a:r>
            <a:r>
              <a:rPr lang="tr-TR" sz="2000" dirty="0" err="1" smtClean="0">
                <a:solidFill>
                  <a:srgbClr val="F5F5F5"/>
                </a:solidFill>
              </a:rPr>
              <a:t>EF’de</a:t>
            </a:r>
            <a:r>
              <a:rPr sz="2000" dirty="0" smtClean="0">
                <a:solidFill>
                  <a:srgbClr val="F5F5F5"/>
                </a:solidFill>
              </a:rPr>
              <a:t> </a:t>
            </a:r>
            <a:r>
              <a:rPr sz="2000" dirty="0">
                <a:solidFill>
                  <a:srgbClr val="F5F5F5"/>
                </a:solidFill>
              </a:rPr>
              <a:t>anlamlı iyileşme sağlandığı </a:t>
            </a:r>
            <a:r>
              <a:rPr sz="2000" dirty="0" smtClean="0">
                <a:solidFill>
                  <a:srgbClr val="F5F5F5"/>
                </a:solidFill>
              </a:rPr>
              <a:t>bildirmiştir</a:t>
            </a:r>
            <a:r>
              <a:rPr lang="tr-TR" sz="2000" dirty="0" smtClean="0">
                <a:solidFill>
                  <a:srgbClr val="F5F5F5"/>
                </a:solidFill>
              </a:rPr>
              <a:t>.</a:t>
            </a:r>
            <a:endParaRPr sz="2000" dirty="0">
              <a:solidFill>
                <a:srgbClr val="F5F5F5"/>
              </a:solidFill>
            </a:endParaRPr>
          </a:p>
          <a:p>
            <a:pPr marL="251093" indent="-251093" defTabSz="312170">
              <a:spcBef>
                <a:spcPts val="1547"/>
              </a:spcBef>
              <a:defRPr sz="1800">
                <a:solidFill>
                  <a:srgbClr val="000000"/>
                </a:solidFill>
              </a:defRPr>
            </a:pPr>
            <a:r>
              <a:rPr sz="2000" dirty="0">
                <a:solidFill>
                  <a:srgbClr val="F5F5F5"/>
                </a:solidFill>
              </a:rPr>
              <a:t>Farklı tipte ve çapta, ilaç salgılayan </a:t>
            </a:r>
            <a:r>
              <a:rPr sz="2000" dirty="0" smtClean="0">
                <a:solidFill>
                  <a:srgbClr val="F5F5F5"/>
                </a:solidFill>
              </a:rPr>
              <a:t>stentlerin </a:t>
            </a:r>
            <a:r>
              <a:rPr sz="2000" dirty="0">
                <a:solidFill>
                  <a:srgbClr val="F5F5F5"/>
                </a:solidFill>
              </a:rPr>
              <a:t>konulması da, açıklığın idame ettirilmesi açısından </a:t>
            </a:r>
            <a:r>
              <a:rPr sz="2000" dirty="0" smtClean="0">
                <a:solidFill>
                  <a:srgbClr val="F5F5F5"/>
                </a:solidFill>
              </a:rPr>
              <a:t>önemlidir</a:t>
            </a:r>
            <a:r>
              <a:rPr lang="tr-TR" sz="2000" dirty="0" smtClean="0">
                <a:solidFill>
                  <a:srgbClr val="F5F5F5"/>
                </a:solidFill>
              </a:rPr>
              <a:t>.</a:t>
            </a:r>
            <a:r>
              <a:rPr sz="2000" dirty="0" smtClean="0">
                <a:solidFill>
                  <a:srgbClr val="F5F5F5"/>
                </a:solidFill>
              </a:rPr>
              <a:t> </a:t>
            </a:r>
            <a:endParaRPr sz="2000" dirty="0">
              <a:solidFill>
                <a:srgbClr val="F5F5F5"/>
              </a:solidFill>
            </a:endParaRPr>
          </a:p>
          <a:p>
            <a:pPr marL="251093" indent="-251093" defTabSz="312170">
              <a:spcBef>
                <a:spcPts val="1547"/>
              </a:spcBef>
              <a:defRPr sz="1800">
                <a:solidFill>
                  <a:srgbClr val="000000"/>
                </a:solidFill>
              </a:defRPr>
            </a:pPr>
            <a:r>
              <a:rPr lang="en-US" sz="2000" dirty="0" err="1">
                <a:solidFill>
                  <a:srgbClr val="F5F5F5"/>
                </a:solidFill>
              </a:rPr>
              <a:t>Veno-okluziv</a:t>
            </a:r>
            <a:r>
              <a:rPr lang="en-US" sz="2000" dirty="0">
                <a:solidFill>
                  <a:srgbClr val="F5F5F5"/>
                </a:solidFill>
              </a:rPr>
              <a:t> </a:t>
            </a:r>
            <a:r>
              <a:rPr lang="en-US" sz="2000" dirty="0" err="1">
                <a:solidFill>
                  <a:srgbClr val="F5F5F5"/>
                </a:solidFill>
              </a:rPr>
              <a:t>disfonksiyonu</a:t>
            </a:r>
            <a:r>
              <a:rPr lang="en-US" sz="2000" dirty="0">
                <a:solidFill>
                  <a:srgbClr val="F5F5F5"/>
                </a:solidFill>
              </a:rPr>
              <a:t> </a:t>
            </a:r>
            <a:r>
              <a:rPr lang="en-US" sz="2000" dirty="0" err="1">
                <a:solidFill>
                  <a:srgbClr val="F5F5F5"/>
                </a:solidFill>
              </a:rPr>
              <a:t>olan</a:t>
            </a:r>
            <a:r>
              <a:rPr lang="en-US" sz="2000" dirty="0">
                <a:solidFill>
                  <a:srgbClr val="F5F5F5"/>
                </a:solidFill>
              </a:rPr>
              <a:t> </a:t>
            </a:r>
            <a:r>
              <a:rPr lang="en-US" sz="2000" dirty="0" err="1" smtClean="0">
                <a:solidFill>
                  <a:srgbClr val="F5F5F5"/>
                </a:solidFill>
              </a:rPr>
              <a:t>hastalarda</a:t>
            </a:r>
            <a:r>
              <a:rPr lang="en-US" sz="2000" dirty="0" smtClean="0">
                <a:solidFill>
                  <a:srgbClr val="F5F5F5"/>
                </a:solidFill>
              </a:rPr>
              <a:t> </a:t>
            </a:r>
            <a:r>
              <a:rPr lang="en-US" sz="2000" dirty="0" err="1">
                <a:solidFill>
                  <a:srgbClr val="F5F5F5"/>
                </a:solidFill>
              </a:rPr>
              <a:t>selektif</a:t>
            </a:r>
            <a:r>
              <a:rPr lang="en-US" sz="2000" dirty="0">
                <a:solidFill>
                  <a:srgbClr val="F5F5F5"/>
                </a:solidFill>
              </a:rPr>
              <a:t> </a:t>
            </a:r>
            <a:r>
              <a:rPr lang="en-US" sz="2000" dirty="0" err="1">
                <a:solidFill>
                  <a:srgbClr val="F5F5F5"/>
                </a:solidFill>
              </a:rPr>
              <a:t>embolizasyon</a:t>
            </a:r>
            <a:r>
              <a:rPr lang="en-US" sz="2000" dirty="0">
                <a:solidFill>
                  <a:srgbClr val="F5F5F5"/>
                </a:solidFill>
              </a:rPr>
              <a:t> </a:t>
            </a:r>
            <a:r>
              <a:rPr lang="en-US" sz="2000" dirty="0" err="1">
                <a:solidFill>
                  <a:srgbClr val="F5F5F5"/>
                </a:solidFill>
              </a:rPr>
              <a:t>tedavisinin</a:t>
            </a:r>
            <a:r>
              <a:rPr lang="en-US" sz="2000" dirty="0">
                <a:solidFill>
                  <a:srgbClr val="F5F5F5"/>
                </a:solidFill>
              </a:rPr>
              <a:t> de, ED </a:t>
            </a:r>
            <a:r>
              <a:rPr lang="en-US" sz="2000" dirty="0" err="1">
                <a:solidFill>
                  <a:srgbClr val="F5F5F5"/>
                </a:solidFill>
              </a:rPr>
              <a:t>için</a:t>
            </a:r>
            <a:r>
              <a:rPr lang="en-US" sz="2000" dirty="0">
                <a:solidFill>
                  <a:srgbClr val="F5F5F5"/>
                </a:solidFill>
              </a:rPr>
              <a:t> </a:t>
            </a:r>
            <a:r>
              <a:rPr lang="en-US" sz="2000" dirty="0" err="1">
                <a:solidFill>
                  <a:srgbClr val="F5F5F5"/>
                </a:solidFill>
              </a:rPr>
              <a:t>güvenilir</a:t>
            </a:r>
            <a:r>
              <a:rPr lang="en-US" sz="2000" dirty="0">
                <a:solidFill>
                  <a:srgbClr val="F5F5F5"/>
                </a:solidFill>
              </a:rPr>
              <a:t> </a:t>
            </a:r>
            <a:r>
              <a:rPr lang="en-US" sz="2000" dirty="0" err="1" smtClean="0">
                <a:solidFill>
                  <a:srgbClr val="F5F5F5"/>
                </a:solidFill>
              </a:rPr>
              <a:t>olduğu</a:t>
            </a:r>
            <a:r>
              <a:rPr lang="en-US" sz="2000" dirty="0" smtClean="0">
                <a:solidFill>
                  <a:srgbClr val="F5F5F5"/>
                </a:solidFill>
              </a:rPr>
              <a:t> </a:t>
            </a:r>
            <a:r>
              <a:rPr lang="en-US" sz="2000" dirty="0" err="1">
                <a:solidFill>
                  <a:srgbClr val="F5F5F5"/>
                </a:solidFill>
              </a:rPr>
              <a:t>bildirilmiştir</a:t>
            </a:r>
            <a:r>
              <a:rPr lang="en-US" sz="2000" dirty="0">
                <a:solidFill>
                  <a:srgbClr val="F5F5F5"/>
                </a:solidFill>
              </a:rPr>
              <a:t>. </a:t>
            </a:r>
          </a:p>
          <a:p>
            <a:pPr marL="251093" indent="-251093" defTabSz="312170">
              <a:spcBef>
                <a:spcPts val="1547"/>
              </a:spcBef>
              <a:defRPr sz="1800">
                <a:solidFill>
                  <a:srgbClr val="000000"/>
                </a:solidFill>
              </a:defRPr>
            </a:pPr>
            <a:endParaRPr sz="2000" dirty="0">
              <a:solidFill>
                <a:srgbClr val="F5F5F5"/>
              </a:solidFill>
            </a:endParaRPr>
          </a:p>
        </p:txBody>
      </p:sp>
      <p:pic>
        <p:nvPicPr>
          <p:cNvPr id="4" name="pasted-image.pdf"/>
          <p:cNvPicPr/>
          <p:nvPr/>
        </p:nvPicPr>
        <p:blipFill rotWithShape="1">
          <a:blip r:embed="rId2" cstate="print">
            <a:extLst/>
          </a:blip>
          <a:srcRect b="23896"/>
          <a:stretch/>
        </p:blipFill>
        <p:spPr>
          <a:xfrm>
            <a:off x="2012156" y="4925392"/>
            <a:ext cx="5179219" cy="1452563"/>
          </a:xfrm>
          <a:prstGeom prst="rect">
            <a:avLst/>
          </a:prstGeom>
          <a:ln w="12700">
            <a:miter lim="400000"/>
          </a:ln>
        </p:spPr>
      </p:pic>
      <p:sp>
        <p:nvSpPr>
          <p:cNvPr id="5" name="4 Yuvarlatılmış Dikdörtgen"/>
          <p:cNvSpPr/>
          <p:nvPr/>
        </p:nvSpPr>
        <p:spPr>
          <a:xfrm>
            <a:off x="928662" y="2143116"/>
            <a:ext cx="7858180" cy="2643206"/>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prstGeom prst="rect">
            <a:avLst/>
          </a:prstGeom>
        </p:spPr>
        <p:txBody>
          <a:bodyPr/>
          <a:lstStyle>
            <a:lvl1pPr defTabSz="537463">
              <a:defRPr sz="6624" b="1"/>
            </a:lvl1pPr>
          </a:lstStyle>
          <a:p>
            <a:pPr lvl="0">
              <a:defRPr sz="1800" b="0">
                <a:solidFill>
                  <a:srgbClr val="000000"/>
                </a:solidFill>
              </a:defRPr>
            </a:pPr>
            <a:r>
              <a:rPr sz="4700" dirty="0">
                <a:solidFill>
                  <a:srgbClr val="FFFF00"/>
                </a:solidFill>
              </a:rPr>
              <a:t>YENİ PENİL İMPLANTLAR</a:t>
            </a:r>
          </a:p>
        </p:txBody>
      </p:sp>
      <p:sp>
        <p:nvSpPr>
          <p:cNvPr id="206" name="Shape 206"/>
          <p:cNvSpPr>
            <a:spLocks noGrp="1"/>
          </p:cNvSpPr>
          <p:nvPr>
            <p:ph type="body" idx="1"/>
          </p:nvPr>
        </p:nvSpPr>
        <p:spPr>
          <a:xfrm>
            <a:off x="892969" y="1982391"/>
            <a:ext cx="5695717" cy="3903143"/>
          </a:xfrm>
          <a:prstGeom prst="rect">
            <a:avLst/>
          </a:prstGeom>
        </p:spPr>
        <p:txBody>
          <a:bodyPr>
            <a:normAutofit fontScale="92500" lnSpcReduction="20000"/>
          </a:bodyPr>
          <a:lstStyle/>
          <a:p>
            <a:pPr marL="0" indent="0" defTabSz="332708">
              <a:spcBef>
                <a:spcPts val="1687"/>
              </a:spcBef>
              <a:buNone/>
              <a:defRPr sz="1800">
                <a:solidFill>
                  <a:srgbClr val="000000"/>
                </a:solidFill>
              </a:defRPr>
            </a:pPr>
            <a:r>
              <a:rPr sz="2200" dirty="0" smtClean="0">
                <a:solidFill>
                  <a:srgbClr val="F5F5F5"/>
                </a:solidFill>
              </a:rPr>
              <a:t>Singapur’da </a:t>
            </a:r>
            <a:r>
              <a:rPr lang="tr-TR" sz="2200" dirty="0" smtClean="0">
                <a:solidFill>
                  <a:srgbClr val="F5F5F5"/>
                </a:solidFill>
              </a:rPr>
              <a:t>üretilen</a:t>
            </a:r>
            <a:r>
              <a:rPr sz="2200" dirty="0" smtClean="0">
                <a:solidFill>
                  <a:srgbClr val="F5F5F5"/>
                </a:solidFill>
              </a:rPr>
              <a:t> yen</a:t>
            </a:r>
            <a:r>
              <a:rPr lang="tr-TR" sz="2200" dirty="0" smtClean="0">
                <a:solidFill>
                  <a:srgbClr val="F5F5F5"/>
                </a:solidFill>
              </a:rPr>
              <a:t>i bir </a:t>
            </a:r>
            <a:r>
              <a:rPr sz="2200" dirty="0" smtClean="0">
                <a:solidFill>
                  <a:srgbClr val="F5F5F5"/>
                </a:solidFill>
              </a:rPr>
              <a:t>implantta</a:t>
            </a:r>
            <a:r>
              <a:rPr sz="2200" dirty="0">
                <a:solidFill>
                  <a:srgbClr val="F5F5F5"/>
                </a:solidFill>
              </a:rPr>
              <a:t>; </a:t>
            </a:r>
            <a:r>
              <a:rPr lang="tr-TR" sz="2200" dirty="0" smtClean="0">
                <a:solidFill>
                  <a:srgbClr val="F5F5F5"/>
                </a:solidFill>
              </a:rPr>
              <a:t>CC</a:t>
            </a:r>
            <a:r>
              <a:rPr sz="2200" dirty="0" smtClean="0">
                <a:solidFill>
                  <a:srgbClr val="F5F5F5"/>
                </a:solidFill>
              </a:rPr>
              <a:t> </a:t>
            </a:r>
            <a:r>
              <a:rPr sz="2200" dirty="0">
                <a:solidFill>
                  <a:srgbClr val="F5F5F5"/>
                </a:solidFill>
              </a:rPr>
              <a:t>içerisine vazodilatör </a:t>
            </a:r>
            <a:r>
              <a:rPr sz="2200" dirty="0" smtClean="0">
                <a:solidFill>
                  <a:srgbClr val="F5F5F5"/>
                </a:solidFill>
              </a:rPr>
              <a:t>verilmektedir</a:t>
            </a:r>
            <a:r>
              <a:rPr lang="tr-TR" sz="2200" dirty="0" smtClean="0">
                <a:solidFill>
                  <a:srgbClr val="F5F5F5"/>
                </a:solidFill>
              </a:rPr>
              <a:t>.</a:t>
            </a:r>
            <a:endParaRPr sz="2200" dirty="0">
              <a:solidFill>
                <a:srgbClr val="F5F5F5"/>
              </a:solidFill>
            </a:endParaRPr>
          </a:p>
          <a:p>
            <a:pPr marL="0" indent="0" defTabSz="332708">
              <a:spcBef>
                <a:spcPts val="1687"/>
              </a:spcBef>
              <a:buNone/>
              <a:defRPr sz="1800">
                <a:solidFill>
                  <a:srgbClr val="000000"/>
                </a:solidFill>
              </a:defRPr>
            </a:pPr>
            <a:r>
              <a:rPr sz="2200" dirty="0" smtClean="0">
                <a:solidFill>
                  <a:srgbClr val="F5F5F5"/>
                </a:solidFill>
              </a:rPr>
              <a:t>İmplan</a:t>
            </a:r>
            <a:r>
              <a:rPr lang="tr-TR" sz="2200" dirty="0" smtClean="0">
                <a:solidFill>
                  <a:srgbClr val="F5F5F5"/>
                </a:solidFill>
              </a:rPr>
              <a:t>t t</a:t>
            </a:r>
            <a:r>
              <a:rPr sz="2200" dirty="0" smtClean="0">
                <a:solidFill>
                  <a:srgbClr val="F5F5F5"/>
                </a:solidFill>
              </a:rPr>
              <a:t>emelde </a:t>
            </a:r>
            <a:r>
              <a:rPr sz="2200" dirty="0">
                <a:solidFill>
                  <a:srgbClr val="F5F5F5"/>
                </a:solidFill>
              </a:rPr>
              <a:t>birbirine bağlanan iki parçadan oluşmaktadır: corpora içerisine sokulan bir kanül ve bir skrotal </a:t>
            </a:r>
            <a:r>
              <a:rPr sz="2200" dirty="0" smtClean="0">
                <a:solidFill>
                  <a:srgbClr val="F5F5F5"/>
                </a:solidFill>
              </a:rPr>
              <a:t>rezervuar</a:t>
            </a:r>
            <a:r>
              <a:rPr lang="tr-TR" sz="2200" dirty="0" smtClean="0">
                <a:solidFill>
                  <a:srgbClr val="F5F5F5"/>
                </a:solidFill>
              </a:rPr>
              <a:t>.</a:t>
            </a:r>
          </a:p>
          <a:p>
            <a:pPr marL="0" indent="0" defTabSz="353246">
              <a:spcBef>
                <a:spcPts val="1758"/>
              </a:spcBef>
              <a:buNone/>
              <a:defRPr sz="1800">
                <a:solidFill>
                  <a:srgbClr val="000000"/>
                </a:solidFill>
              </a:defRPr>
            </a:pPr>
            <a:r>
              <a:rPr lang="tr-TR" sz="2200" dirty="0" smtClean="0">
                <a:solidFill>
                  <a:srgbClr val="F5F5F5"/>
                </a:solidFill>
              </a:rPr>
              <a:t>Her seferde </a:t>
            </a:r>
            <a:r>
              <a:rPr lang="tr-TR" sz="2200" dirty="0">
                <a:solidFill>
                  <a:srgbClr val="F5F5F5"/>
                </a:solidFill>
              </a:rPr>
              <a:t>0.16 cc (80 mg) sodyum </a:t>
            </a:r>
            <a:r>
              <a:rPr lang="tr-TR" sz="2200" dirty="0" err="1">
                <a:solidFill>
                  <a:srgbClr val="F5F5F5"/>
                </a:solidFill>
              </a:rPr>
              <a:t>nitroprussid</a:t>
            </a:r>
            <a:r>
              <a:rPr lang="tr-TR" sz="2200" dirty="0">
                <a:solidFill>
                  <a:srgbClr val="F5F5F5"/>
                </a:solidFill>
              </a:rPr>
              <a:t> verilebilmektedir. Rezervuarın kendisi ortalama 7 cc kapasitelidir. Rezervuar boşaldıktan sonra tekrar doldurulabilir özelliktedir.</a:t>
            </a:r>
          </a:p>
          <a:p>
            <a:pPr marL="0" indent="0" defTabSz="353246">
              <a:spcBef>
                <a:spcPts val="1758"/>
              </a:spcBef>
              <a:buNone/>
              <a:defRPr sz="1800">
                <a:solidFill>
                  <a:srgbClr val="000000"/>
                </a:solidFill>
              </a:defRPr>
            </a:pPr>
            <a:r>
              <a:rPr lang="tr-TR" sz="2200" dirty="0">
                <a:solidFill>
                  <a:srgbClr val="F5F5F5"/>
                </a:solidFill>
              </a:rPr>
              <a:t>T</a:t>
            </a:r>
            <a:r>
              <a:rPr lang="tr-TR" sz="2200" dirty="0" smtClean="0">
                <a:solidFill>
                  <a:srgbClr val="F5F5F5"/>
                </a:solidFill>
              </a:rPr>
              <a:t>oplam </a:t>
            </a:r>
            <a:r>
              <a:rPr lang="tr-TR" sz="2200" dirty="0">
                <a:solidFill>
                  <a:srgbClr val="F5F5F5"/>
                </a:solidFill>
              </a:rPr>
              <a:t>31 hastaya uygulanan bu </a:t>
            </a:r>
            <a:r>
              <a:rPr lang="tr-TR" sz="2200" dirty="0" err="1">
                <a:solidFill>
                  <a:srgbClr val="F5F5F5"/>
                </a:solidFill>
              </a:rPr>
              <a:t>implant</a:t>
            </a:r>
            <a:r>
              <a:rPr lang="tr-TR" sz="2200" dirty="0">
                <a:solidFill>
                  <a:srgbClr val="F5F5F5"/>
                </a:solidFill>
              </a:rPr>
              <a:t>; 11 hastada başarısız olmuş, 2 hastada ise enfeksiyon geliştirmiştir </a:t>
            </a:r>
          </a:p>
          <a:p>
            <a:pPr marL="267613" indent="-267613" defTabSz="332708">
              <a:spcBef>
                <a:spcPts val="1687"/>
              </a:spcBef>
              <a:defRPr sz="1800">
                <a:solidFill>
                  <a:srgbClr val="000000"/>
                </a:solidFill>
              </a:defRPr>
            </a:pPr>
            <a:endParaRPr sz="2200" dirty="0">
              <a:solidFill>
                <a:srgbClr val="F5F5F5"/>
              </a:solidFill>
            </a:endParaRPr>
          </a:p>
        </p:txBody>
      </p:sp>
      <p:pic>
        <p:nvPicPr>
          <p:cNvPr id="4" name="pasted-image.pdf"/>
          <p:cNvPicPr/>
          <p:nvPr/>
        </p:nvPicPr>
        <p:blipFill rotWithShape="1">
          <a:blip r:embed="rId2" cstate="print">
            <a:extLst/>
          </a:blip>
          <a:srcRect b="21887"/>
          <a:stretch/>
        </p:blipFill>
        <p:spPr>
          <a:xfrm>
            <a:off x="6588686" y="2699479"/>
            <a:ext cx="2423730" cy="1799312"/>
          </a:xfrm>
          <a:prstGeom prst="rect">
            <a:avLst/>
          </a:prstGeom>
          <a:ln w="12700">
            <a:miter lim="400000"/>
          </a:ln>
        </p:spPr>
      </p:pic>
      <p:sp>
        <p:nvSpPr>
          <p:cNvPr id="5" name="4 Yuvarlatılmış Dikdörtgen"/>
          <p:cNvSpPr/>
          <p:nvPr/>
        </p:nvSpPr>
        <p:spPr>
          <a:xfrm>
            <a:off x="642910" y="1857364"/>
            <a:ext cx="5857916" cy="385765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prstGeom prst="rect">
            <a:avLst/>
          </a:prstGeom>
        </p:spPr>
        <p:txBody>
          <a:bodyPr/>
          <a:lstStyle>
            <a:lvl1pPr defTabSz="537463">
              <a:defRPr sz="6624" b="1"/>
            </a:lvl1pPr>
          </a:lstStyle>
          <a:p>
            <a:pPr lvl="0">
              <a:defRPr sz="1800" b="0">
                <a:solidFill>
                  <a:srgbClr val="000000"/>
                </a:solidFill>
              </a:defRPr>
            </a:pPr>
            <a:r>
              <a:rPr sz="4700" dirty="0">
                <a:solidFill>
                  <a:srgbClr val="FFFF00"/>
                </a:solidFill>
              </a:rPr>
              <a:t>YENİ PENİL İMPLANTLAR</a:t>
            </a:r>
          </a:p>
        </p:txBody>
      </p:sp>
      <p:sp>
        <p:nvSpPr>
          <p:cNvPr id="217" name="Shape 217"/>
          <p:cNvSpPr>
            <a:spLocks noGrp="1"/>
          </p:cNvSpPr>
          <p:nvPr>
            <p:ph type="body" idx="1"/>
          </p:nvPr>
        </p:nvSpPr>
        <p:spPr>
          <a:xfrm>
            <a:off x="892968" y="1982391"/>
            <a:ext cx="5059849" cy="4525677"/>
          </a:xfrm>
          <a:prstGeom prst="rect">
            <a:avLst/>
          </a:prstGeom>
        </p:spPr>
        <p:txBody>
          <a:bodyPr>
            <a:normAutofit/>
          </a:bodyPr>
          <a:lstStyle/>
          <a:p>
            <a:pPr marL="0" indent="0" defTabSz="345030">
              <a:spcBef>
                <a:spcPts val="1758"/>
              </a:spcBef>
              <a:buNone/>
              <a:defRPr sz="1800">
                <a:solidFill>
                  <a:srgbClr val="000000"/>
                </a:solidFill>
              </a:defRPr>
            </a:pPr>
            <a:r>
              <a:rPr lang="tr-TR" sz="2200" dirty="0" smtClean="0">
                <a:solidFill>
                  <a:srgbClr val="F5F5F5"/>
                </a:solidFill>
              </a:rPr>
              <a:t>N</a:t>
            </a:r>
            <a:r>
              <a:rPr sz="2200" dirty="0" smtClean="0">
                <a:solidFill>
                  <a:srgbClr val="F5F5F5"/>
                </a:solidFill>
              </a:rPr>
              <a:t>ikel</a:t>
            </a:r>
            <a:r>
              <a:rPr sz="2200" dirty="0">
                <a:solidFill>
                  <a:srgbClr val="F5F5F5"/>
                </a:solidFill>
              </a:rPr>
              <a:t>-titanyum </a:t>
            </a:r>
            <a:r>
              <a:rPr sz="2200" dirty="0" smtClean="0">
                <a:solidFill>
                  <a:srgbClr val="F5F5F5"/>
                </a:solidFill>
              </a:rPr>
              <a:t>alaşım</a:t>
            </a:r>
            <a:r>
              <a:rPr lang="tr-TR" sz="2200" dirty="0" err="1" smtClean="0">
                <a:solidFill>
                  <a:srgbClr val="F5F5F5"/>
                </a:solidFill>
              </a:rPr>
              <a:t>lı</a:t>
            </a:r>
            <a:r>
              <a:rPr sz="2200" dirty="0" smtClean="0">
                <a:solidFill>
                  <a:srgbClr val="F5F5F5"/>
                </a:solidFill>
              </a:rPr>
              <a:t> </a:t>
            </a:r>
            <a:r>
              <a:rPr sz="2200" dirty="0">
                <a:solidFill>
                  <a:srgbClr val="F5F5F5"/>
                </a:solidFill>
              </a:rPr>
              <a:t>(SMA) </a:t>
            </a:r>
            <a:r>
              <a:rPr lang="tr-TR" sz="2200" dirty="0" err="1" smtClean="0">
                <a:solidFill>
                  <a:srgbClr val="F5F5F5"/>
                </a:solidFill>
              </a:rPr>
              <a:t>implant</a:t>
            </a:r>
            <a:r>
              <a:rPr sz="2200" dirty="0" smtClean="0">
                <a:solidFill>
                  <a:srgbClr val="F5F5F5"/>
                </a:solidFill>
              </a:rPr>
              <a:t>,  </a:t>
            </a:r>
            <a:r>
              <a:rPr sz="2200" dirty="0">
                <a:solidFill>
                  <a:srgbClr val="F5F5F5"/>
                </a:solidFill>
              </a:rPr>
              <a:t>ısı uygulaması ile </a:t>
            </a:r>
            <a:r>
              <a:rPr lang="tr-TR" sz="2200" dirty="0" err="1" smtClean="0">
                <a:solidFill>
                  <a:srgbClr val="F5F5F5"/>
                </a:solidFill>
              </a:rPr>
              <a:t>flask</a:t>
            </a:r>
            <a:r>
              <a:rPr sz="2200" dirty="0" smtClean="0">
                <a:solidFill>
                  <a:srgbClr val="F5F5F5"/>
                </a:solidFill>
              </a:rPr>
              <a:t> </a:t>
            </a:r>
            <a:r>
              <a:rPr sz="2200" dirty="0">
                <a:solidFill>
                  <a:srgbClr val="F5F5F5"/>
                </a:solidFill>
              </a:rPr>
              <a:t>ve </a:t>
            </a:r>
            <a:r>
              <a:rPr lang="tr-TR" sz="2200" dirty="0" err="1" smtClean="0">
                <a:solidFill>
                  <a:srgbClr val="F5F5F5"/>
                </a:solidFill>
              </a:rPr>
              <a:t>rijid</a:t>
            </a:r>
            <a:r>
              <a:rPr sz="2200" dirty="0" smtClean="0">
                <a:solidFill>
                  <a:srgbClr val="F5F5F5"/>
                </a:solidFill>
              </a:rPr>
              <a:t> </a:t>
            </a:r>
            <a:r>
              <a:rPr lang="tr-TR" sz="2200" dirty="0" smtClean="0">
                <a:solidFill>
                  <a:srgbClr val="F5F5F5"/>
                </a:solidFill>
              </a:rPr>
              <a:t>hale gelir.</a:t>
            </a:r>
            <a:endParaRPr lang="tr-TR" sz="2200" dirty="0">
              <a:solidFill>
                <a:srgbClr val="F5F5F5"/>
              </a:solidFill>
            </a:endParaRPr>
          </a:p>
          <a:p>
            <a:pPr marL="0" indent="0" defTabSz="345030">
              <a:spcBef>
                <a:spcPts val="1758"/>
              </a:spcBef>
              <a:buNone/>
              <a:defRPr sz="1800">
                <a:solidFill>
                  <a:srgbClr val="000000"/>
                </a:solidFill>
              </a:defRPr>
            </a:pPr>
            <a:r>
              <a:rPr lang="tr-TR" sz="2200" dirty="0" smtClean="0">
                <a:solidFill>
                  <a:srgbClr val="F5F5F5"/>
                </a:solidFill>
              </a:rPr>
              <a:t>P</a:t>
            </a:r>
            <a:r>
              <a:rPr sz="2200" dirty="0" smtClean="0">
                <a:solidFill>
                  <a:srgbClr val="F5F5F5"/>
                </a:solidFill>
              </a:rPr>
              <a:t>ompa </a:t>
            </a:r>
            <a:r>
              <a:rPr sz="2200" dirty="0">
                <a:solidFill>
                  <a:srgbClr val="F5F5F5"/>
                </a:solidFill>
              </a:rPr>
              <a:t>ya da rezervuara ihtiyaç </a:t>
            </a:r>
            <a:r>
              <a:rPr sz="2200" dirty="0" smtClean="0">
                <a:solidFill>
                  <a:srgbClr val="F5F5F5"/>
                </a:solidFill>
              </a:rPr>
              <a:t>duymaz.</a:t>
            </a:r>
            <a:endParaRPr lang="tr-TR" sz="2200" dirty="0" smtClean="0">
              <a:solidFill>
                <a:srgbClr val="F5F5F5"/>
              </a:solidFill>
            </a:endParaRPr>
          </a:p>
          <a:p>
            <a:pPr marL="0" indent="0" defTabSz="345030">
              <a:spcBef>
                <a:spcPts val="1758"/>
              </a:spcBef>
              <a:buNone/>
              <a:defRPr sz="1800">
                <a:solidFill>
                  <a:srgbClr val="000000"/>
                </a:solidFill>
              </a:defRPr>
            </a:pPr>
            <a:r>
              <a:rPr sz="2200" dirty="0" smtClean="0">
                <a:solidFill>
                  <a:srgbClr val="F5F5F5"/>
                </a:solidFill>
              </a:rPr>
              <a:t>AMS </a:t>
            </a:r>
            <a:r>
              <a:rPr sz="2200" dirty="0">
                <a:solidFill>
                  <a:srgbClr val="F5F5F5"/>
                </a:solidFill>
              </a:rPr>
              <a:t>700 ve Ambicor </a:t>
            </a:r>
            <a:r>
              <a:rPr sz="2200" dirty="0" smtClean="0">
                <a:solidFill>
                  <a:srgbClr val="F5F5F5"/>
                </a:solidFill>
              </a:rPr>
              <a:t>protezler</a:t>
            </a:r>
            <a:r>
              <a:rPr lang="tr-TR" sz="2200" dirty="0" smtClean="0">
                <a:solidFill>
                  <a:srgbClr val="F5F5F5"/>
                </a:solidFill>
              </a:rPr>
              <a:t>e </a:t>
            </a:r>
            <a:r>
              <a:rPr sz="2200" dirty="0" smtClean="0">
                <a:solidFill>
                  <a:srgbClr val="F5F5F5"/>
                </a:solidFill>
              </a:rPr>
              <a:t>yakın etkinlikte</a:t>
            </a:r>
            <a:endParaRPr lang="tr-TR" sz="2200" dirty="0" smtClean="0">
              <a:solidFill>
                <a:srgbClr val="F5F5F5"/>
              </a:solidFill>
            </a:endParaRPr>
          </a:p>
          <a:p>
            <a:pPr marL="0" indent="0" defTabSz="345030">
              <a:spcBef>
                <a:spcPts val="1758"/>
              </a:spcBef>
              <a:buNone/>
              <a:defRPr sz="1800">
                <a:solidFill>
                  <a:srgbClr val="000000"/>
                </a:solidFill>
              </a:defRPr>
            </a:pPr>
            <a:r>
              <a:rPr sz="2200" dirty="0" smtClean="0">
                <a:solidFill>
                  <a:srgbClr val="F5F5F5"/>
                </a:solidFill>
              </a:rPr>
              <a:t>Bu </a:t>
            </a:r>
            <a:r>
              <a:rPr sz="2200" dirty="0">
                <a:solidFill>
                  <a:srgbClr val="F5F5F5"/>
                </a:solidFill>
              </a:rPr>
              <a:t>yeni cihaz halen geliştirilme aşamasında olup, penil protez teknolojisinde yeni bir seçenek oluşturabilir </a:t>
            </a:r>
          </a:p>
        </p:txBody>
      </p:sp>
      <p:pic>
        <p:nvPicPr>
          <p:cNvPr id="4" name="pasted-image.pdf"/>
          <p:cNvPicPr/>
          <p:nvPr/>
        </p:nvPicPr>
        <p:blipFill rotWithShape="1">
          <a:blip r:embed="rId2" cstate="print">
            <a:extLst/>
          </a:blip>
          <a:srcRect l="6304" b="28574"/>
          <a:stretch/>
        </p:blipFill>
        <p:spPr>
          <a:xfrm>
            <a:off x="6101637" y="2872361"/>
            <a:ext cx="2920262" cy="189018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normAutofit fontScale="90000"/>
          </a:bodyPr>
          <a:lstStyle>
            <a:lvl1pPr>
              <a:defRPr b="1"/>
            </a:lvl1pPr>
          </a:lstStyle>
          <a:p>
            <a:pPr lvl="0">
              <a:defRPr sz="1800" b="0">
                <a:solidFill>
                  <a:srgbClr val="000000"/>
                </a:solidFill>
              </a:defRPr>
            </a:pPr>
            <a:r>
              <a:rPr lang="tr-TR" sz="5100" dirty="0" smtClean="0">
                <a:solidFill>
                  <a:srgbClr val="FFFF00"/>
                </a:solidFill>
              </a:rPr>
              <a:t>Geleceğin Tedavisi: </a:t>
            </a:r>
            <a:r>
              <a:rPr lang="tr-TR" sz="5100" dirty="0" err="1" smtClean="0">
                <a:solidFill>
                  <a:srgbClr val="FFFF00"/>
                </a:solidFill>
              </a:rPr>
              <a:t>Rejeneratif</a:t>
            </a:r>
            <a:r>
              <a:rPr lang="tr-TR" sz="5100" dirty="0" smtClean="0">
                <a:solidFill>
                  <a:srgbClr val="FFFF00"/>
                </a:solidFill>
              </a:rPr>
              <a:t> Tıp</a:t>
            </a:r>
            <a:endParaRPr sz="5100" dirty="0">
              <a:solidFill>
                <a:srgbClr val="FFFF00"/>
              </a:solidFill>
            </a:endParaRPr>
          </a:p>
        </p:txBody>
      </p:sp>
      <p:sp>
        <p:nvSpPr>
          <p:cNvPr id="245" name="Shape 245"/>
          <p:cNvSpPr>
            <a:spLocks noGrp="1"/>
          </p:cNvSpPr>
          <p:nvPr>
            <p:ph type="body" idx="1"/>
          </p:nvPr>
        </p:nvSpPr>
        <p:spPr>
          <a:xfrm>
            <a:off x="1339384" y="2999259"/>
            <a:ext cx="6505820" cy="1763288"/>
          </a:xfrm>
          <a:prstGeom prst="rect">
            <a:avLst/>
          </a:prstGeom>
        </p:spPr>
        <p:txBody>
          <a:bodyPr>
            <a:normAutofit/>
          </a:bodyPr>
          <a:lstStyle/>
          <a:p>
            <a:pPr defTabSz="398428">
              <a:spcBef>
                <a:spcPts val="2039"/>
              </a:spcBef>
              <a:buSzPct val="100000"/>
              <a:buFont typeface="Arial"/>
              <a:buChar char="•"/>
              <a:defRPr sz="1800">
                <a:solidFill>
                  <a:srgbClr val="000000"/>
                </a:solidFill>
              </a:defRPr>
            </a:pPr>
            <a:r>
              <a:rPr lang="en-US" sz="3400" dirty="0" err="1" smtClean="0">
                <a:solidFill>
                  <a:srgbClr val="F5F5F5"/>
                </a:solidFill>
              </a:rPr>
              <a:t>Kök</a:t>
            </a:r>
            <a:r>
              <a:rPr lang="en-US" sz="3400" dirty="0" smtClean="0">
                <a:solidFill>
                  <a:srgbClr val="F5F5F5"/>
                </a:solidFill>
              </a:rPr>
              <a:t> </a:t>
            </a:r>
            <a:r>
              <a:rPr lang="en-US" sz="3400" dirty="0" err="1" smtClean="0">
                <a:solidFill>
                  <a:srgbClr val="F5F5F5"/>
                </a:solidFill>
              </a:rPr>
              <a:t>hücre</a:t>
            </a:r>
            <a:r>
              <a:rPr lang="en-US" sz="3400" dirty="0" smtClean="0">
                <a:solidFill>
                  <a:srgbClr val="F5F5F5"/>
                </a:solidFill>
              </a:rPr>
              <a:t> </a:t>
            </a:r>
            <a:r>
              <a:rPr lang="en-US" sz="3400" dirty="0" err="1" smtClean="0">
                <a:solidFill>
                  <a:srgbClr val="F5F5F5"/>
                </a:solidFill>
              </a:rPr>
              <a:t>tedavileri</a:t>
            </a:r>
            <a:endParaRPr lang="en-US" sz="3400" dirty="0" smtClean="0">
              <a:solidFill>
                <a:srgbClr val="F5F5F5"/>
              </a:solidFill>
            </a:endParaRPr>
          </a:p>
          <a:p>
            <a:pPr defTabSz="398428">
              <a:spcBef>
                <a:spcPts val="2039"/>
              </a:spcBef>
              <a:buSzPct val="100000"/>
              <a:buFont typeface="Arial"/>
              <a:buChar char="•"/>
              <a:defRPr sz="1800">
                <a:solidFill>
                  <a:srgbClr val="000000"/>
                </a:solidFill>
              </a:defRPr>
            </a:pPr>
            <a:r>
              <a:rPr lang="en-US" sz="3400" dirty="0" err="1" smtClean="0">
                <a:solidFill>
                  <a:srgbClr val="F5F5F5"/>
                </a:solidFill>
              </a:rPr>
              <a:t>Doku</a:t>
            </a:r>
            <a:r>
              <a:rPr lang="en-US" sz="3400" dirty="0" smtClean="0">
                <a:solidFill>
                  <a:srgbClr val="F5F5F5"/>
                </a:solidFill>
              </a:rPr>
              <a:t> </a:t>
            </a:r>
            <a:r>
              <a:rPr lang="en-US" sz="3400" dirty="0" err="1" smtClean="0">
                <a:solidFill>
                  <a:srgbClr val="F5F5F5"/>
                </a:solidFill>
              </a:rPr>
              <a:t>mühendisliği</a:t>
            </a:r>
            <a:endParaRPr sz="3400" dirty="0">
              <a:solidFill>
                <a:srgbClr val="F5F5F5"/>
              </a:solidFill>
            </a:endParaRPr>
          </a:p>
        </p:txBody>
      </p:sp>
    </p:spTree>
    <p:extLst>
      <p:ext uri="{BB962C8B-B14F-4D97-AF65-F5344CB8AC3E}">
        <p14:creationId xmlns="" xmlns:p14="http://schemas.microsoft.com/office/powerpoint/2010/main" val="77896331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250825" y="981075"/>
            <a:ext cx="8642350" cy="5040313"/>
          </a:xfrm>
        </p:spPr>
        <p:txBody>
          <a:bodyPr lIns="64291" tIns="32146" rIns="64291" bIns="32146">
            <a:normAutofit lnSpcReduction="10000"/>
          </a:bodyPr>
          <a:lstStyle/>
          <a:p>
            <a:pPr eaLnBrk="1" hangingPunct="1"/>
            <a:r>
              <a:rPr lang="tr-TR" dirty="0">
                <a:latin typeface="Calibri" charset="0"/>
              </a:rPr>
              <a:t>Benzer bir </a:t>
            </a:r>
            <a:r>
              <a:rPr lang="tr-TR" dirty="0" err="1">
                <a:latin typeface="Calibri" charset="0"/>
              </a:rPr>
              <a:t>patofizyolojiye</a:t>
            </a:r>
            <a:r>
              <a:rPr lang="tr-TR" dirty="0">
                <a:latin typeface="Calibri" charset="0"/>
              </a:rPr>
              <a:t> sahip olan </a:t>
            </a:r>
            <a:r>
              <a:rPr lang="tr-TR" dirty="0" smtClean="0">
                <a:latin typeface="Calibri" charset="0"/>
              </a:rPr>
              <a:t>AÜSS </a:t>
            </a:r>
            <a:r>
              <a:rPr lang="tr-TR" dirty="0">
                <a:latin typeface="Calibri" charset="0"/>
              </a:rPr>
              <a:t>ile ED</a:t>
            </a:r>
            <a:r>
              <a:rPr lang="ja-JP" altLang="tr-TR" dirty="0">
                <a:latin typeface="Calibri" charset="0"/>
              </a:rPr>
              <a:t>’</a:t>
            </a:r>
            <a:r>
              <a:rPr lang="tr-TR" dirty="0">
                <a:latin typeface="Calibri" charset="0"/>
              </a:rPr>
              <a:t> </a:t>
            </a:r>
            <a:r>
              <a:rPr lang="tr-TR" dirty="0" err="1">
                <a:latin typeface="Calibri" charset="0"/>
              </a:rPr>
              <a:t>nin</a:t>
            </a:r>
            <a:r>
              <a:rPr lang="tr-TR" dirty="0">
                <a:latin typeface="Calibri" charset="0"/>
              </a:rPr>
              <a:t> birlikte değerlendirilmesi gün geçtikçe önem kazanmaktadır.</a:t>
            </a:r>
          </a:p>
          <a:p>
            <a:pPr eaLnBrk="1" hangingPunct="1"/>
            <a:r>
              <a:rPr lang="tr-TR" dirty="0">
                <a:latin typeface="Calibri" charset="0"/>
              </a:rPr>
              <a:t>Epidemiyolojik çalışmalara da bakıldığında bu birlikteliğin, hastaların tedavisinde ortak bir yol izlenmesi gerekliliğini ortaya çıkmaktadır.</a:t>
            </a:r>
          </a:p>
          <a:p>
            <a:pPr eaLnBrk="1" hangingPunct="1"/>
            <a:r>
              <a:rPr lang="tr-TR" dirty="0" smtClean="0">
                <a:latin typeface="Calibri" charset="0"/>
              </a:rPr>
              <a:t>AÜSS </a:t>
            </a:r>
            <a:r>
              <a:rPr lang="tr-TR" dirty="0">
                <a:latin typeface="Calibri" charset="0"/>
              </a:rPr>
              <a:t>ile başvuran hastalar ED yönünden, ED ile başvuran hastalar </a:t>
            </a:r>
            <a:r>
              <a:rPr lang="tr-TR" dirty="0" smtClean="0">
                <a:latin typeface="Calibri" charset="0"/>
              </a:rPr>
              <a:t>AÜSS </a:t>
            </a:r>
            <a:r>
              <a:rPr lang="tr-TR" dirty="0">
                <a:latin typeface="Calibri" charset="0"/>
              </a:rPr>
              <a:t>yönünden de değerlendirilmeli ve tedavileri buna göre düzenlenmelidir. </a:t>
            </a:r>
            <a:endParaRPr noProof="1">
              <a:latin typeface="Calibri" charset="0"/>
            </a:endParaRPr>
          </a:p>
        </p:txBody>
      </p:sp>
      <p:sp>
        <p:nvSpPr>
          <p:cNvPr id="5" name="4 Yuvarlatılmış Dikdörtgen"/>
          <p:cNvSpPr/>
          <p:nvPr/>
        </p:nvSpPr>
        <p:spPr>
          <a:xfrm>
            <a:off x="395536" y="3786190"/>
            <a:ext cx="8501122" cy="2143140"/>
          </a:xfrm>
          <a:prstGeom prst="round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xmlns="" val="1550008795"/>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1" y="2433912"/>
            <a:ext cx="6195060" cy="3352800"/>
          </a:xfrm>
          <a:noFill/>
        </p:spPr>
        <p:txBody>
          <a:bodyPr lIns="103083" tIns="51544" rIns="103083" bIns="51544">
            <a:normAutofit/>
          </a:bodyPr>
          <a:lstStyle/>
          <a:p>
            <a:pPr marL="0" indent="0">
              <a:buNone/>
            </a:pPr>
            <a:r>
              <a:rPr lang="en-US" b="1" dirty="0" err="1" smtClean="0">
                <a:solidFill>
                  <a:schemeClr val="bg2">
                    <a:lumMod val="20000"/>
                    <a:lumOff val="80000"/>
                  </a:schemeClr>
                </a:solidFill>
                <a:ea typeface="ＭＳ Ｐゴシック" charset="0"/>
                <a:cs typeface="Arial" charset="0"/>
              </a:rPr>
              <a:t>Kavernöz</a:t>
            </a:r>
            <a:r>
              <a:rPr lang="en-US" b="1" dirty="0" smtClean="0">
                <a:solidFill>
                  <a:schemeClr val="bg2">
                    <a:lumMod val="20000"/>
                    <a:lumOff val="80000"/>
                  </a:schemeClr>
                </a:solidFill>
                <a:ea typeface="ＭＳ Ｐゴシック" charset="0"/>
                <a:cs typeface="Arial" charset="0"/>
              </a:rPr>
              <a:t> </a:t>
            </a:r>
            <a:r>
              <a:rPr lang="en-US" b="1" dirty="0" err="1" smtClean="0">
                <a:solidFill>
                  <a:schemeClr val="bg2">
                    <a:lumMod val="20000"/>
                    <a:lumOff val="80000"/>
                  </a:schemeClr>
                </a:solidFill>
                <a:ea typeface="ＭＳ Ｐゴシック" charset="0"/>
                <a:cs typeface="Arial" charset="0"/>
              </a:rPr>
              <a:t>sinir</a:t>
            </a:r>
            <a:r>
              <a:rPr lang="en-US" b="1" dirty="0" smtClean="0">
                <a:solidFill>
                  <a:schemeClr val="bg2">
                    <a:lumMod val="20000"/>
                    <a:lumOff val="80000"/>
                  </a:schemeClr>
                </a:solidFill>
                <a:ea typeface="ＭＳ Ｐゴシック" charset="0"/>
                <a:cs typeface="Arial" charset="0"/>
              </a:rPr>
              <a:t> </a:t>
            </a:r>
            <a:r>
              <a:rPr lang="en-US" b="1" dirty="0" err="1" smtClean="0">
                <a:solidFill>
                  <a:schemeClr val="bg2">
                    <a:lumMod val="20000"/>
                    <a:lumOff val="80000"/>
                  </a:schemeClr>
                </a:solidFill>
                <a:ea typeface="ＭＳ Ｐゴシック" charset="0"/>
                <a:cs typeface="Arial" charset="0"/>
              </a:rPr>
              <a:t>hasarı</a:t>
            </a:r>
            <a:endParaRPr lang="en-US" b="1" dirty="0">
              <a:solidFill>
                <a:schemeClr val="bg2">
                  <a:lumMod val="20000"/>
                  <a:lumOff val="80000"/>
                </a:schemeClr>
              </a:solidFill>
              <a:ea typeface="ＭＳ Ｐゴシック" charset="0"/>
              <a:cs typeface="Arial" charset="0"/>
            </a:endParaRPr>
          </a:p>
          <a:p>
            <a:pPr marL="0" indent="0">
              <a:buNone/>
            </a:pPr>
            <a:r>
              <a:rPr lang="en-US" b="1" dirty="0" err="1" smtClean="0">
                <a:solidFill>
                  <a:schemeClr val="bg2">
                    <a:lumMod val="20000"/>
                    <a:lumOff val="80000"/>
                  </a:schemeClr>
                </a:solidFill>
                <a:ea typeface="ＭＳ Ｐゴシック" charset="0"/>
                <a:cs typeface="Arial" charset="0"/>
              </a:rPr>
              <a:t>Yaşlanma</a:t>
            </a:r>
            <a:endParaRPr lang="en-US" b="1" dirty="0">
              <a:solidFill>
                <a:schemeClr val="bg2">
                  <a:lumMod val="20000"/>
                  <a:lumOff val="80000"/>
                </a:schemeClr>
              </a:solidFill>
              <a:ea typeface="ＭＳ Ｐゴシック" charset="0"/>
              <a:cs typeface="Arial" charset="0"/>
            </a:endParaRPr>
          </a:p>
          <a:p>
            <a:pPr marL="0" indent="0">
              <a:buNone/>
            </a:pPr>
            <a:r>
              <a:rPr lang="en-US" b="1" dirty="0" err="1" smtClean="0">
                <a:solidFill>
                  <a:schemeClr val="bg2">
                    <a:lumMod val="20000"/>
                    <a:lumOff val="80000"/>
                  </a:schemeClr>
                </a:solidFill>
                <a:ea typeface="ＭＳ Ｐゴシック" charset="0"/>
                <a:cs typeface="Arial" charset="0"/>
              </a:rPr>
              <a:t>Diabet</a:t>
            </a:r>
            <a:r>
              <a:rPr lang="en-US" b="1" dirty="0" smtClean="0">
                <a:solidFill>
                  <a:schemeClr val="bg2">
                    <a:lumMod val="20000"/>
                    <a:lumOff val="80000"/>
                  </a:schemeClr>
                </a:solidFill>
                <a:ea typeface="ＭＳ Ｐゴシック" charset="0"/>
                <a:cs typeface="Arial" charset="0"/>
              </a:rPr>
              <a:t> </a:t>
            </a:r>
            <a:r>
              <a:rPr lang="en-US" b="1" dirty="0" err="1" smtClean="0">
                <a:solidFill>
                  <a:schemeClr val="bg2">
                    <a:lumMod val="20000"/>
                    <a:lumOff val="80000"/>
                  </a:schemeClr>
                </a:solidFill>
                <a:ea typeface="ＭＳ Ｐゴシック" charset="0"/>
                <a:cs typeface="Arial" charset="0"/>
              </a:rPr>
              <a:t>ve</a:t>
            </a:r>
            <a:r>
              <a:rPr lang="en-US" b="1" dirty="0" smtClean="0">
                <a:solidFill>
                  <a:schemeClr val="bg2">
                    <a:lumMod val="20000"/>
                    <a:lumOff val="80000"/>
                  </a:schemeClr>
                </a:solidFill>
                <a:ea typeface="ＭＳ Ｐゴシック" charset="0"/>
                <a:cs typeface="Arial" charset="0"/>
              </a:rPr>
              <a:t> </a:t>
            </a:r>
            <a:r>
              <a:rPr lang="en-US" b="1" dirty="0" err="1">
                <a:solidFill>
                  <a:schemeClr val="bg2">
                    <a:lumMod val="20000"/>
                    <a:lumOff val="80000"/>
                  </a:schemeClr>
                </a:solidFill>
                <a:ea typeface="ＭＳ Ｐゴシック" charset="0"/>
                <a:cs typeface="Arial" charset="0"/>
              </a:rPr>
              <a:t>m</a:t>
            </a:r>
            <a:r>
              <a:rPr lang="en-US" b="1" dirty="0" err="1" smtClean="0">
                <a:solidFill>
                  <a:schemeClr val="bg2">
                    <a:lumMod val="20000"/>
                    <a:lumOff val="80000"/>
                  </a:schemeClr>
                </a:solidFill>
                <a:ea typeface="ＭＳ Ｐゴシック" charset="0"/>
                <a:cs typeface="Arial" charset="0"/>
              </a:rPr>
              <a:t>etabolik</a:t>
            </a:r>
            <a:r>
              <a:rPr lang="en-US" b="1" dirty="0" smtClean="0">
                <a:solidFill>
                  <a:schemeClr val="bg2">
                    <a:lumMod val="20000"/>
                    <a:lumOff val="80000"/>
                  </a:schemeClr>
                </a:solidFill>
                <a:ea typeface="ＭＳ Ｐゴシック" charset="0"/>
                <a:cs typeface="Arial" charset="0"/>
              </a:rPr>
              <a:t> </a:t>
            </a:r>
            <a:r>
              <a:rPr lang="en-US" b="1" dirty="0" err="1">
                <a:solidFill>
                  <a:schemeClr val="bg2">
                    <a:lumMod val="20000"/>
                    <a:lumOff val="80000"/>
                  </a:schemeClr>
                </a:solidFill>
                <a:ea typeface="ＭＳ Ｐゴシック" charset="0"/>
                <a:cs typeface="Arial" charset="0"/>
              </a:rPr>
              <a:t>s</a:t>
            </a:r>
            <a:r>
              <a:rPr lang="en-US" b="1" dirty="0" err="1" smtClean="0">
                <a:solidFill>
                  <a:schemeClr val="bg2">
                    <a:lumMod val="20000"/>
                    <a:lumOff val="80000"/>
                  </a:schemeClr>
                </a:solidFill>
                <a:ea typeface="ＭＳ Ｐゴシック" charset="0"/>
                <a:cs typeface="Arial" charset="0"/>
              </a:rPr>
              <a:t>endrom</a:t>
            </a:r>
            <a:endParaRPr lang="en-US" b="1" dirty="0">
              <a:solidFill>
                <a:schemeClr val="bg2">
                  <a:lumMod val="20000"/>
                  <a:lumOff val="80000"/>
                </a:schemeClr>
              </a:solidFill>
              <a:ea typeface="ＭＳ Ｐゴシック" charset="0"/>
              <a:cs typeface="Arial" charset="0"/>
            </a:endParaRPr>
          </a:p>
          <a:p>
            <a:pPr marL="0" indent="0">
              <a:buNone/>
            </a:pPr>
            <a:r>
              <a:rPr lang="en-US" b="1" dirty="0" smtClean="0">
                <a:solidFill>
                  <a:schemeClr val="bg2">
                    <a:lumMod val="20000"/>
                    <a:lumOff val="80000"/>
                  </a:schemeClr>
                </a:solidFill>
                <a:ea typeface="ＭＳ Ｐゴシック" charset="0"/>
                <a:cs typeface="Arial" charset="0"/>
              </a:rPr>
              <a:t>Peyronie </a:t>
            </a:r>
            <a:r>
              <a:rPr lang="en-US" b="1" dirty="0" err="1" smtClean="0">
                <a:solidFill>
                  <a:schemeClr val="bg2">
                    <a:lumMod val="20000"/>
                    <a:lumOff val="80000"/>
                  </a:schemeClr>
                </a:solidFill>
                <a:ea typeface="ＭＳ Ｐゴシック" charset="0"/>
                <a:cs typeface="Arial" charset="0"/>
              </a:rPr>
              <a:t>hastalığı</a:t>
            </a:r>
            <a:endParaRPr lang="en-US" b="1" dirty="0">
              <a:solidFill>
                <a:schemeClr val="bg2">
                  <a:lumMod val="20000"/>
                  <a:lumOff val="80000"/>
                </a:schemeClr>
              </a:solidFill>
              <a:ea typeface="ＭＳ Ｐゴシック" charset="0"/>
              <a:cs typeface="Arial" charset="0"/>
            </a:endParaRPr>
          </a:p>
        </p:txBody>
      </p:sp>
      <p:pic>
        <p:nvPicPr>
          <p:cNvPr id="2" name="Picture 1"/>
          <p:cNvPicPr>
            <a:picLocks noChangeAspect="1"/>
          </p:cNvPicPr>
          <p:nvPr/>
        </p:nvPicPr>
        <p:blipFill>
          <a:blip r:embed="rId3" cstate="print"/>
          <a:stretch>
            <a:fillRect/>
          </a:stretch>
        </p:blipFill>
        <p:spPr>
          <a:xfrm>
            <a:off x="6652260" y="2921000"/>
            <a:ext cx="226314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hape 97"/>
          <p:cNvSpPr>
            <a:spLocks noGrp="1"/>
          </p:cNvSpPr>
          <p:nvPr>
            <p:ph type="title"/>
          </p:nvPr>
        </p:nvSpPr>
        <p:spPr>
          <a:xfrm>
            <a:off x="553641" y="366117"/>
            <a:ext cx="8036719" cy="1339453"/>
          </a:xfrm>
          <a:prstGeom prst="rect">
            <a:avLst/>
          </a:prstGeom>
        </p:spPr>
        <p:txBody>
          <a:bodyPr/>
          <a:lstStyle>
            <a:lvl1pPr defTabSz="332993">
              <a:defRPr sz="5700">
                <a:effectLst>
                  <a:outerShdw blurRad="21717" dist="28956" dir="3000000" rotWithShape="0">
                    <a:srgbClr val="FFFFFF">
                      <a:alpha val="60000"/>
                    </a:srgbClr>
                  </a:outerShdw>
                </a:effectLst>
              </a:defRPr>
            </a:lvl1pPr>
          </a:lstStyle>
          <a:p>
            <a:pPr lvl="0">
              <a:defRPr sz="1800">
                <a:solidFill>
                  <a:srgbClr val="000000"/>
                </a:solidFill>
                <a:effectLst/>
              </a:defRPr>
            </a:pPr>
            <a:r>
              <a:rPr sz="4000" b="1" dirty="0">
                <a:solidFill>
                  <a:srgbClr val="FFFF00"/>
                </a:solidFill>
                <a:latin typeface="Arial"/>
                <a:cs typeface="Arial"/>
              </a:rPr>
              <a:t>EREKTİL DİSFONKSİYON (ED) İÇİN KÖK HÜCRE KULLANIMI </a:t>
            </a:r>
          </a:p>
        </p:txBody>
      </p:sp>
    </p:spTree>
    <p:extLst>
      <p:ext uri="{BB962C8B-B14F-4D97-AF65-F5344CB8AC3E}">
        <p14:creationId xmlns="" xmlns:p14="http://schemas.microsoft.com/office/powerpoint/2010/main" val="306268823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prstGeom prst="rect">
            <a:avLst/>
          </a:prstGeom>
        </p:spPr>
        <p:txBody>
          <a:bodyPr/>
          <a:lstStyle>
            <a:lvl1pPr>
              <a:defRPr b="1"/>
            </a:lvl1pPr>
          </a:lstStyle>
          <a:p>
            <a:pPr lvl="0">
              <a:defRPr sz="1800" b="0">
                <a:solidFill>
                  <a:srgbClr val="000000"/>
                </a:solidFill>
              </a:defRPr>
            </a:pPr>
            <a:r>
              <a:rPr lang="en-US" sz="5100" dirty="0" err="1" smtClean="0">
                <a:solidFill>
                  <a:srgbClr val="FFFF00"/>
                </a:solidFill>
              </a:rPr>
              <a:t>Doku</a:t>
            </a:r>
            <a:r>
              <a:rPr lang="en-US" sz="5100" dirty="0" smtClean="0">
                <a:solidFill>
                  <a:srgbClr val="FFFF00"/>
                </a:solidFill>
              </a:rPr>
              <a:t> </a:t>
            </a:r>
            <a:r>
              <a:rPr lang="en-US" sz="5100" dirty="0" err="1" smtClean="0">
                <a:solidFill>
                  <a:srgbClr val="FFFF00"/>
                </a:solidFill>
              </a:rPr>
              <a:t>mühendisliği</a:t>
            </a:r>
            <a:endParaRPr lang="en-US" sz="5100" dirty="0">
              <a:solidFill>
                <a:srgbClr val="FFFF00"/>
              </a:solidFill>
            </a:endParaRPr>
          </a:p>
        </p:txBody>
      </p:sp>
      <p:sp>
        <p:nvSpPr>
          <p:cNvPr id="159" name="Shape 159"/>
          <p:cNvSpPr>
            <a:spLocks noGrp="1"/>
          </p:cNvSpPr>
          <p:nvPr>
            <p:ph type="body" idx="1"/>
          </p:nvPr>
        </p:nvSpPr>
        <p:spPr>
          <a:xfrm>
            <a:off x="892969" y="1982391"/>
            <a:ext cx="5803950" cy="4107656"/>
          </a:xfrm>
          <a:prstGeom prst="rect">
            <a:avLst/>
          </a:prstGeom>
        </p:spPr>
        <p:txBody>
          <a:bodyPr>
            <a:normAutofit fontScale="77500" lnSpcReduction="20000"/>
          </a:bodyPr>
          <a:lstStyle/>
          <a:p>
            <a:pPr marL="0" indent="0" defTabSz="398428">
              <a:spcBef>
                <a:spcPts val="2039"/>
              </a:spcBef>
              <a:buNone/>
              <a:defRPr sz="1800">
                <a:solidFill>
                  <a:srgbClr val="000000"/>
                </a:solidFill>
              </a:defRPr>
            </a:pPr>
            <a:r>
              <a:rPr sz="2600" dirty="0">
                <a:solidFill>
                  <a:srgbClr val="F5F5F5"/>
                </a:solidFill>
              </a:rPr>
              <a:t>Biyolojik penil protezlerin üretimi, üroloji dünyasında gittikçe artan oranda ilgi çekmeye </a:t>
            </a:r>
            <a:r>
              <a:rPr sz="2600" dirty="0" smtClean="0">
                <a:solidFill>
                  <a:srgbClr val="F5F5F5"/>
                </a:solidFill>
              </a:rPr>
              <a:t>başlamıştır</a:t>
            </a:r>
            <a:r>
              <a:rPr lang="tr-TR" sz="2600" dirty="0" smtClean="0">
                <a:solidFill>
                  <a:srgbClr val="F5F5F5"/>
                </a:solidFill>
              </a:rPr>
              <a:t>.</a:t>
            </a:r>
            <a:endParaRPr sz="2600" dirty="0">
              <a:solidFill>
                <a:srgbClr val="F5F5F5"/>
              </a:solidFill>
            </a:endParaRPr>
          </a:p>
          <a:p>
            <a:pPr marL="0" indent="0" defTabSz="398428">
              <a:spcBef>
                <a:spcPts val="2039"/>
              </a:spcBef>
              <a:buNone/>
              <a:defRPr sz="1800">
                <a:solidFill>
                  <a:srgbClr val="000000"/>
                </a:solidFill>
              </a:defRPr>
            </a:pPr>
            <a:r>
              <a:rPr sz="2600" dirty="0">
                <a:solidFill>
                  <a:srgbClr val="F5F5F5"/>
                </a:solidFill>
              </a:rPr>
              <a:t>İmpotans tedavisinde bilinen ilk fallus biyolojik rekonstrüksiyonu, 1936 yılında, kemik kartilajı kullanılarak, post-travmatik penil rekonstrüksiyon için “artifisiyel os penis” yapılması şeklinde </a:t>
            </a:r>
            <a:r>
              <a:rPr sz="2600" dirty="0" smtClean="0">
                <a:solidFill>
                  <a:srgbClr val="F5F5F5"/>
                </a:solidFill>
              </a:rPr>
              <a:t>gerçekleştirilmiştir</a:t>
            </a:r>
            <a:r>
              <a:rPr lang="tr-TR" sz="2600" dirty="0" smtClean="0">
                <a:solidFill>
                  <a:srgbClr val="F5F5F5"/>
                </a:solidFill>
              </a:rPr>
              <a:t>.</a:t>
            </a:r>
          </a:p>
          <a:p>
            <a:pPr marL="0" indent="0">
              <a:buNone/>
              <a:defRPr sz="1800">
                <a:solidFill>
                  <a:srgbClr val="000000"/>
                </a:solidFill>
              </a:defRPr>
            </a:pPr>
            <a:r>
              <a:rPr lang="tr-TR" sz="2500" dirty="0" smtClean="0">
                <a:solidFill>
                  <a:srgbClr val="F5F5F5"/>
                </a:solidFill>
              </a:rPr>
              <a:t>1998 </a:t>
            </a:r>
            <a:r>
              <a:rPr lang="tr-TR" sz="2500" dirty="0">
                <a:solidFill>
                  <a:srgbClr val="F5F5F5"/>
                </a:solidFill>
              </a:rPr>
              <a:t>yılında </a:t>
            </a:r>
            <a:r>
              <a:rPr lang="tr-TR" sz="2500" dirty="0" err="1">
                <a:solidFill>
                  <a:srgbClr val="F5F5F5"/>
                </a:solidFill>
              </a:rPr>
              <a:t>Yoo</a:t>
            </a:r>
            <a:r>
              <a:rPr lang="tr-TR" sz="2500" dirty="0">
                <a:solidFill>
                  <a:srgbClr val="F5F5F5"/>
                </a:solidFill>
              </a:rPr>
              <a:t> ve ark., sığır </a:t>
            </a:r>
            <a:r>
              <a:rPr lang="tr-TR" sz="2500" dirty="0" err="1">
                <a:solidFill>
                  <a:srgbClr val="F5F5F5"/>
                </a:solidFill>
              </a:rPr>
              <a:t>kondrositlerinden</a:t>
            </a:r>
            <a:r>
              <a:rPr lang="tr-TR" sz="2500" dirty="0">
                <a:solidFill>
                  <a:srgbClr val="F5F5F5"/>
                </a:solidFill>
              </a:rPr>
              <a:t> </a:t>
            </a:r>
            <a:r>
              <a:rPr lang="tr-TR" sz="2500" dirty="0" err="1">
                <a:solidFill>
                  <a:srgbClr val="F5F5F5"/>
                </a:solidFill>
              </a:rPr>
              <a:t>poliglikolikasid</a:t>
            </a:r>
            <a:r>
              <a:rPr lang="tr-TR" sz="2500" dirty="0">
                <a:solidFill>
                  <a:srgbClr val="F5F5F5"/>
                </a:solidFill>
              </a:rPr>
              <a:t> polimer kullanarak </a:t>
            </a:r>
            <a:r>
              <a:rPr lang="tr-TR" sz="2500" dirty="0" err="1">
                <a:solidFill>
                  <a:srgbClr val="F5F5F5"/>
                </a:solidFill>
              </a:rPr>
              <a:t>kartilaginöz</a:t>
            </a:r>
            <a:r>
              <a:rPr lang="tr-TR" sz="2500" dirty="0">
                <a:solidFill>
                  <a:srgbClr val="F5F5F5"/>
                </a:solidFill>
              </a:rPr>
              <a:t> (</a:t>
            </a:r>
            <a:r>
              <a:rPr lang="tr-TR" sz="2500" dirty="0" err="1">
                <a:solidFill>
                  <a:srgbClr val="F5F5F5"/>
                </a:solidFill>
              </a:rPr>
              <a:t>kıkırdakımsı</a:t>
            </a:r>
            <a:r>
              <a:rPr lang="tr-TR" sz="2500" dirty="0">
                <a:solidFill>
                  <a:srgbClr val="F5F5F5"/>
                </a:solidFill>
              </a:rPr>
              <a:t>) çubuklar elde etmişlerdir</a:t>
            </a:r>
            <a:r>
              <a:rPr lang="tr-TR" sz="2500" dirty="0" smtClean="0">
                <a:solidFill>
                  <a:srgbClr val="F5F5F5"/>
                </a:solidFill>
              </a:rPr>
              <a:t>.</a:t>
            </a:r>
          </a:p>
          <a:p>
            <a:pPr marL="0" indent="0">
              <a:buNone/>
              <a:defRPr sz="1800">
                <a:solidFill>
                  <a:srgbClr val="000000"/>
                </a:solidFill>
              </a:defRPr>
            </a:pPr>
            <a:r>
              <a:rPr lang="tr-TR" sz="2800" dirty="0" err="1">
                <a:solidFill>
                  <a:srgbClr val="F5F5F5"/>
                </a:solidFill>
              </a:rPr>
              <a:t>Chen</a:t>
            </a:r>
            <a:r>
              <a:rPr lang="tr-TR" sz="2800" dirty="0">
                <a:solidFill>
                  <a:srgbClr val="F5F5F5"/>
                </a:solidFill>
              </a:rPr>
              <a:t> ve ark. ise, (2010) tavşan modelinde </a:t>
            </a:r>
            <a:r>
              <a:rPr lang="tr-TR" sz="2800" dirty="0" err="1">
                <a:solidFill>
                  <a:srgbClr val="F5F5F5"/>
                </a:solidFill>
              </a:rPr>
              <a:t>pendular</a:t>
            </a:r>
            <a:r>
              <a:rPr lang="tr-TR" sz="2800" dirty="0">
                <a:solidFill>
                  <a:srgbClr val="F5F5F5"/>
                </a:solidFill>
              </a:rPr>
              <a:t> penis cisimciği üretme açısından </a:t>
            </a:r>
            <a:r>
              <a:rPr lang="tr-TR" sz="2800" dirty="0" err="1">
                <a:solidFill>
                  <a:srgbClr val="F5F5F5"/>
                </a:solidFill>
              </a:rPr>
              <a:t>biyomühendislik</a:t>
            </a:r>
            <a:r>
              <a:rPr lang="tr-TR" sz="2800" dirty="0">
                <a:solidFill>
                  <a:srgbClr val="F5F5F5"/>
                </a:solidFill>
              </a:rPr>
              <a:t> kapasitesini incelemişlerdir.</a:t>
            </a:r>
          </a:p>
          <a:p>
            <a:pPr lvl="0">
              <a:defRPr sz="1800">
                <a:solidFill>
                  <a:srgbClr val="000000"/>
                </a:solidFill>
              </a:defRPr>
            </a:pPr>
            <a:endParaRPr sz="2600" dirty="0">
              <a:solidFill>
                <a:srgbClr val="F5F5F5"/>
              </a:solidFill>
            </a:endParaRPr>
          </a:p>
        </p:txBody>
      </p:sp>
      <p:pic>
        <p:nvPicPr>
          <p:cNvPr id="4" name="pasted-image.pdf"/>
          <p:cNvPicPr/>
          <p:nvPr/>
        </p:nvPicPr>
        <p:blipFill rotWithShape="1">
          <a:blip r:embed="rId2" cstate="print">
            <a:extLst/>
          </a:blip>
          <a:srcRect l="1890" r="2635" b="24882"/>
          <a:stretch/>
        </p:blipFill>
        <p:spPr>
          <a:xfrm>
            <a:off x="6534570" y="2675662"/>
            <a:ext cx="2447074" cy="197864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pPr algn="l"/>
            <a:r>
              <a:rPr lang="tr-TR" dirty="0" err="1" smtClean="0"/>
              <a:t>Penil</a:t>
            </a:r>
            <a:r>
              <a:rPr lang="tr-TR" dirty="0" smtClean="0"/>
              <a:t> protez: Komplikasyonların Tedavisi</a:t>
            </a:r>
            <a:endParaRPr lang="tr-TR" dirty="0"/>
          </a:p>
        </p:txBody>
      </p:sp>
      <p:sp>
        <p:nvSpPr>
          <p:cNvPr id="3" name="2 Alt Başlık"/>
          <p:cNvSpPr>
            <a:spLocks noGrp="1"/>
          </p:cNvSpPr>
          <p:nvPr>
            <p:ph type="subTitle" idx="1"/>
          </p:nvPr>
        </p:nvSpPr>
        <p:spPr>
          <a:xfrm>
            <a:off x="683568" y="3645024"/>
            <a:ext cx="8062912" cy="1752600"/>
          </a:xfrm>
        </p:spPr>
        <p:txBody>
          <a:bodyPr>
            <a:normAutofit lnSpcReduction="10000"/>
          </a:bodyPr>
          <a:lstStyle/>
          <a:p>
            <a:pPr algn="ctr"/>
            <a:r>
              <a:rPr lang="tr-TR" dirty="0" err="1" smtClean="0"/>
              <a:t>Dr</a:t>
            </a:r>
            <a:r>
              <a:rPr lang="tr-TR" dirty="0" smtClean="0"/>
              <a:t> Oğuz Ekmekçioğlu</a:t>
            </a:r>
          </a:p>
          <a:p>
            <a:pPr algn="ctr"/>
            <a:r>
              <a:rPr lang="tr-TR" dirty="0" smtClean="0"/>
              <a:t>Erciyes Üniversitesi Tıp Fakültesi</a:t>
            </a:r>
          </a:p>
          <a:p>
            <a:pPr algn="ctr"/>
            <a:r>
              <a:rPr lang="tr-TR" dirty="0" err="1" smtClean="0"/>
              <a:t>Androloji</a:t>
            </a:r>
            <a:r>
              <a:rPr lang="tr-TR" dirty="0" smtClean="0"/>
              <a:t> Bilim Dalı</a:t>
            </a:r>
          </a:p>
          <a:p>
            <a:pPr algn="ctr"/>
            <a:r>
              <a:rPr lang="tr-TR" dirty="0" smtClean="0"/>
              <a:t>KAYSERİ</a:t>
            </a:r>
            <a:endParaRPr lang="tr-TR"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Mekanik arıza</a:t>
            </a:r>
            <a:endParaRPr lang="tr-TR" dirty="0"/>
          </a:p>
        </p:txBody>
      </p:sp>
      <p:sp>
        <p:nvSpPr>
          <p:cNvPr id="3" name="2 İçerik Yer Tutucusu"/>
          <p:cNvSpPr>
            <a:spLocks noGrp="1"/>
          </p:cNvSpPr>
          <p:nvPr>
            <p:ph idx="1"/>
          </p:nvPr>
        </p:nvSpPr>
        <p:spPr/>
        <p:txBody>
          <a:bodyPr>
            <a:normAutofit fontScale="92500" lnSpcReduction="10000"/>
          </a:bodyPr>
          <a:lstStyle/>
          <a:p>
            <a:r>
              <a:rPr lang="tr-TR" dirty="0" smtClean="0"/>
              <a:t>Protezler geliştikçe risk azaldı</a:t>
            </a:r>
          </a:p>
          <a:p>
            <a:r>
              <a:rPr lang="tr-TR" dirty="0" smtClean="0"/>
              <a:t>En sık sıvı kaçması ve kendi kendine şişme gözleniyor</a:t>
            </a:r>
          </a:p>
          <a:p>
            <a:r>
              <a:rPr lang="tr-TR" dirty="0" smtClean="0"/>
              <a:t>Silindir anevrizması artık nadir</a:t>
            </a:r>
          </a:p>
          <a:p>
            <a:r>
              <a:rPr lang="tr-TR" dirty="0" err="1" smtClean="0"/>
              <a:t>Koloplast</a:t>
            </a:r>
            <a:endParaRPr lang="en-US" dirty="0" smtClean="0"/>
          </a:p>
          <a:p>
            <a:pPr lvl="1"/>
            <a:r>
              <a:rPr lang="tr-TR" dirty="0" smtClean="0"/>
              <a:t>5 yıllık sağlam kalma süresi </a:t>
            </a:r>
            <a:r>
              <a:rPr lang="tr-TR" b="1" dirty="0" smtClean="0">
                <a:solidFill>
                  <a:srgbClr val="FFFF00"/>
                </a:solidFill>
              </a:rPr>
              <a:t>%92.6</a:t>
            </a:r>
          </a:p>
          <a:p>
            <a:pPr lvl="1"/>
            <a:r>
              <a:rPr lang="tr-TR" dirty="0" smtClean="0"/>
              <a:t>İlk 3.5 yılda bozulma %0.8 ve sonra yıllık %3.1</a:t>
            </a:r>
          </a:p>
          <a:p>
            <a:r>
              <a:rPr lang="tr-TR" dirty="0" smtClean="0"/>
              <a:t>AMS</a:t>
            </a:r>
          </a:p>
          <a:p>
            <a:pPr lvl="1"/>
            <a:r>
              <a:rPr lang="tr-TR" dirty="0" smtClean="0"/>
              <a:t>10 yıllık ortalama 74.9 ve mekanik </a:t>
            </a:r>
            <a:r>
              <a:rPr lang="tr-TR" b="1" dirty="0" smtClean="0">
                <a:solidFill>
                  <a:srgbClr val="FFFF00"/>
                </a:solidFill>
              </a:rPr>
              <a:t>%81.3 </a:t>
            </a:r>
            <a:r>
              <a:rPr lang="tr-TR" dirty="0" smtClean="0"/>
              <a:t>sağlam kalma süresi</a:t>
            </a:r>
            <a:endParaRPr lang="tr-TR"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Korporal</a:t>
            </a:r>
            <a:r>
              <a:rPr lang="tr-TR" dirty="0" smtClean="0"/>
              <a:t> çaprazlaşma</a:t>
            </a:r>
            <a:endParaRPr lang="tr-TR" dirty="0"/>
          </a:p>
        </p:txBody>
      </p:sp>
      <p:sp>
        <p:nvSpPr>
          <p:cNvPr id="3" name="2 İçerik Yer Tutucusu"/>
          <p:cNvSpPr>
            <a:spLocks noGrp="1"/>
          </p:cNvSpPr>
          <p:nvPr>
            <p:ph idx="1"/>
          </p:nvPr>
        </p:nvSpPr>
        <p:spPr/>
        <p:txBody>
          <a:bodyPr>
            <a:normAutofit fontScale="92500" lnSpcReduction="10000"/>
          </a:bodyPr>
          <a:lstStyle/>
          <a:p>
            <a:r>
              <a:rPr lang="tr-TR" dirty="0" err="1" smtClean="0"/>
              <a:t>Distal</a:t>
            </a:r>
            <a:endParaRPr lang="tr-TR" dirty="0" smtClean="0"/>
          </a:p>
          <a:p>
            <a:r>
              <a:rPr lang="tr-TR" dirty="0" err="1" smtClean="0"/>
              <a:t>Proksimal</a:t>
            </a:r>
            <a:r>
              <a:rPr lang="tr-TR" dirty="0" smtClean="0"/>
              <a:t> (daha sık)</a:t>
            </a:r>
          </a:p>
          <a:p>
            <a:pPr lvl="1"/>
            <a:r>
              <a:rPr lang="tr-TR" dirty="0" smtClean="0"/>
              <a:t>Genelde </a:t>
            </a:r>
            <a:r>
              <a:rPr lang="tr-TR" dirty="0" err="1" smtClean="0"/>
              <a:t>perop</a:t>
            </a:r>
            <a:r>
              <a:rPr lang="tr-TR" dirty="0" smtClean="0"/>
              <a:t> fark edilir</a:t>
            </a:r>
          </a:p>
          <a:p>
            <a:pPr lvl="1"/>
            <a:r>
              <a:rPr lang="tr-TR" dirty="0" smtClean="0"/>
              <a:t>İğne geçme riski yüksek</a:t>
            </a:r>
          </a:p>
          <a:p>
            <a:r>
              <a:rPr lang="tr-TR" dirty="0" err="1" smtClean="0"/>
              <a:t>Glanstan</a:t>
            </a:r>
            <a:r>
              <a:rPr lang="tr-TR" dirty="0" smtClean="0"/>
              <a:t> her iki iğne de geçmeden protezler </a:t>
            </a:r>
            <a:r>
              <a:rPr lang="tr-TR" dirty="0" err="1" smtClean="0"/>
              <a:t>KK’lara</a:t>
            </a:r>
            <a:r>
              <a:rPr lang="tr-TR" dirty="0" smtClean="0"/>
              <a:t> yerleştirilmemeli </a:t>
            </a:r>
          </a:p>
          <a:p>
            <a:r>
              <a:rPr lang="tr-TR" dirty="0" err="1" smtClean="0"/>
              <a:t>Metzenbaum</a:t>
            </a:r>
            <a:r>
              <a:rPr lang="tr-TR" dirty="0" smtClean="0"/>
              <a:t> ile ön </a:t>
            </a:r>
            <a:r>
              <a:rPr lang="tr-TR" dirty="0" err="1" smtClean="0"/>
              <a:t>dilatasyon</a:t>
            </a:r>
            <a:endParaRPr lang="tr-TR" dirty="0" smtClean="0"/>
          </a:p>
          <a:p>
            <a:r>
              <a:rPr lang="tr-TR" dirty="0" err="1" smtClean="0"/>
              <a:t>Dilatörlerin</a:t>
            </a:r>
            <a:r>
              <a:rPr lang="tr-TR" dirty="0" smtClean="0"/>
              <a:t> </a:t>
            </a:r>
            <a:r>
              <a:rPr lang="tr-TR" dirty="0" err="1" smtClean="0"/>
              <a:t>laterale</a:t>
            </a:r>
            <a:r>
              <a:rPr lang="tr-TR" dirty="0" smtClean="0"/>
              <a:t> doğru ilerletilmesi</a:t>
            </a:r>
          </a:p>
          <a:p>
            <a:r>
              <a:rPr lang="tr-TR" dirty="0" smtClean="0"/>
              <a:t>Gerekirse bir </a:t>
            </a:r>
            <a:r>
              <a:rPr lang="tr-TR" dirty="0" err="1" smtClean="0"/>
              <a:t>dilatörün</a:t>
            </a:r>
            <a:r>
              <a:rPr lang="tr-TR" dirty="0" smtClean="0"/>
              <a:t> </a:t>
            </a:r>
            <a:r>
              <a:rPr lang="tr-TR" dirty="0" err="1" smtClean="0"/>
              <a:t>KK’da</a:t>
            </a:r>
            <a:r>
              <a:rPr lang="tr-TR" dirty="0" smtClean="0"/>
              <a:t> bırakılıp diğer KK </a:t>
            </a:r>
            <a:r>
              <a:rPr lang="tr-TR" dirty="0" err="1" smtClean="0"/>
              <a:t>dilatasyonu</a:t>
            </a:r>
            <a:endParaRPr lang="tr-TR" dirty="0" smtClean="0"/>
          </a:p>
          <a:p>
            <a:endParaRPr lang="tr-TR"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Distal</a:t>
            </a:r>
            <a:r>
              <a:rPr lang="tr-TR" dirty="0" smtClean="0"/>
              <a:t> </a:t>
            </a:r>
            <a:r>
              <a:rPr lang="tr-TR" dirty="0" err="1" smtClean="0"/>
              <a:t>Üretral</a:t>
            </a:r>
            <a:r>
              <a:rPr lang="tr-TR" dirty="0" smtClean="0"/>
              <a:t> </a:t>
            </a:r>
            <a:r>
              <a:rPr lang="tr-TR" dirty="0" err="1" smtClean="0"/>
              <a:t>Perforasyon</a:t>
            </a:r>
            <a:endParaRPr lang="tr-TR" dirty="0"/>
          </a:p>
        </p:txBody>
      </p:sp>
      <p:sp>
        <p:nvSpPr>
          <p:cNvPr id="3" name="2 İçerik Yer Tutucusu"/>
          <p:cNvSpPr>
            <a:spLocks noGrp="1"/>
          </p:cNvSpPr>
          <p:nvPr>
            <p:ph idx="1"/>
          </p:nvPr>
        </p:nvSpPr>
        <p:spPr/>
        <p:txBody>
          <a:bodyPr/>
          <a:lstStyle/>
          <a:p>
            <a:r>
              <a:rPr lang="tr-TR" dirty="0" smtClean="0"/>
              <a:t>İşlem sonlandırılıp daha sonra ameliyat yapılabilir</a:t>
            </a:r>
          </a:p>
          <a:p>
            <a:r>
              <a:rPr lang="tr-TR" dirty="0" smtClean="0"/>
              <a:t>Tek silindir takılıp gerekirse sonra diğer silindir takılabilir</a:t>
            </a:r>
          </a:p>
          <a:p>
            <a:r>
              <a:rPr lang="tr-TR" dirty="0" smtClean="0"/>
              <a:t>!!! Onarım yapıp işleme devam edilirse ENFEKSİYON RİSKİ artar</a:t>
            </a:r>
            <a:endParaRPr lang="tr-TR"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Proksimal</a:t>
            </a:r>
            <a:r>
              <a:rPr lang="tr-TR" dirty="0" smtClean="0"/>
              <a:t> </a:t>
            </a:r>
            <a:r>
              <a:rPr lang="tr-TR" dirty="0" err="1" smtClean="0"/>
              <a:t>perforasyon</a:t>
            </a:r>
            <a:endParaRPr lang="tr-TR" dirty="0"/>
          </a:p>
        </p:txBody>
      </p:sp>
      <p:sp>
        <p:nvSpPr>
          <p:cNvPr id="3" name="2 İçerik Yer Tutucusu"/>
          <p:cNvSpPr>
            <a:spLocks noGrp="1"/>
          </p:cNvSpPr>
          <p:nvPr>
            <p:ph idx="1"/>
          </p:nvPr>
        </p:nvSpPr>
        <p:spPr/>
        <p:txBody>
          <a:bodyPr/>
          <a:lstStyle/>
          <a:p>
            <a:r>
              <a:rPr lang="tr-TR" dirty="0" err="1" smtClean="0"/>
              <a:t>Vindsok</a:t>
            </a:r>
            <a:r>
              <a:rPr lang="tr-TR" dirty="0" smtClean="0"/>
              <a:t> (rüzgar tulumu?) yöntemi</a:t>
            </a:r>
          </a:p>
          <a:p>
            <a:r>
              <a:rPr lang="tr-TR" dirty="0" smtClean="0"/>
              <a:t>Eriyebilir </a:t>
            </a:r>
            <a:r>
              <a:rPr lang="tr-TR" dirty="0" err="1" smtClean="0"/>
              <a:t>meş</a:t>
            </a:r>
            <a:r>
              <a:rPr lang="tr-TR" dirty="0" smtClean="0"/>
              <a:t> KK </a:t>
            </a:r>
            <a:r>
              <a:rPr lang="tr-TR" dirty="0" err="1" smtClean="0"/>
              <a:t>proksimaline</a:t>
            </a:r>
            <a:r>
              <a:rPr lang="tr-TR" dirty="0" smtClean="0"/>
              <a:t> tıkaç olarak konur ve tutturulur</a:t>
            </a:r>
          </a:p>
          <a:p>
            <a:pPr lvl="1"/>
            <a:r>
              <a:rPr lang="tr-TR" dirty="0" smtClean="0"/>
              <a:t>Avantajı enfeksiyon riski azlığı</a:t>
            </a:r>
          </a:p>
          <a:p>
            <a:pPr lvl="1"/>
            <a:r>
              <a:rPr lang="tr-TR" dirty="0" smtClean="0"/>
              <a:t>Yabancı cisim reaksiyonu/ağrı azlığı</a:t>
            </a:r>
          </a:p>
          <a:p>
            <a:r>
              <a:rPr lang="tr-TR" dirty="0" smtClean="0"/>
              <a:t>Uzatıcıya kadar </a:t>
            </a:r>
            <a:r>
              <a:rPr lang="tr-TR" dirty="0" err="1" smtClean="0"/>
              <a:t>diseksiyon</a:t>
            </a:r>
            <a:r>
              <a:rPr lang="tr-TR" dirty="0" smtClean="0"/>
              <a:t> ve bunun </a:t>
            </a:r>
            <a:r>
              <a:rPr lang="tr-TR" dirty="0" err="1" smtClean="0"/>
              <a:t>tunikaya</a:t>
            </a:r>
            <a:r>
              <a:rPr lang="tr-TR" dirty="0" smtClean="0"/>
              <a:t> </a:t>
            </a:r>
            <a:r>
              <a:rPr lang="tr-TR" dirty="0" err="1" smtClean="0"/>
              <a:t>fiksasyonu</a:t>
            </a:r>
            <a:r>
              <a:rPr lang="tr-TR" dirty="0" smtClean="0"/>
              <a:t> en çok kullanılan yöntem</a:t>
            </a:r>
          </a:p>
          <a:p>
            <a:endParaRPr lang="tr-TR"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Korporal</a:t>
            </a:r>
            <a:r>
              <a:rPr lang="tr-TR" dirty="0" smtClean="0"/>
              <a:t> </a:t>
            </a:r>
            <a:r>
              <a:rPr lang="tr-TR" dirty="0" err="1" smtClean="0"/>
              <a:t>fibrozis</a:t>
            </a:r>
            <a:endParaRPr lang="tr-TR" dirty="0"/>
          </a:p>
        </p:txBody>
      </p:sp>
      <p:sp>
        <p:nvSpPr>
          <p:cNvPr id="3" name="2 İçerik Yer Tutucusu"/>
          <p:cNvSpPr>
            <a:spLocks noGrp="1"/>
          </p:cNvSpPr>
          <p:nvPr>
            <p:ph idx="1"/>
          </p:nvPr>
        </p:nvSpPr>
        <p:spPr>
          <a:xfrm>
            <a:off x="457200" y="2386864"/>
            <a:ext cx="8229600" cy="2626312"/>
          </a:xfrm>
        </p:spPr>
        <p:txBody>
          <a:bodyPr/>
          <a:lstStyle/>
          <a:p>
            <a:r>
              <a:rPr lang="tr-TR" dirty="0" smtClean="0"/>
              <a:t>Eğer geniş silindir yerleştirilemiyorsa dar silindir konup uzun süreli (8-12 ay) şişirme sonrası daha geniş ve belki daha uzun protez konulabilir</a:t>
            </a:r>
            <a:endParaRPr lang="tr-TR"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Enfeksiyon riski</a:t>
            </a:r>
            <a:endParaRPr lang="tr-TR" dirty="0"/>
          </a:p>
        </p:txBody>
      </p:sp>
      <p:sp>
        <p:nvSpPr>
          <p:cNvPr id="3" name="2 İçerik Yer Tutucusu"/>
          <p:cNvSpPr>
            <a:spLocks noGrp="1"/>
          </p:cNvSpPr>
          <p:nvPr>
            <p:ph idx="1"/>
          </p:nvPr>
        </p:nvSpPr>
        <p:spPr/>
        <p:txBody>
          <a:bodyPr/>
          <a:lstStyle/>
          <a:p>
            <a:r>
              <a:rPr lang="tr-TR" dirty="0" smtClean="0"/>
              <a:t>Riski azaltmak için liste uygulaması çok faydalı olabilir</a:t>
            </a:r>
          </a:p>
          <a:p>
            <a:pPr lvl="2"/>
            <a:r>
              <a:rPr lang="tr-TR" dirty="0" err="1" smtClean="0"/>
              <a:t>Katz</a:t>
            </a:r>
            <a:r>
              <a:rPr lang="tr-TR" dirty="0" smtClean="0"/>
              <a:t> BJ et al; J </a:t>
            </a:r>
            <a:r>
              <a:rPr lang="tr-TR" dirty="0" err="1" smtClean="0"/>
              <a:t>Urol</a:t>
            </a:r>
            <a:r>
              <a:rPr lang="tr-TR" dirty="0" smtClean="0"/>
              <a:t> 2013</a:t>
            </a:r>
          </a:p>
          <a:p>
            <a:r>
              <a:rPr lang="tr-TR" dirty="0" smtClean="0"/>
              <a:t>.</a:t>
            </a:r>
          </a:p>
          <a:p>
            <a:endParaRPr lang="tr-TR" dirty="0"/>
          </a:p>
        </p:txBody>
      </p:sp>
      <p:pic>
        <p:nvPicPr>
          <p:cNvPr id="10242" name="Picture 2"/>
          <p:cNvPicPr>
            <a:picLocks noChangeAspect="1" noChangeArrowheads="1"/>
          </p:cNvPicPr>
          <p:nvPr/>
        </p:nvPicPr>
        <p:blipFill>
          <a:blip r:embed="rId2" cstate="print"/>
          <a:srcRect/>
          <a:stretch>
            <a:fillRect/>
          </a:stretch>
        </p:blipFill>
        <p:spPr bwMode="auto">
          <a:xfrm>
            <a:off x="467544" y="3645024"/>
            <a:ext cx="8213008" cy="256490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Enfeksiyon geliştiyse</a:t>
            </a:r>
            <a:endParaRPr lang="tr-TR" dirty="0"/>
          </a:p>
        </p:txBody>
      </p:sp>
      <p:sp>
        <p:nvSpPr>
          <p:cNvPr id="3" name="2 İçerik Yer Tutucusu"/>
          <p:cNvSpPr>
            <a:spLocks noGrp="1"/>
          </p:cNvSpPr>
          <p:nvPr>
            <p:ph idx="1"/>
          </p:nvPr>
        </p:nvSpPr>
        <p:spPr/>
        <p:txBody>
          <a:bodyPr>
            <a:normAutofit fontScale="92500"/>
          </a:bodyPr>
          <a:lstStyle/>
          <a:p>
            <a:r>
              <a:rPr lang="tr-TR" dirty="0" smtClean="0"/>
              <a:t>Şiddetli ise protezin tüm parçaları çıkartılmalıdır</a:t>
            </a:r>
          </a:p>
          <a:p>
            <a:r>
              <a:rPr lang="tr-TR" dirty="0" smtClean="0"/>
              <a:t>Hafif-orta enfeksiyonda kurtarma yapılabilir</a:t>
            </a:r>
          </a:p>
          <a:p>
            <a:pPr lvl="1"/>
            <a:r>
              <a:rPr lang="tr-TR" dirty="0" smtClean="0"/>
              <a:t>Tüm parçalar çıkartılıp antibiyotikli </a:t>
            </a:r>
            <a:r>
              <a:rPr lang="tr-TR" dirty="0" err="1" smtClean="0"/>
              <a:t>irigasyon</a:t>
            </a:r>
            <a:r>
              <a:rPr lang="tr-TR" dirty="0" smtClean="0"/>
              <a:t> sonrası yeni protez konur.</a:t>
            </a:r>
          </a:p>
          <a:p>
            <a:pPr lvl="1"/>
            <a:r>
              <a:rPr lang="tr-TR" dirty="0" smtClean="0"/>
              <a:t>Başarı %80’den fazladır</a:t>
            </a:r>
          </a:p>
          <a:p>
            <a:r>
              <a:rPr lang="tr-TR" dirty="0" err="1" smtClean="0"/>
              <a:t>Carson</a:t>
            </a:r>
            <a:r>
              <a:rPr lang="tr-TR" dirty="0" smtClean="0"/>
              <a:t> </a:t>
            </a:r>
            <a:r>
              <a:rPr lang="tr-TR" dirty="0" err="1" smtClean="0"/>
              <a:t>insülin</a:t>
            </a:r>
            <a:r>
              <a:rPr lang="tr-TR" dirty="0" smtClean="0"/>
              <a:t> bağımlı diyabetiklerde, </a:t>
            </a:r>
            <a:r>
              <a:rPr lang="tr-TR" dirty="0" err="1" smtClean="0"/>
              <a:t>immün</a:t>
            </a:r>
            <a:r>
              <a:rPr lang="tr-TR" dirty="0" smtClean="0"/>
              <a:t> sistemi zayıf kişilerde ya da belirgin </a:t>
            </a:r>
            <a:r>
              <a:rPr lang="tr-TR" dirty="0" err="1" smtClean="0"/>
              <a:t>pürülan</a:t>
            </a:r>
            <a:r>
              <a:rPr lang="tr-TR" dirty="0" smtClean="0"/>
              <a:t> akıntısı olanlarda </a:t>
            </a:r>
            <a:r>
              <a:rPr lang="tr-TR" dirty="0" err="1" smtClean="0"/>
              <a:t>endikasyon</a:t>
            </a:r>
            <a:r>
              <a:rPr lang="tr-TR" dirty="0" smtClean="0"/>
              <a:t> olmadığı yönünde uyarıda bulunmaktadır.</a:t>
            </a:r>
            <a:endParaRPr lang="tr-TR"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Prematur</a:t>
            </a:r>
            <a:r>
              <a:rPr lang="en-US" dirty="0" smtClean="0"/>
              <a:t> </a:t>
            </a:r>
            <a:r>
              <a:rPr lang="en-US" dirty="0" err="1" smtClean="0"/>
              <a:t>Ejakülasyon</a:t>
            </a:r>
            <a:r>
              <a:rPr lang="en-US" dirty="0" smtClean="0"/>
              <a:t> </a:t>
            </a:r>
            <a:br>
              <a:rPr lang="en-US" dirty="0" smtClean="0"/>
            </a:br>
            <a:r>
              <a:rPr lang="en-US" dirty="0" err="1" smtClean="0"/>
              <a:t>Güncel</a:t>
            </a:r>
            <a:r>
              <a:rPr lang="en-US" dirty="0" smtClean="0"/>
              <a:t> </a:t>
            </a:r>
            <a:r>
              <a:rPr lang="en-US" dirty="0" err="1" smtClean="0"/>
              <a:t>Yenilikler</a:t>
            </a:r>
            <a:endParaRPr lang="en-US" dirty="0"/>
          </a:p>
        </p:txBody>
      </p:sp>
      <p:sp>
        <p:nvSpPr>
          <p:cNvPr id="3" name="Subtitle 2"/>
          <p:cNvSpPr>
            <a:spLocks noGrp="1"/>
          </p:cNvSpPr>
          <p:nvPr>
            <p:ph type="subTitle" idx="1"/>
          </p:nvPr>
        </p:nvSpPr>
        <p:spPr/>
        <p:txBody>
          <a:bodyPr>
            <a:normAutofit fontScale="92500" lnSpcReduction="10000"/>
          </a:bodyPr>
          <a:lstStyle/>
          <a:p>
            <a:r>
              <a:rPr lang="en-US" dirty="0" err="1" smtClean="0"/>
              <a:t>Dr.Ege</a:t>
            </a:r>
            <a:r>
              <a:rPr lang="en-US" dirty="0" smtClean="0"/>
              <a:t> Can </a:t>
            </a:r>
            <a:r>
              <a:rPr lang="en-US" dirty="0" err="1" smtClean="0"/>
              <a:t>Şerefoğlu</a:t>
            </a:r>
            <a:r>
              <a:rPr lang="en-US" dirty="0" smtClean="0"/>
              <a:t>, FECSM</a:t>
            </a:r>
          </a:p>
          <a:p>
            <a:r>
              <a:rPr lang="en-US" sz="1600" dirty="0" err="1" smtClean="0"/>
              <a:t>Bağcılar</a:t>
            </a:r>
            <a:r>
              <a:rPr lang="en-US" sz="1600" dirty="0" smtClean="0"/>
              <a:t> </a:t>
            </a:r>
            <a:r>
              <a:rPr lang="en-US" sz="1600" dirty="0" err="1" smtClean="0"/>
              <a:t>Eğitim</a:t>
            </a:r>
            <a:r>
              <a:rPr lang="en-US" sz="1600" dirty="0" smtClean="0"/>
              <a:t> </a:t>
            </a:r>
            <a:r>
              <a:rPr lang="en-US" sz="1600" dirty="0" err="1" smtClean="0"/>
              <a:t>ve</a:t>
            </a:r>
            <a:r>
              <a:rPr lang="en-US" sz="1600" dirty="0" smtClean="0"/>
              <a:t> </a:t>
            </a:r>
            <a:r>
              <a:rPr lang="en-US" sz="1600" dirty="0" err="1" smtClean="0"/>
              <a:t>Araştırma</a:t>
            </a:r>
            <a:r>
              <a:rPr lang="en-US" sz="1600" dirty="0" smtClean="0"/>
              <a:t> </a:t>
            </a:r>
            <a:r>
              <a:rPr lang="en-US" sz="1600" dirty="0" err="1" smtClean="0"/>
              <a:t>Hastanesi</a:t>
            </a:r>
            <a:r>
              <a:rPr lang="en-US" sz="1600" dirty="0" smtClean="0"/>
              <a:t>, İstanbul</a:t>
            </a:r>
            <a:endParaRPr lang="en-US" sz="1600" dirty="0"/>
          </a:p>
        </p:txBody>
      </p:sp>
    </p:spTree>
    <p:extLst>
      <p:ext uri="{BB962C8B-B14F-4D97-AF65-F5344CB8AC3E}">
        <p14:creationId xmlns="" xmlns:p14="http://schemas.microsoft.com/office/powerpoint/2010/main" val="205957949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Kurtarma Protokolü</a:t>
            </a:r>
            <a:endParaRPr lang="tr-TR" dirty="0"/>
          </a:p>
        </p:txBody>
      </p:sp>
      <p:sp>
        <p:nvSpPr>
          <p:cNvPr id="3" name="2 İçerik Yer Tutucusu"/>
          <p:cNvSpPr>
            <a:spLocks noGrp="1"/>
          </p:cNvSpPr>
          <p:nvPr>
            <p:ph idx="1"/>
          </p:nvPr>
        </p:nvSpPr>
        <p:spPr/>
        <p:txBody>
          <a:bodyPr/>
          <a:lstStyle/>
          <a:p>
            <a:endParaRPr lang="tr-TR"/>
          </a:p>
        </p:txBody>
      </p:sp>
      <p:pic>
        <p:nvPicPr>
          <p:cNvPr id="13315" name="Picture 3"/>
          <p:cNvPicPr>
            <a:picLocks noChangeAspect="1" noChangeArrowheads="1"/>
          </p:cNvPicPr>
          <p:nvPr/>
        </p:nvPicPr>
        <p:blipFill>
          <a:blip r:embed="rId2" cstate="print"/>
          <a:srcRect/>
          <a:stretch>
            <a:fillRect/>
          </a:stretch>
        </p:blipFill>
        <p:spPr bwMode="auto">
          <a:xfrm>
            <a:off x="504503" y="1427559"/>
            <a:ext cx="8171953" cy="513529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Enfeksiyon</a:t>
            </a:r>
            <a:endParaRPr lang="tr-TR" dirty="0"/>
          </a:p>
        </p:txBody>
      </p:sp>
      <p:sp>
        <p:nvSpPr>
          <p:cNvPr id="3" name="2 İçerik Yer Tutucusu"/>
          <p:cNvSpPr>
            <a:spLocks noGrp="1"/>
          </p:cNvSpPr>
          <p:nvPr>
            <p:ph idx="1"/>
          </p:nvPr>
        </p:nvSpPr>
        <p:spPr>
          <a:xfrm>
            <a:off x="457200" y="1700808"/>
            <a:ext cx="8229600" cy="4572000"/>
          </a:xfrm>
        </p:spPr>
        <p:txBody>
          <a:bodyPr/>
          <a:lstStyle/>
          <a:p>
            <a:r>
              <a:rPr lang="tr-TR" dirty="0" smtClean="0"/>
              <a:t>Enfeksiyon nedeniyle protezi çıkartılarak gelenlerde parça kalıp kalmadığı açısından </a:t>
            </a:r>
            <a:r>
              <a:rPr lang="tr-TR" dirty="0" err="1" smtClean="0"/>
              <a:t>pelvik</a:t>
            </a:r>
            <a:r>
              <a:rPr lang="tr-TR" dirty="0" smtClean="0"/>
              <a:t> MR çekilmesi çok faydalıdır</a:t>
            </a:r>
          </a:p>
          <a:p>
            <a:endParaRPr lang="tr-TR" dirty="0"/>
          </a:p>
        </p:txBody>
      </p:sp>
      <p:pic>
        <p:nvPicPr>
          <p:cNvPr id="6" name="Picture 3"/>
          <p:cNvPicPr>
            <a:picLocks noChangeAspect="1" noChangeArrowheads="1"/>
          </p:cNvPicPr>
          <p:nvPr/>
        </p:nvPicPr>
        <p:blipFill>
          <a:blip r:embed="rId2" cstate="print"/>
          <a:srcRect/>
          <a:stretch>
            <a:fillRect/>
          </a:stretch>
        </p:blipFill>
        <p:spPr bwMode="auto">
          <a:xfrm>
            <a:off x="1968014" y="3819674"/>
            <a:ext cx="4188162" cy="270567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err="1" smtClean="0"/>
              <a:t>Konkord</a:t>
            </a:r>
            <a:r>
              <a:rPr lang="tr-TR" dirty="0" smtClean="0"/>
              <a:t> </a:t>
            </a:r>
            <a:r>
              <a:rPr lang="tr-TR" dirty="0" err="1" smtClean="0"/>
              <a:t>deformitesi</a:t>
            </a:r>
            <a:r>
              <a:rPr lang="tr-TR" dirty="0" smtClean="0"/>
              <a:t> (SST)</a:t>
            </a:r>
            <a:endParaRPr lang="tr-TR" dirty="0"/>
          </a:p>
        </p:txBody>
      </p:sp>
      <p:pic>
        <p:nvPicPr>
          <p:cNvPr id="4098" name="Picture 2"/>
          <p:cNvPicPr>
            <a:picLocks noChangeAspect="1" noChangeArrowheads="1"/>
          </p:cNvPicPr>
          <p:nvPr/>
        </p:nvPicPr>
        <p:blipFill>
          <a:blip r:embed="rId2" cstate="print"/>
          <a:srcRect/>
          <a:stretch>
            <a:fillRect/>
          </a:stretch>
        </p:blipFill>
        <p:spPr bwMode="auto">
          <a:xfrm>
            <a:off x="2567724" y="4392935"/>
            <a:ext cx="4164516" cy="2132409"/>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cstate="print"/>
          <a:srcRect/>
          <a:stretch>
            <a:fillRect/>
          </a:stretch>
        </p:blipFill>
        <p:spPr bwMode="auto">
          <a:xfrm>
            <a:off x="889248" y="1420794"/>
            <a:ext cx="7643192" cy="28013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79512" y="2420888"/>
            <a:ext cx="8496944" cy="1656184"/>
          </a:xfrm>
        </p:spPr>
        <p:txBody>
          <a:bodyPr>
            <a:normAutofit fontScale="90000"/>
          </a:bodyPr>
          <a:lstStyle/>
          <a:p>
            <a:pPr algn="l"/>
            <a:r>
              <a:rPr lang="tr-TR" sz="4000" dirty="0" smtClean="0">
                <a:solidFill>
                  <a:srgbClr val="C00000"/>
                </a:solidFill>
              </a:rPr>
              <a:t>CERRAHİ TEKNİK ve YAKLAŞIMDA YENİLİKLER</a:t>
            </a:r>
            <a:br>
              <a:rPr lang="tr-TR" sz="4000" dirty="0" smtClean="0">
                <a:solidFill>
                  <a:srgbClr val="C00000"/>
                </a:solidFill>
              </a:rPr>
            </a:br>
            <a:r>
              <a:rPr lang="tr-TR" sz="4000" dirty="0" smtClean="0">
                <a:solidFill>
                  <a:srgbClr val="C00000"/>
                </a:solidFill>
              </a:rPr>
              <a:t>          </a:t>
            </a:r>
            <a:br>
              <a:rPr lang="tr-TR" sz="4000" dirty="0" smtClean="0">
                <a:solidFill>
                  <a:srgbClr val="C00000"/>
                </a:solidFill>
              </a:rPr>
            </a:br>
            <a:r>
              <a:rPr lang="tr-TR" sz="4000" dirty="0" smtClean="0">
                <a:solidFill>
                  <a:srgbClr val="C00000"/>
                </a:solidFill>
              </a:rPr>
              <a:t>           </a:t>
            </a:r>
            <a:r>
              <a:rPr lang="tr-TR" sz="3600" dirty="0" smtClean="0">
                <a:solidFill>
                  <a:srgbClr val="0070C0"/>
                </a:solidFill>
              </a:rPr>
              <a:t>(Kaburgadan              Günümüze)</a:t>
            </a:r>
            <a:endParaRPr lang="tr-TR" sz="3600" dirty="0">
              <a:solidFill>
                <a:srgbClr val="0070C0"/>
              </a:solidFill>
            </a:endParaRPr>
          </a:p>
        </p:txBody>
      </p:sp>
      <p:sp>
        <p:nvSpPr>
          <p:cNvPr id="3" name="2 Alt Başlık"/>
          <p:cNvSpPr>
            <a:spLocks noGrp="1"/>
          </p:cNvSpPr>
          <p:nvPr>
            <p:ph type="subTitle" idx="1"/>
          </p:nvPr>
        </p:nvSpPr>
        <p:spPr>
          <a:xfrm>
            <a:off x="395536" y="4509120"/>
            <a:ext cx="6400800" cy="1752600"/>
          </a:xfrm>
        </p:spPr>
        <p:txBody>
          <a:bodyPr/>
          <a:lstStyle/>
          <a:p>
            <a:r>
              <a:rPr lang="tr-TR" b="1" dirty="0" smtClean="0"/>
              <a:t>Prof. Dr. Sefa RESİM, M.D., F.E.C.S.M.</a:t>
            </a:r>
          </a:p>
          <a:p>
            <a:r>
              <a:rPr lang="tr-TR" b="1" dirty="0" smtClean="0"/>
              <a:t>KSÜ Tıp Fakültesi Üroloji AD</a:t>
            </a:r>
            <a:endParaRPr lang="tr-TR" b="1" dirty="0"/>
          </a:p>
        </p:txBody>
      </p:sp>
      <p:pic>
        <p:nvPicPr>
          <p:cNvPr id="4" name="Picture 2" descr="D:\KULLANICI\Desktop\Büyük Üroloji Buluşması Antalya Ekim 2013\protez.jpg"/>
          <p:cNvPicPr>
            <a:picLocks noChangeAspect="1" noChangeArrowheads="1"/>
          </p:cNvPicPr>
          <p:nvPr/>
        </p:nvPicPr>
        <p:blipFill>
          <a:blip r:embed="rId2" cstate="print"/>
          <a:srcRect/>
          <a:stretch>
            <a:fillRect/>
          </a:stretch>
        </p:blipFill>
        <p:spPr bwMode="auto">
          <a:xfrm>
            <a:off x="7452320" y="3446014"/>
            <a:ext cx="1512168" cy="3202995"/>
          </a:xfrm>
          <a:prstGeom prst="rect">
            <a:avLst/>
          </a:prstGeom>
          <a:noFill/>
        </p:spPr>
      </p:pic>
      <p:pic>
        <p:nvPicPr>
          <p:cNvPr id="5" name="Picture 6" descr="ksu-logo"/>
          <p:cNvPicPr>
            <a:picLocks noChangeAspect="1" noChangeArrowheads="1"/>
          </p:cNvPicPr>
          <p:nvPr/>
        </p:nvPicPr>
        <p:blipFill>
          <a:blip r:embed="rId3" cstate="print"/>
          <a:srcRect l="5069" r="3684" b="18023"/>
          <a:stretch>
            <a:fillRect/>
          </a:stretch>
        </p:blipFill>
        <p:spPr bwMode="auto">
          <a:xfrm>
            <a:off x="251520" y="476672"/>
            <a:ext cx="1440160" cy="1584176"/>
          </a:xfrm>
          <a:prstGeom prst="rect">
            <a:avLst/>
          </a:prstGeom>
          <a:noFill/>
        </p:spPr>
      </p:pic>
      <p:pic>
        <p:nvPicPr>
          <p:cNvPr id="7" name="Picture 4" descr="http://hastane.ksu.edu.tr/kategori_resimler/foto_galeri/foto_galeri49_126643.JPG"/>
          <p:cNvPicPr>
            <a:picLocks noChangeAspect="1" noChangeArrowheads="1"/>
          </p:cNvPicPr>
          <p:nvPr/>
        </p:nvPicPr>
        <p:blipFill>
          <a:blip r:embed="rId4" cstate="print"/>
          <a:srcRect t="34229" b="32302"/>
          <a:stretch>
            <a:fillRect/>
          </a:stretch>
        </p:blipFill>
        <p:spPr bwMode="auto">
          <a:xfrm>
            <a:off x="1835696" y="476672"/>
            <a:ext cx="5691894" cy="1573475"/>
          </a:xfrm>
          <a:prstGeom prst="rect">
            <a:avLst/>
          </a:prstGeom>
          <a:noFill/>
        </p:spPr>
      </p:pic>
      <p:pic>
        <p:nvPicPr>
          <p:cNvPr id="8" name="Picture 8" descr="http://basimevi.ksu.edu.tr/kategori_resimler/upload/KSU_UPLOAD9_168986.JPG"/>
          <p:cNvPicPr>
            <a:picLocks noChangeAspect="1" noChangeArrowheads="1"/>
          </p:cNvPicPr>
          <p:nvPr/>
        </p:nvPicPr>
        <p:blipFill>
          <a:blip r:embed="rId5" cstate="print"/>
          <a:srcRect/>
          <a:stretch>
            <a:fillRect/>
          </a:stretch>
        </p:blipFill>
        <p:spPr bwMode="auto">
          <a:xfrm>
            <a:off x="7164288" y="260648"/>
            <a:ext cx="1979712" cy="2016224"/>
          </a:xfrm>
          <a:prstGeom prst="rect">
            <a:avLst/>
          </a:prstGeom>
          <a:noFill/>
        </p:spPr>
      </p:pic>
      <p:sp>
        <p:nvSpPr>
          <p:cNvPr id="9" name="8 Sağ Ok"/>
          <p:cNvSpPr/>
          <p:nvPr/>
        </p:nvSpPr>
        <p:spPr>
          <a:xfrm>
            <a:off x="3635896" y="3789040"/>
            <a:ext cx="100811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tr-TR">
              <a:solidFill>
                <a:prstClr val="white"/>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l"/>
            <a:r>
              <a:rPr lang="tr-TR" sz="3600" b="1" dirty="0" smtClean="0"/>
              <a:t>Geleneksel Yolla Rezervuar Yerleştirilmesi</a:t>
            </a:r>
            <a:endParaRPr lang="tr-TR" sz="3600" b="1" dirty="0"/>
          </a:p>
        </p:txBody>
      </p:sp>
      <p:sp>
        <p:nvSpPr>
          <p:cNvPr id="3" name="2 İçerik Yer Tutucusu"/>
          <p:cNvSpPr>
            <a:spLocks noGrp="1"/>
          </p:cNvSpPr>
          <p:nvPr>
            <p:ph idx="1"/>
          </p:nvPr>
        </p:nvSpPr>
        <p:spPr>
          <a:xfrm>
            <a:off x="457200" y="1340768"/>
            <a:ext cx="8229600" cy="4785395"/>
          </a:xfrm>
        </p:spPr>
        <p:txBody>
          <a:bodyPr>
            <a:normAutofit fontScale="85000" lnSpcReduction="10000"/>
          </a:bodyPr>
          <a:lstStyle/>
          <a:p>
            <a:r>
              <a:rPr lang="tr-TR" sz="2600" dirty="0" smtClean="0"/>
              <a:t>3 parçalı protez </a:t>
            </a:r>
            <a:r>
              <a:rPr lang="tr-TR" sz="2600" dirty="0" err="1" smtClean="0"/>
              <a:t>implantasyonu</a:t>
            </a:r>
            <a:r>
              <a:rPr lang="tr-TR" sz="2600" dirty="0" smtClean="0"/>
              <a:t> esnasında rezervuarın körlemesine yerleştirilmesi, bazı komplikasyonlara  yol açabilmektedir (&lt; % 1);</a:t>
            </a:r>
          </a:p>
          <a:p>
            <a:pPr lvl="1"/>
            <a:r>
              <a:rPr lang="tr-TR" sz="2600" dirty="0" smtClean="0"/>
              <a:t>Damar yaralanması,</a:t>
            </a:r>
          </a:p>
          <a:p>
            <a:pPr lvl="1"/>
            <a:r>
              <a:rPr lang="tr-TR" sz="2600" dirty="0" smtClean="0"/>
              <a:t>Mesane yaralanması,</a:t>
            </a:r>
          </a:p>
          <a:p>
            <a:pPr lvl="1"/>
            <a:r>
              <a:rPr lang="tr-TR" sz="2600" dirty="0" smtClean="0"/>
              <a:t>Barsak yaralanması,</a:t>
            </a:r>
          </a:p>
          <a:p>
            <a:pPr lvl="1"/>
            <a:r>
              <a:rPr lang="tr-TR" sz="2600" dirty="0" err="1" smtClean="0"/>
              <a:t>Ektopik</a:t>
            </a:r>
            <a:r>
              <a:rPr lang="tr-TR" sz="2600" dirty="0" smtClean="0"/>
              <a:t> yerleşim</a:t>
            </a:r>
          </a:p>
          <a:p>
            <a:pPr lvl="1"/>
            <a:endParaRPr lang="tr-TR" sz="2600" dirty="0" smtClean="0"/>
          </a:p>
          <a:p>
            <a:r>
              <a:rPr lang="tr-TR" sz="2600" dirty="0" err="1" smtClean="0"/>
              <a:t>Eksternal</a:t>
            </a:r>
            <a:r>
              <a:rPr lang="tr-TR" sz="2600" dirty="0" smtClean="0"/>
              <a:t> </a:t>
            </a:r>
            <a:r>
              <a:rPr lang="tr-TR" sz="2600" dirty="0" err="1" smtClean="0"/>
              <a:t>inguinal</a:t>
            </a:r>
            <a:r>
              <a:rPr lang="tr-TR" sz="2600" dirty="0" smtClean="0"/>
              <a:t> ring;</a:t>
            </a:r>
          </a:p>
          <a:p>
            <a:pPr lvl="1"/>
            <a:r>
              <a:rPr lang="tr-TR" sz="2600" dirty="0" err="1" smtClean="0"/>
              <a:t>Eksternal</a:t>
            </a:r>
            <a:r>
              <a:rPr lang="tr-TR" sz="2600" dirty="0" smtClean="0"/>
              <a:t> </a:t>
            </a:r>
            <a:r>
              <a:rPr lang="tr-TR" sz="2600" dirty="0" err="1" smtClean="0"/>
              <a:t>ilyak</a:t>
            </a:r>
            <a:r>
              <a:rPr lang="tr-TR" sz="2600" dirty="0" smtClean="0"/>
              <a:t> </a:t>
            </a:r>
            <a:r>
              <a:rPr lang="tr-TR" sz="2600" dirty="0" err="1" smtClean="0"/>
              <a:t>venden</a:t>
            </a:r>
            <a:r>
              <a:rPr lang="tr-TR" sz="2600" dirty="0" smtClean="0"/>
              <a:t> 2.5-4 cm,</a:t>
            </a:r>
          </a:p>
          <a:p>
            <a:pPr lvl="1"/>
            <a:r>
              <a:rPr lang="tr-TR" sz="2600" dirty="0" smtClean="0"/>
              <a:t>Dolu mesaneden  2-4 cm,</a:t>
            </a:r>
          </a:p>
          <a:p>
            <a:pPr lvl="1"/>
            <a:r>
              <a:rPr lang="tr-TR" sz="2600" dirty="0" smtClean="0"/>
              <a:t>Boş mesaneden 5.3-8 cm,  uzaklıkta</a:t>
            </a:r>
          </a:p>
          <a:p>
            <a:pPr>
              <a:buNone/>
            </a:pPr>
            <a:r>
              <a:rPr lang="tr-TR" dirty="0" smtClean="0"/>
              <a:t>			</a:t>
            </a:r>
          </a:p>
          <a:p>
            <a:pPr>
              <a:buNone/>
            </a:pPr>
            <a:r>
              <a:rPr lang="tr-TR" sz="2200" dirty="0" smtClean="0"/>
              <a:t>				(</a:t>
            </a:r>
            <a:r>
              <a:rPr lang="en-US" sz="2200" dirty="0" smtClean="0"/>
              <a:t>Henry</a:t>
            </a:r>
            <a:r>
              <a:rPr lang="tr-TR" sz="2200" dirty="0" smtClean="0"/>
              <a:t> G, </a:t>
            </a:r>
            <a:r>
              <a:rPr lang="en-US" sz="2200" dirty="0" smtClean="0"/>
              <a:t>J Sex Med 2012;</a:t>
            </a:r>
            <a:r>
              <a:rPr lang="tr-TR" sz="2200" dirty="0" smtClean="0"/>
              <a:t> </a:t>
            </a:r>
            <a:r>
              <a:rPr lang="en-US" sz="2200" dirty="0" smtClean="0"/>
              <a:t>9</a:t>
            </a:r>
            <a:r>
              <a:rPr lang="tr-TR" sz="2200" dirty="0" smtClean="0"/>
              <a:t> </a:t>
            </a:r>
            <a:r>
              <a:rPr lang="en-US" sz="2200" dirty="0" smtClean="0"/>
              <a:t>(</a:t>
            </a:r>
            <a:r>
              <a:rPr lang="en-US" sz="2200" dirty="0" err="1" smtClean="0"/>
              <a:t>suppl</a:t>
            </a:r>
            <a:r>
              <a:rPr lang="en-US" sz="2200" dirty="0" smtClean="0"/>
              <a:t> 4):</a:t>
            </a:r>
            <a:r>
              <a:rPr lang="tr-TR" sz="2200" dirty="0" smtClean="0"/>
              <a:t> </a:t>
            </a:r>
            <a:r>
              <a:rPr lang="en-US" sz="2200" dirty="0" smtClean="0"/>
              <a:t>192, A27</a:t>
            </a:r>
            <a:r>
              <a:rPr lang="tr-TR" sz="2200" dirty="0" smtClean="0"/>
              <a:t>)</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922114"/>
          </a:xfrm>
        </p:spPr>
        <p:txBody>
          <a:bodyPr>
            <a:noAutofit/>
          </a:bodyPr>
          <a:lstStyle/>
          <a:p>
            <a:pPr algn="l"/>
            <a:r>
              <a:rPr lang="en-US" sz="3200" b="1" dirty="0" smtClean="0"/>
              <a:t>Abdominal </a:t>
            </a:r>
            <a:r>
              <a:rPr lang="tr-TR" sz="3200" b="1" dirty="0" smtClean="0"/>
              <a:t>Duvara </a:t>
            </a:r>
            <a:r>
              <a:rPr lang="en-US" sz="3200" b="1" dirty="0" smtClean="0"/>
              <a:t>Re</a:t>
            </a:r>
            <a:r>
              <a:rPr lang="tr-TR" sz="3200" b="1" dirty="0" smtClean="0"/>
              <a:t>z</a:t>
            </a:r>
            <a:r>
              <a:rPr lang="en-US" sz="3200" b="1" dirty="0" err="1" smtClean="0"/>
              <a:t>erv</a:t>
            </a:r>
            <a:r>
              <a:rPr lang="tr-TR" sz="3200" b="1" dirty="0" err="1" smtClean="0"/>
              <a:t>uarın</a:t>
            </a:r>
            <a:r>
              <a:rPr lang="tr-TR" sz="3200" b="1" dirty="0" smtClean="0"/>
              <a:t> Yerleştirilmesi</a:t>
            </a:r>
            <a:endParaRPr lang="tr-TR" sz="3200" b="1" dirty="0"/>
          </a:p>
        </p:txBody>
      </p:sp>
      <p:sp>
        <p:nvSpPr>
          <p:cNvPr id="3" name="2 İçerik Yer Tutucusu"/>
          <p:cNvSpPr>
            <a:spLocks noGrp="1"/>
          </p:cNvSpPr>
          <p:nvPr>
            <p:ph idx="1"/>
          </p:nvPr>
        </p:nvSpPr>
        <p:spPr>
          <a:xfrm>
            <a:off x="457200" y="1340768"/>
            <a:ext cx="8229600" cy="4785395"/>
          </a:xfrm>
        </p:spPr>
        <p:txBody>
          <a:bodyPr>
            <a:normAutofit lnSpcReduction="10000"/>
          </a:bodyPr>
          <a:lstStyle/>
          <a:p>
            <a:r>
              <a:rPr lang="tr-TR" dirty="0" smtClean="0"/>
              <a:t>Tüm bu komplikasyonlardan kaçınmak için;</a:t>
            </a:r>
          </a:p>
          <a:p>
            <a:pPr lvl="1"/>
            <a:r>
              <a:rPr lang="tr-TR" dirty="0" smtClean="0">
                <a:solidFill>
                  <a:srgbClr val="C00000"/>
                </a:solidFill>
              </a:rPr>
              <a:t>alternatif rezervuar  yerleştirme,</a:t>
            </a:r>
          </a:p>
          <a:p>
            <a:pPr lvl="2"/>
            <a:r>
              <a:rPr lang="tr-TR" dirty="0" err="1" smtClean="0"/>
              <a:t>fasya</a:t>
            </a:r>
            <a:r>
              <a:rPr lang="tr-TR" dirty="0" smtClean="0"/>
              <a:t> </a:t>
            </a:r>
            <a:r>
              <a:rPr lang="tr-TR" dirty="0" err="1" smtClean="0"/>
              <a:t>transversalisin</a:t>
            </a:r>
            <a:r>
              <a:rPr lang="tr-TR" dirty="0" smtClean="0"/>
              <a:t> </a:t>
            </a:r>
            <a:r>
              <a:rPr lang="tr-TR" dirty="0" err="1" smtClean="0"/>
              <a:t>posterioru</a:t>
            </a:r>
            <a:r>
              <a:rPr lang="tr-TR" dirty="0" smtClean="0"/>
              <a:t> (PTF),</a:t>
            </a:r>
          </a:p>
          <a:p>
            <a:pPr lvl="2"/>
            <a:r>
              <a:rPr lang="tr-TR" dirty="0" smtClean="0"/>
              <a:t>    “                “              </a:t>
            </a:r>
            <a:r>
              <a:rPr lang="tr-TR" dirty="0" err="1" smtClean="0"/>
              <a:t>anterioru</a:t>
            </a:r>
            <a:r>
              <a:rPr lang="tr-TR" dirty="0" smtClean="0"/>
              <a:t> (ATF),</a:t>
            </a:r>
          </a:p>
          <a:p>
            <a:pPr lvl="1"/>
            <a:r>
              <a:rPr lang="tr-TR" dirty="0" err="1" smtClean="0">
                <a:solidFill>
                  <a:srgbClr val="C00000"/>
                </a:solidFill>
              </a:rPr>
              <a:t>ektopik</a:t>
            </a:r>
            <a:r>
              <a:rPr lang="tr-TR" dirty="0" smtClean="0">
                <a:solidFill>
                  <a:srgbClr val="C00000"/>
                </a:solidFill>
              </a:rPr>
              <a:t> rezervuar yerleştirme,</a:t>
            </a:r>
            <a:endParaRPr lang="tr-TR" dirty="0" smtClean="0"/>
          </a:p>
          <a:p>
            <a:pPr lvl="2"/>
            <a:r>
              <a:rPr lang="tr-TR" dirty="0" err="1" smtClean="0"/>
              <a:t>intraabdominal</a:t>
            </a:r>
            <a:r>
              <a:rPr lang="tr-TR" dirty="0" smtClean="0"/>
              <a:t>,</a:t>
            </a:r>
          </a:p>
          <a:p>
            <a:pPr lvl="2"/>
            <a:r>
              <a:rPr lang="tr-TR" dirty="0" err="1" smtClean="0"/>
              <a:t>lateral</a:t>
            </a:r>
            <a:r>
              <a:rPr lang="tr-TR" dirty="0" smtClean="0"/>
              <a:t> </a:t>
            </a:r>
            <a:r>
              <a:rPr lang="tr-TR" dirty="0" err="1" smtClean="0"/>
              <a:t>retroperitoneal</a:t>
            </a:r>
            <a:r>
              <a:rPr lang="tr-TR" dirty="0" smtClean="0"/>
              <a:t> yerleştirme,</a:t>
            </a:r>
          </a:p>
          <a:p>
            <a:r>
              <a:rPr lang="tr-TR" dirty="0" smtClean="0"/>
              <a:t>Alternatif bölge olarak, karın duvarı kaslarının </a:t>
            </a:r>
            <a:r>
              <a:rPr lang="tr-TR" dirty="0" err="1" smtClean="0"/>
              <a:t>posterioru</a:t>
            </a:r>
            <a:r>
              <a:rPr lang="tr-TR" dirty="0" smtClean="0"/>
              <a:t>, daha emniyetli bir bölge olarak saptanmış</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850106"/>
          </a:xfrm>
        </p:spPr>
        <p:txBody>
          <a:bodyPr/>
          <a:lstStyle/>
          <a:p>
            <a:pPr algn="l"/>
            <a:r>
              <a:rPr lang="tr-TR" dirty="0" smtClean="0"/>
              <a:t>PTF Tip Rezervuar Yerleşimi</a:t>
            </a:r>
            <a:endParaRPr lang="tr-TR" dirty="0"/>
          </a:p>
        </p:txBody>
      </p:sp>
      <p:pic>
        <p:nvPicPr>
          <p:cNvPr id="59394" name="Picture 2"/>
          <p:cNvPicPr>
            <a:picLocks noChangeAspect="1" noChangeArrowheads="1"/>
          </p:cNvPicPr>
          <p:nvPr/>
        </p:nvPicPr>
        <p:blipFill>
          <a:blip r:embed="rId2" cstate="print"/>
          <a:srcRect/>
          <a:stretch>
            <a:fillRect/>
          </a:stretch>
        </p:blipFill>
        <p:spPr bwMode="auto">
          <a:xfrm>
            <a:off x="1331640" y="1124744"/>
            <a:ext cx="6768752" cy="5314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562074"/>
          </a:xfrm>
        </p:spPr>
        <p:txBody>
          <a:bodyPr>
            <a:normAutofit fontScale="90000"/>
          </a:bodyPr>
          <a:lstStyle/>
          <a:p>
            <a:pPr algn="l"/>
            <a:r>
              <a:rPr lang="tr-TR" dirty="0" smtClean="0"/>
              <a:t>ATF Tip Rezervuar Yerleşimi</a:t>
            </a:r>
            <a:endParaRPr lang="tr-TR" dirty="0"/>
          </a:p>
        </p:txBody>
      </p:sp>
      <p:pic>
        <p:nvPicPr>
          <p:cNvPr id="60418" name="Picture 2"/>
          <p:cNvPicPr>
            <a:picLocks noChangeAspect="1" noChangeArrowheads="1"/>
          </p:cNvPicPr>
          <p:nvPr/>
        </p:nvPicPr>
        <p:blipFill>
          <a:blip r:embed="rId2" cstate="print"/>
          <a:srcRect/>
          <a:stretch>
            <a:fillRect/>
          </a:stretch>
        </p:blipFill>
        <p:spPr bwMode="auto">
          <a:xfrm>
            <a:off x="1907704" y="908720"/>
            <a:ext cx="6507864" cy="579844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78098"/>
          </a:xfrm>
        </p:spPr>
        <p:txBody>
          <a:bodyPr/>
          <a:lstStyle/>
          <a:p>
            <a:endParaRPr lang="tr-TR" dirty="0"/>
          </a:p>
        </p:txBody>
      </p:sp>
      <p:sp>
        <p:nvSpPr>
          <p:cNvPr id="3" name="2 İçerik Yer Tutucusu"/>
          <p:cNvSpPr>
            <a:spLocks noGrp="1"/>
          </p:cNvSpPr>
          <p:nvPr>
            <p:ph idx="1"/>
          </p:nvPr>
        </p:nvSpPr>
        <p:spPr>
          <a:xfrm>
            <a:off x="457200" y="1268760"/>
            <a:ext cx="8229600" cy="4857403"/>
          </a:xfrm>
        </p:spPr>
        <p:txBody>
          <a:bodyPr/>
          <a:lstStyle/>
          <a:p>
            <a:r>
              <a:rPr lang="tr-TR" dirty="0" smtClean="0">
                <a:solidFill>
                  <a:srgbClr val="C00000"/>
                </a:solidFill>
              </a:rPr>
              <a:t>ATF veya PTF  rezervuar yerleşimi için FDA onayı bulunmamakta</a:t>
            </a:r>
          </a:p>
          <a:p>
            <a:r>
              <a:rPr lang="tr-TR" dirty="0" smtClean="0">
                <a:solidFill>
                  <a:srgbClr val="C00000"/>
                </a:solidFill>
              </a:rPr>
              <a:t>“</a:t>
            </a:r>
            <a:r>
              <a:rPr lang="tr-TR" dirty="0" err="1" smtClean="0">
                <a:solidFill>
                  <a:srgbClr val="C00000"/>
                </a:solidFill>
              </a:rPr>
              <a:t>off</a:t>
            </a:r>
            <a:r>
              <a:rPr lang="tr-TR" dirty="0" smtClean="0">
                <a:solidFill>
                  <a:srgbClr val="C00000"/>
                </a:solidFill>
              </a:rPr>
              <a:t>-</a:t>
            </a:r>
            <a:r>
              <a:rPr lang="tr-TR" dirty="0" err="1" smtClean="0">
                <a:solidFill>
                  <a:srgbClr val="C00000"/>
                </a:solidFill>
              </a:rPr>
              <a:t>labell</a:t>
            </a:r>
            <a:r>
              <a:rPr lang="tr-TR" dirty="0" smtClean="0">
                <a:solidFill>
                  <a:srgbClr val="C00000"/>
                </a:solidFill>
              </a:rPr>
              <a:t>” kullanılmakta</a:t>
            </a:r>
          </a:p>
          <a:p>
            <a:r>
              <a:rPr lang="tr-TR" dirty="0" smtClean="0">
                <a:solidFill>
                  <a:srgbClr val="C00000"/>
                </a:solidFill>
              </a:rPr>
              <a:t>Protez firmaları da geleneksel kullanımın dışındaki yöntemleri bugün için önermemekte</a:t>
            </a:r>
          </a:p>
          <a:p>
            <a:endParaRPr lang="tr-TR"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dirty="0" smtClean="0"/>
              <a:t>            INHIBIZONE</a:t>
            </a:r>
            <a:endParaRPr lang="tr-TR" dirty="0"/>
          </a:p>
        </p:txBody>
      </p:sp>
      <p:sp>
        <p:nvSpPr>
          <p:cNvPr id="3" name="2 İçerik Yer Tutucusu"/>
          <p:cNvSpPr>
            <a:spLocks noGrp="1"/>
          </p:cNvSpPr>
          <p:nvPr>
            <p:ph sz="half" idx="1"/>
          </p:nvPr>
        </p:nvSpPr>
        <p:spPr>
          <a:xfrm>
            <a:off x="457200" y="1600200"/>
            <a:ext cx="5482952" cy="4525963"/>
          </a:xfrm>
        </p:spPr>
        <p:txBody>
          <a:bodyPr>
            <a:normAutofit/>
          </a:bodyPr>
          <a:lstStyle/>
          <a:p>
            <a:r>
              <a:rPr lang="tr-TR" dirty="0" smtClean="0"/>
              <a:t>Sıcağa maruz kaldığında,</a:t>
            </a:r>
          </a:p>
          <a:p>
            <a:r>
              <a:rPr lang="tr-TR" dirty="0" smtClean="0"/>
              <a:t>Nemli ortamda</a:t>
            </a:r>
          </a:p>
          <a:p>
            <a:pPr>
              <a:buNone/>
            </a:pPr>
            <a:r>
              <a:rPr lang="tr-TR" dirty="0" smtClean="0"/>
              <a:t>  Silikon </a:t>
            </a:r>
            <a:r>
              <a:rPr lang="tr-TR" dirty="0" err="1" smtClean="0"/>
              <a:t>matriksten</a:t>
            </a:r>
            <a:r>
              <a:rPr lang="tr-TR" dirty="0" smtClean="0"/>
              <a:t> ayrışarak antibiyotik salınması</a:t>
            </a:r>
          </a:p>
          <a:p>
            <a:pPr>
              <a:buNone/>
            </a:pPr>
            <a:endParaRPr lang="tr-TR" dirty="0" smtClean="0"/>
          </a:p>
          <a:p>
            <a:r>
              <a:rPr lang="tr-TR" dirty="0" err="1" smtClean="0"/>
              <a:t>İmplanttan</a:t>
            </a:r>
            <a:r>
              <a:rPr lang="tr-TR" dirty="0" smtClean="0"/>
              <a:t> 2-3 gün sonra ilaçların çoğu protezden ayrılmakta</a:t>
            </a:r>
          </a:p>
          <a:p>
            <a:r>
              <a:rPr lang="tr-TR" dirty="0" smtClean="0"/>
              <a:t>Kalanlar sonraki 2 haftada ayrılır </a:t>
            </a:r>
            <a:r>
              <a:rPr lang="tr-TR" sz="2400" dirty="0" smtClean="0"/>
              <a:t>(erken enfeksiyon riskini azaltmak için)</a:t>
            </a:r>
          </a:p>
        </p:txBody>
      </p:sp>
      <p:pic>
        <p:nvPicPr>
          <p:cNvPr id="5" name="Picture 1"/>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6300192" y="1196752"/>
            <a:ext cx="2246015" cy="2642766"/>
          </a:xfrm>
          <a:prstGeom prst="rect">
            <a:avLst/>
          </a:prstGeom>
        </p:spPr>
      </p:pic>
    </p:spTree>
    <p:extLst>
      <p:ext uri="{BB962C8B-B14F-4D97-AF65-F5344CB8AC3E}">
        <p14:creationId xmlns:p14="http://schemas.microsoft.com/office/powerpoint/2010/main" xmlns="" val="328350767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tr-TR" dirty="0" smtClean="0"/>
              <a:t>Eski Tanımlar</a:t>
            </a:r>
            <a:endParaRPr lang="tr-TR" dirty="0"/>
          </a:p>
        </p:txBody>
      </p:sp>
      <p:sp>
        <p:nvSpPr>
          <p:cNvPr id="279555" name="Rectangle 3"/>
          <p:cNvSpPr>
            <a:spLocks noGrp="1" noChangeArrowheads="1"/>
          </p:cNvSpPr>
          <p:nvPr>
            <p:ph sz="half" idx="1"/>
          </p:nvPr>
        </p:nvSpPr>
        <p:spPr>
          <a:xfrm>
            <a:off x="457200" y="1981200"/>
            <a:ext cx="8147050" cy="3886200"/>
          </a:xfrm>
        </p:spPr>
        <p:txBody>
          <a:bodyPr/>
          <a:lstStyle/>
          <a:p>
            <a:pPr marL="609600" indent="-609600">
              <a:lnSpc>
                <a:spcPct val="90000"/>
              </a:lnSpc>
              <a:buFont typeface="Wingdings" charset="2"/>
              <a:buAutoNum type="arabicPeriod"/>
            </a:pPr>
            <a:r>
              <a:rPr lang="tr-TR" sz="2000" dirty="0" smtClean="0">
                <a:solidFill>
                  <a:srgbClr val="000000"/>
                </a:solidFill>
              </a:rPr>
              <a:t>Kısa </a:t>
            </a:r>
            <a:r>
              <a:rPr lang="tr-TR" sz="2000" dirty="0" err="1" smtClean="0">
                <a:solidFill>
                  <a:srgbClr val="000000"/>
                </a:solidFill>
              </a:rPr>
              <a:t>ejakülasyon</a:t>
            </a:r>
            <a:r>
              <a:rPr lang="tr-TR" sz="2000" dirty="0" smtClean="0">
                <a:solidFill>
                  <a:srgbClr val="000000"/>
                </a:solidFill>
              </a:rPr>
              <a:t> süresi</a:t>
            </a:r>
            <a:endParaRPr lang="tr-TR" sz="2000" dirty="0">
              <a:solidFill>
                <a:srgbClr val="000000"/>
              </a:solidFill>
            </a:endParaRPr>
          </a:p>
          <a:p>
            <a:pPr marL="1371600" lvl="2" indent="-457200">
              <a:lnSpc>
                <a:spcPct val="90000"/>
              </a:lnSpc>
            </a:pPr>
            <a:r>
              <a:rPr lang="en-US" sz="1600" dirty="0" smtClean="0">
                <a:solidFill>
                  <a:srgbClr val="000000"/>
                </a:solidFill>
              </a:rPr>
              <a:t>G</a:t>
            </a:r>
            <a:r>
              <a:rPr lang="tr-TR" sz="1600" dirty="0" smtClean="0">
                <a:solidFill>
                  <a:srgbClr val="000000"/>
                </a:solidFill>
              </a:rPr>
              <a:t>irişten önce veya “hemen” sonrasında (DSM-IV)</a:t>
            </a:r>
            <a:endParaRPr lang="tr-TR" sz="1600" dirty="0">
              <a:solidFill>
                <a:srgbClr val="000000"/>
              </a:solidFill>
            </a:endParaRPr>
          </a:p>
          <a:p>
            <a:pPr marL="1371600" lvl="2" indent="-457200">
              <a:lnSpc>
                <a:spcPct val="90000"/>
              </a:lnSpc>
            </a:pPr>
            <a:r>
              <a:rPr lang="tr-TR" sz="1600" dirty="0">
                <a:solidFill>
                  <a:srgbClr val="000000"/>
                </a:solidFill>
              </a:rPr>
              <a:t>ICD-10: </a:t>
            </a:r>
            <a:r>
              <a:rPr lang="tr-TR" sz="1600" dirty="0" smtClean="0">
                <a:solidFill>
                  <a:srgbClr val="000000"/>
                </a:solidFill>
              </a:rPr>
              <a:t>&lt;15 </a:t>
            </a:r>
            <a:r>
              <a:rPr lang="tr-TR" sz="1600" dirty="0" err="1" smtClean="0">
                <a:solidFill>
                  <a:srgbClr val="000000"/>
                </a:solidFill>
              </a:rPr>
              <a:t>sn</a:t>
            </a:r>
            <a:endParaRPr lang="tr-TR" sz="1600" dirty="0">
              <a:solidFill>
                <a:srgbClr val="000000"/>
              </a:solidFill>
            </a:endParaRPr>
          </a:p>
          <a:p>
            <a:pPr marL="609600" indent="-609600">
              <a:lnSpc>
                <a:spcPct val="90000"/>
              </a:lnSpc>
              <a:buFont typeface="Wingdings" charset="2"/>
              <a:buAutoNum type="arabicPeriod"/>
            </a:pPr>
            <a:endParaRPr lang="tr-TR" sz="2000" dirty="0">
              <a:solidFill>
                <a:srgbClr val="000000"/>
              </a:solidFill>
            </a:endParaRPr>
          </a:p>
          <a:p>
            <a:pPr marL="609600" indent="-609600">
              <a:lnSpc>
                <a:spcPct val="90000"/>
              </a:lnSpc>
              <a:buFont typeface="Wingdings" charset="2"/>
              <a:buAutoNum type="arabicPeriod"/>
            </a:pPr>
            <a:r>
              <a:rPr lang="tr-TR" sz="2000" dirty="0" smtClean="0">
                <a:solidFill>
                  <a:srgbClr val="000000"/>
                </a:solidFill>
              </a:rPr>
              <a:t>Azalmış kontrol ve cinsel tatmin</a:t>
            </a:r>
            <a:endParaRPr lang="tr-TR" sz="2000" dirty="0">
              <a:solidFill>
                <a:srgbClr val="000000"/>
              </a:solidFill>
            </a:endParaRPr>
          </a:p>
          <a:p>
            <a:pPr marL="1371600" lvl="2" indent="-457200">
              <a:lnSpc>
                <a:spcPct val="90000"/>
              </a:lnSpc>
            </a:pPr>
            <a:r>
              <a:rPr lang="tr-TR" sz="1600" dirty="0" smtClean="0">
                <a:solidFill>
                  <a:srgbClr val="000000"/>
                </a:solidFill>
              </a:rPr>
              <a:t>Kişinin isteminden önce (DSM-IV)</a:t>
            </a:r>
          </a:p>
          <a:p>
            <a:pPr marL="1371600" lvl="2" indent="-457200">
              <a:lnSpc>
                <a:spcPct val="90000"/>
              </a:lnSpc>
            </a:pPr>
            <a:endParaRPr lang="tr-TR" sz="2000" dirty="0">
              <a:solidFill>
                <a:srgbClr val="000000"/>
              </a:solidFill>
            </a:endParaRPr>
          </a:p>
          <a:p>
            <a:pPr marL="609600" indent="-609600">
              <a:lnSpc>
                <a:spcPct val="90000"/>
              </a:lnSpc>
              <a:buFont typeface="Wingdings" charset="2"/>
              <a:buAutoNum type="arabicPeriod"/>
            </a:pPr>
            <a:r>
              <a:rPr lang="tr-TR" sz="2000" dirty="0" smtClean="0">
                <a:solidFill>
                  <a:srgbClr val="000000"/>
                </a:solidFill>
              </a:rPr>
              <a:t>Negatif kişisel sonuçlar</a:t>
            </a:r>
          </a:p>
          <a:p>
            <a:pPr marL="1371600" lvl="2" indent="-457200">
              <a:lnSpc>
                <a:spcPct val="90000"/>
              </a:lnSpc>
            </a:pPr>
            <a:r>
              <a:rPr lang="tr-TR" sz="1600" dirty="0" smtClean="0">
                <a:solidFill>
                  <a:srgbClr val="000000"/>
                </a:solidFill>
              </a:rPr>
              <a:t>Sıkıntı</a:t>
            </a:r>
          </a:p>
          <a:p>
            <a:pPr marL="1371600" lvl="2" indent="-457200">
              <a:lnSpc>
                <a:spcPct val="90000"/>
              </a:lnSpc>
            </a:pPr>
            <a:r>
              <a:rPr lang="tr-TR" sz="1600" dirty="0" smtClean="0">
                <a:solidFill>
                  <a:srgbClr val="000000"/>
                </a:solidFill>
              </a:rPr>
              <a:t>İlişkide problem</a:t>
            </a:r>
          </a:p>
          <a:p>
            <a:pPr marL="609600" indent="-609600">
              <a:lnSpc>
                <a:spcPct val="90000"/>
              </a:lnSpc>
              <a:buNone/>
            </a:pPr>
            <a:endParaRPr lang="tr-TR" sz="2000" dirty="0" smtClean="0">
              <a:solidFill>
                <a:srgbClr val="000000"/>
              </a:solidFill>
            </a:endParaRPr>
          </a:p>
          <a:p>
            <a:pPr marL="609600" indent="-609600">
              <a:lnSpc>
                <a:spcPct val="90000"/>
              </a:lnSpc>
            </a:pPr>
            <a:endParaRPr lang="tr-TR" sz="2000" dirty="0">
              <a:solidFill>
                <a:srgbClr val="000000"/>
              </a:solidFill>
            </a:endParaRPr>
          </a:p>
          <a:p>
            <a:pPr marL="609600" indent="-609600">
              <a:lnSpc>
                <a:spcPct val="90000"/>
              </a:lnSpc>
            </a:pPr>
            <a:endParaRPr lang="tr-TR" sz="2000" dirty="0">
              <a:solidFill>
                <a:srgbClr val="000000"/>
              </a:solidFill>
            </a:endParaRPr>
          </a:p>
          <a:p>
            <a:pPr marL="609600" indent="-609600">
              <a:lnSpc>
                <a:spcPct val="90000"/>
              </a:lnSpc>
            </a:pPr>
            <a:endParaRPr lang="tr-TR" sz="2000" dirty="0">
              <a:solidFill>
                <a:srgbClr val="000000"/>
              </a:solidFill>
            </a:endParaRPr>
          </a:p>
          <a:p>
            <a:pPr marL="609600" indent="-609600">
              <a:lnSpc>
                <a:spcPct val="90000"/>
              </a:lnSpc>
            </a:pPr>
            <a:endParaRPr lang="tr-TR" sz="2000" dirty="0">
              <a:solidFill>
                <a:srgbClr val="000000"/>
              </a:solidFill>
            </a:endParaRPr>
          </a:p>
          <a:p>
            <a:pPr marL="609600" indent="-609600">
              <a:lnSpc>
                <a:spcPct val="90000"/>
              </a:lnSpc>
            </a:pPr>
            <a:endParaRPr lang="tr-TR" sz="2000" dirty="0"/>
          </a:p>
        </p:txBody>
      </p:sp>
      <p:sp>
        <p:nvSpPr>
          <p:cNvPr id="279556" name="Text Box 4"/>
          <p:cNvSpPr txBox="1">
            <a:spLocks noChangeArrowheads="1"/>
          </p:cNvSpPr>
          <p:nvPr/>
        </p:nvSpPr>
        <p:spPr bwMode="auto">
          <a:xfrm>
            <a:off x="179388" y="6164263"/>
            <a:ext cx="8640762" cy="504825"/>
          </a:xfrm>
          <a:prstGeom prst="rect">
            <a:avLst/>
          </a:prstGeom>
          <a:noFill/>
          <a:ln w="12700">
            <a:noFill/>
            <a:miter lim="800000"/>
            <a:headEnd/>
            <a:tailEnd/>
          </a:ln>
        </p:spPr>
        <p:txBody>
          <a:bodyPr lIns="0" tIns="0" rIns="0" bIns="0">
            <a:spAutoFit/>
          </a:bodyPr>
          <a:lstStyle/>
          <a:p>
            <a:pPr algn="l">
              <a:lnSpc>
                <a:spcPct val="110000"/>
              </a:lnSpc>
            </a:pPr>
            <a:r>
              <a:rPr lang="en-GB" sz="1000" dirty="0">
                <a:solidFill>
                  <a:srgbClr val="000000"/>
                </a:solidFill>
                <a:ea typeface="ＭＳ Ｐゴシック" pitchFamily="34" charset="-128"/>
              </a:rPr>
              <a:t>American Psychiatric Association: Diagnostic and Statistical Manual of Mental Disorders, 4th Edition. Washington, DC, American Psychiatric Association, 2000; World Health Organization. International Classification of Diseases and Related Health Problems, 10th Edition. Geneva: World Health Organization, 1994; Montague et al (2004) J Urol. 172: 290–294; McMahon CG et al (2004) J Sex Med 1:58-65</a:t>
            </a:r>
          </a:p>
        </p:txBody>
      </p:sp>
      <p:pic>
        <p:nvPicPr>
          <p:cNvPr id="279559" name="Picture 7" descr="?id=0075440"/>
          <p:cNvPicPr>
            <a:picLocks noChangeAspect="1" noChangeArrowheads="1"/>
          </p:cNvPicPr>
          <p:nvPr/>
        </p:nvPicPr>
        <p:blipFill>
          <a:blip r:embed="rId3" cstate="print"/>
          <a:srcRect/>
          <a:stretch>
            <a:fillRect/>
          </a:stretch>
        </p:blipFill>
        <p:spPr bwMode="auto">
          <a:xfrm>
            <a:off x="7740650" y="4581525"/>
            <a:ext cx="1439863" cy="1119188"/>
          </a:xfrm>
          <a:prstGeom prst="rect">
            <a:avLst/>
          </a:prstGeom>
          <a:noFill/>
        </p:spPr>
      </p:pic>
      <p:pic>
        <p:nvPicPr>
          <p:cNvPr id="279561" name="Picture 9" descr="smutny">
            <a:hlinkClick r:id="rId4"/>
          </p:cNvPr>
          <p:cNvPicPr>
            <a:picLocks noChangeAspect="1" noChangeArrowheads="1"/>
          </p:cNvPicPr>
          <p:nvPr/>
        </p:nvPicPr>
        <p:blipFill>
          <a:blip r:embed="rId5" cstate="print"/>
          <a:srcRect/>
          <a:stretch>
            <a:fillRect/>
          </a:stretch>
        </p:blipFill>
        <p:spPr bwMode="auto">
          <a:xfrm>
            <a:off x="7739063" y="3141663"/>
            <a:ext cx="1404937" cy="1439862"/>
          </a:xfrm>
          <a:prstGeom prst="rect">
            <a:avLst/>
          </a:prstGeom>
          <a:noFill/>
        </p:spPr>
      </p:pic>
      <p:pic>
        <p:nvPicPr>
          <p:cNvPr id="279562" name="Picture 10" descr="stopwatch"/>
          <p:cNvPicPr>
            <a:picLocks noChangeAspect="1" noChangeArrowheads="1"/>
          </p:cNvPicPr>
          <p:nvPr/>
        </p:nvPicPr>
        <p:blipFill>
          <a:blip r:embed="rId6" cstate="print"/>
          <a:srcRect/>
          <a:stretch>
            <a:fillRect/>
          </a:stretch>
        </p:blipFill>
        <p:spPr bwMode="auto">
          <a:xfrm>
            <a:off x="7720013" y="1846260"/>
            <a:ext cx="1423987" cy="1296988"/>
          </a:xfrm>
          <a:prstGeom prst="rect">
            <a:avLst/>
          </a:prstGeom>
          <a:noFill/>
        </p:spPr>
      </p:pic>
    </p:spTree>
    <p:extLst>
      <p:ext uri="{BB962C8B-B14F-4D97-AF65-F5344CB8AC3E}">
        <p14:creationId xmlns="" xmlns:p14="http://schemas.microsoft.com/office/powerpoint/2010/main" val="91981892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34082"/>
          </a:xfrm>
        </p:spPr>
        <p:txBody>
          <a:bodyPr>
            <a:normAutofit fontScale="90000"/>
          </a:bodyPr>
          <a:lstStyle/>
          <a:p>
            <a:pPr algn="l"/>
            <a:r>
              <a:rPr lang="tr-TR" b="1" dirty="0" smtClean="0"/>
              <a:t>“ No </a:t>
            </a:r>
            <a:r>
              <a:rPr lang="tr-TR" b="1" dirty="0" err="1" smtClean="0"/>
              <a:t>touch</a:t>
            </a:r>
            <a:r>
              <a:rPr lang="tr-TR" b="1" dirty="0" smtClean="0"/>
              <a:t> Tekniği”</a:t>
            </a:r>
            <a:endParaRPr lang="tr-TR" b="1" dirty="0"/>
          </a:p>
        </p:txBody>
      </p:sp>
      <p:sp>
        <p:nvSpPr>
          <p:cNvPr id="3" name="2 İçerik Yer Tutucusu"/>
          <p:cNvSpPr>
            <a:spLocks noGrp="1"/>
          </p:cNvSpPr>
          <p:nvPr>
            <p:ph idx="1"/>
          </p:nvPr>
        </p:nvSpPr>
        <p:spPr>
          <a:xfrm>
            <a:off x="457200" y="908720"/>
            <a:ext cx="8229600" cy="5544616"/>
          </a:xfrm>
        </p:spPr>
        <p:txBody>
          <a:bodyPr>
            <a:noAutofit/>
          </a:bodyPr>
          <a:lstStyle/>
          <a:p>
            <a:r>
              <a:rPr lang="tr-TR" sz="2800" dirty="0" smtClean="0"/>
              <a:t>Anti-</a:t>
            </a:r>
            <a:r>
              <a:rPr lang="tr-TR" sz="2800" dirty="0" err="1" smtClean="0"/>
              <a:t>enfektif</a:t>
            </a:r>
            <a:r>
              <a:rPr lang="tr-TR" sz="2800" dirty="0" smtClean="0"/>
              <a:t> Cihazlar, enfeksiyon oranlarını azaltmasına rağmen, </a:t>
            </a:r>
          </a:p>
          <a:p>
            <a:pPr lvl="1"/>
            <a:r>
              <a:rPr lang="en-US" sz="2400" dirty="0" err="1" smtClean="0">
                <a:solidFill>
                  <a:srgbClr val="FF0000"/>
                </a:solidFill>
              </a:rPr>
              <a:t>Enterococcus</a:t>
            </a:r>
            <a:r>
              <a:rPr lang="en-US" sz="2400" dirty="0" smtClean="0">
                <a:solidFill>
                  <a:srgbClr val="FF0000"/>
                </a:solidFill>
              </a:rPr>
              <a:t>,</a:t>
            </a:r>
            <a:endParaRPr lang="tr-TR" sz="2400" dirty="0" smtClean="0">
              <a:solidFill>
                <a:srgbClr val="FF0000"/>
              </a:solidFill>
            </a:endParaRPr>
          </a:p>
          <a:p>
            <a:pPr lvl="1"/>
            <a:r>
              <a:rPr lang="it-IT" sz="2400" dirty="0" smtClean="0">
                <a:solidFill>
                  <a:srgbClr val="FF0000"/>
                </a:solidFill>
              </a:rPr>
              <a:t>Escherichia coli, </a:t>
            </a:r>
            <a:r>
              <a:rPr lang="tr-TR" sz="2400" dirty="0" smtClean="0">
                <a:solidFill>
                  <a:srgbClr val="FF0000"/>
                </a:solidFill>
              </a:rPr>
              <a:t>ve</a:t>
            </a:r>
          </a:p>
          <a:p>
            <a:pPr lvl="1"/>
            <a:r>
              <a:rPr lang="it-IT" sz="2400" dirty="0" smtClean="0">
                <a:solidFill>
                  <a:srgbClr val="FF0000"/>
                </a:solidFill>
              </a:rPr>
              <a:t>Pseudomonas aeruginosa</a:t>
            </a:r>
            <a:r>
              <a:rPr lang="tr-TR" sz="2400" dirty="0" smtClean="0">
                <a:solidFill>
                  <a:srgbClr val="FF0000"/>
                </a:solidFill>
              </a:rPr>
              <a:t>,  </a:t>
            </a:r>
            <a:r>
              <a:rPr lang="tr-TR" sz="2400" dirty="0" smtClean="0"/>
              <a:t>    gibi mikroorganizmalar ile agresif erken enfeksiyonlar daha sık karşımıza çıkmakta </a:t>
            </a:r>
          </a:p>
          <a:p>
            <a:r>
              <a:rPr lang="tr-TR" sz="2000" dirty="0" smtClean="0"/>
              <a:t>Enfeksiyon geciktirici örtüler </a:t>
            </a:r>
            <a:r>
              <a:rPr lang="tr-TR" sz="2000" dirty="0" err="1" smtClean="0"/>
              <a:t>koagulaz</a:t>
            </a:r>
            <a:r>
              <a:rPr lang="tr-TR" sz="2000" dirty="0" smtClean="0"/>
              <a:t> negatif stafilokoklara bağlı enfeksiyonları belirgin olarak azaltmakta,</a:t>
            </a:r>
          </a:p>
          <a:p>
            <a:r>
              <a:rPr lang="tr-TR" sz="2000" dirty="0" smtClean="0"/>
              <a:t>daha güçlü mikroorganizmalarla </a:t>
            </a:r>
            <a:r>
              <a:rPr lang="tr-TR" sz="2000" dirty="0" err="1" smtClean="0"/>
              <a:t>kontaminasyona</a:t>
            </a:r>
            <a:r>
              <a:rPr lang="tr-TR" sz="2000" dirty="0" smtClean="0"/>
              <a:t> izin veren  cerrahi teknikteki potansiyel kırılmaları azaltmaya odaklanma fikri sonucunda,   </a:t>
            </a:r>
          </a:p>
          <a:p>
            <a:r>
              <a:rPr lang="tr-TR" sz="2000" dirty="0" smtClean="0"/>
              <a:t>cerrahın, cihazın veya kullanılan aletlerin hastanın derisi ile teması olmayan bir cerrahi teknik </a:t>
            </a:r>
          </a:p>
          <a:p>
            <a:pPr>
              <a:buNone/>
            </a:pPr>
            <a:endParaRPr lang="tr-TR" sz="2000" dirty="0" smtClean="0"/>
          </a:p>
          <a:p>
            <a:pPr>
              <a:buNone/>
            </a:pPr>
            <a:r>
              <a:rPr lang="tr-TR" sz="2000" dirty="0" smtClean="0"/>
              <a:t>                          (</a:t>
            </a:r>
            <a:r>
              <a:rPr lang="tr-TR" sz="2000" dirty="0" err="1" smtClean="0"/>
              <a:t>Eid</a:t>
            </a:r>
            <a:r>
              <a:rPr lang="tr-TR" sz="2000" dirty="0" smtClean="0"/>
              <a:t> JF. No-</a:t>
            </a:r>
            <a:r>
              <a:rPr lang="tr-TR" sz="2000" dirty="0" err="1" smtClean="0"/>
              <a:t>touch</a:t>
            </a:r>
            <a:r>
              <a:rPr lang="tr-TR" sz="2000" dirty="0" smtClean="0"/>
              <a:t> </a:t>
            </a:r>
            <a:r>
              <a:rPr lang="tr-TR" sz="2000" dirty="0" err="1" smtClean="0"/>
              <a:t>technique</a:t>
            </a:r>
            <a:r>
              <a:rPr lang="tr-TR" sz="2000" dirty="0" smtClean="0"/>
              <a:t>. J </a:t>
            </a:r>
            <a:r>
              <a:rPr lang="tr-TR" sz="2000" dirty="0" err="1" smtClean="0"/>
              <a:t>Sex</a:t>
            </a:r>
            <a:r>
              <a:rPr lang="tr-TR" sz="2000" dirty="0" smtClean="0"/>
              <a:t> </a:t>
            </a:r>
            <a:r>
              <a:rPr lang="tr-TR" sz="2000" dirty="0" err="1" smtClean="0"/>
              <a:t>Med</a:t>
            </a:r>
            <a:r>
              <a:rPr lang="tr-TR" sz="2000" dirty="0" smtClean="0"/>
              <a:t>. 2011;8:5-8)</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0"/>
            <a:ext cx="8676456" cy="548680"/>
          </a:xfrm>
        </p:spPr>
        <p:txBody>
          <a:bodyPr>
            <a:normAutofit fontScale="90000"/>
          </a:bodyPr>
          <a:lstStyle/>
          <a:p>
            <a:r>
              <a:rPr lang="tr-TR" b="1" dirty="0" smtClean="0"/>
              <a:t>No-Touch</a:t>
            </a:r>
            <a:endParaRPr lang="tr-TR" b="1" dirty="0"/>
          </a:p>
        </p:txBody>
      </p:sp>
      <p:graphicFrame>
        <p:nvGraphicFramePr>
          <p:cNvPr id="7" name="Diagram 6"/>
          <p:cNvGraphicFramePr/>
          <p:nvPr>
            <p:extLst>
              <p:ext uri="{D42A27DB-BD31-4B8C-83A1-F6EECF244321}">
                <p14:modId xmlns:p14="http://schemas.microsoft.com/office/powerpoint/2010/main" xmlns="" val="2393818121"/>
              </p:ext>
            </p:extLst>
          </p:nvPr>
        </p:nvGraphicFramePr>
        <p:xfrm>
          <a:off x="0" y="836712"/>
          <a:ext cx="925252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triped Right Arrow 8"/>
          <p:cNvSpPr/>
          <p:nvPr/>
        </p:nvSpPr>
        <p:spPr>
          <a:xfrm>
            <a:off x="3779912" y="1556792"/>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triped Right Arrow 9"/>
          <p:cNvSpPr/>
          <p:nvPr/>
        </p:nvSpPr>
        <p:spPr>
          <a:xfrm>
            <a:off x="3847572" y="4293096"/>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254023175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normAutofit fontScale="90000"/>
          </a:bodyPr>
          <a:lstStyle/>
          <a:p>
            <a:r>
              <a:rPr lang="tr-TR" dirty="0"/>
              <a:t>No-Touch</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181" y="-6551"/>
            <a:ext cx="8878270" cy="15419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806068"/>
            <a:ext cx="8810625" cy="5051932"/>
          </a:xfrm>
          <a:prstGeom prst="rect">
            <a:avLst/>
          </a:prstGeom>
        </p:spPr>
      </p:pic>
      <p:sp>
        <p:nvSpPr>
          <p:cNvPr id="8" name="Rectangle 7"/>
          <p:cNvSpPr/>
          <p:nvPr/>
        </p:nvSpPr>
        <p:spPr>
          <a:xfrm>
            <a:off x="3851920" y="3573016"/>
            <a:ext cx="1944216" cy="576064"/>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8"/>
          <p:cNvSpPr/>
          <p:nvPr/>
        </p:nvSpPr>
        <p:spPr>
          <a:xfrm>
            <a:off x="4139952" y="2420888"/>
            <a:ext cx="1656184" cy="936104"/>
          </a:xfrm>
          <a:prstGeom prst="rect">
            <a:avLst/>
          </a:prstGeom>
          <a:solidFill>
            <a:srgbClr val="F21AC4">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Rectangle 10"/>
          <p:cNvSpPr/>
          <p:nvPr/>
        </p:nvSpPr>
        <p:spPr>
          <a:xfrm>
            <a:off x="5292080" y="6525344"/>
            <a:ext cx="3518545" cy="332656"/>
          </a:xfrm>
          <a:prstGeom prst="rect">
            <a:avLst/>
          </a:prstGeom>
          <a:solidFill>
            <a:srgbClr val="28F418">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904948090"/>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922114"/>
          </a:xfrm>
        </p:spPr>
        <p:txBody>
          <a:bodyPr>
            <a:normAutofit/>
          </a:bodyPr>
          <a:lstStyle/>
          <a:p>
            <a:pPr algn="l"/>
            <a:r>
              <a:rPr lang="tr-TR" sz="4000" b="1" dirty="0" err="1" smtClean="0"/>
              <a:t>Penil</a:t>
            </a:r>
            <a:r>
              <a:rPr lang="tr-TR" sz="4000" b="1" dirty="0" smtClean="0"/>
              <a:t> Protez Sonrası Kısa Penis</a:t>
            </a:r>
            <a:endParaRPr lang="tr-TR" sz="4000" b="1" dirty="0"/>
          </a:p>
        </p:txBody>
      </p:sp>
      <p:sp>
        <p:nvSpPr>
          <p:cNvPr id="3" name="2 İçerik Yer Tutucusu"/>
          <p:cNvSpPr>
            <a:spLocks noGrp="1"/>
          </p:cNvSpPr>
          <p:nvPr>
            <p:ph idx="1"/>
          </p:nvPr>
        </p:nvSpPr>
        <p:spPr>
          <a:xfrm>
            <a:off x="457200" y="1268760"/>
            <a:ext cx="8229600" cy="4857403"/>
          </a:xfrm>
        </p:spPr>
        <p:txBody>
          <a:bodyPr>
            <a:normAutofit fontScale="55000" lnSpcReduction="20000"/>
          </a:bodyPr>
          <a:lstStyle/>
          <a:p>
            <a:r>
              <a:rPr lang="tr-TR" sz="3400" dirty="0" smtClean="0"/>
              <a:t>Cinsel fonksiyonları düzelten herhangi bir yöntemin en önemli parametresi </a:t>
            </a:r>
            <a:r>
              <a:rPr lang="tr-TR" sz="3400" b="1" dirty="0" smtClean="0"/>
              <a:t>“Hasta memnuniyeti”</a:t>
            </a:r>
            <a:endParaRPr lang="en-US" sz="3400" b="1" dirty="0" smtClean="0"/>
          </a:p>
          <a:p>
            <a:endParaRPr lang="tr-TR" sz="3400" dirty="0" smtClean="0"/>
          </a:p>
          <a:p>
            <a:r>
              <a:rPr lang="tr-TR" sz="3400" dirty="0" err="1" smtClean="0"/>
              <a:t>Penil</a:t>
            </a:r>
            <a:r>
              <a:rPr lang="tr-TR" sz="3400" dirty="0" smtClean="0"/>
              <a:t> protez cerrahisi;</a:t>
            </a:r>
          </a:p>
          <a:p>
            <a:pPr lvl="1"/>
            <a:r>
              <a:rPr lang="tr-TR" sz="3400" dirty="0" err="1" smtClean="0"/>
              <a:t>rijidite</a:t>
            </a:r>
            <a:r>
              <a:rPr lang="tr-TR" sz="3400" dirty="0" smtClean="0"/>
              <a:t> sorununu çözdüğünden en yüksek memnuniyet oranlarına sahip</a:t>
            </a:r>
          </a:p>
          <a:p>
            <a:pPr lvl="1"/>
            <a:r>
              <a:rPr lang="tr-TR" sz="3400" dirty="0" smtClean="0"/>
              <a:t>cerrahiyi takiben </a:t>
            </a:r>
            <a:r>
              <a:rPr lang="tr-TR" sz="3400" dirty="0" err="1" smtClean="0"/>
              <a:t>subjektif</a:t>
            </a:r>
            <a:r>
              <a:rPr lang="tr-TR" sz="3400" dirty="0" smtClean="0"/>
              <a:t> ve objektif penis uzunluğunda ve genişliğinde kayıp ile ilişkili</a:t>
            </a:r>
          </a:p>
          <a:p>
            <a:endParaRPr lang="tr-TR" sz="3400" dirty="0" smtClean="0"/>
          </a:p>
          <a:p>
            <a:r>
              <a:rPr lang="tr-TR" sz="3400" dirty="0" smtClean="0"/>
              <a:t>Şişirilebilir </a:t>
            </a:r>
            <a:r>
              <a:rPr lang="tr-TR" sz="3400" dirty="0" err="1" smtClean="0"/>
              <a:t>penil</a:t>
            </a:r>
            <a:r>
              <a:rPr lang="tr-TR" sz="3400" dirty="0" smtClean="0"/>
              <a:t> protezlerle ilgili en büyük şikayet, </a:t>
            </a:r>
            <a:r>
              <a:rPr lang="tr-TR" sz="3400" dirty="0" err="1" smtClean="0"/>
              <a:t>postoperatif</a:t>
            </a:r>
            <a:r>
              <a:rPr lang="tr-TR" sz="3400" dirty="0" smtClean="0"/>
              <a:t> 6 ay sonra penis </a:t>
            </a:r>
            <a:r>
              <a:rPr lang="tr-TR" sz="3400" dirty="0" err="1" smtClean="0"/>
              <a:t>kısalığı’dır</a:t>
            </a:r>
            <a:r>
              <a:rPr lang="tr-TR" sz="3400" dirty="0" smtClean="0"/>
              <a:t> (%</a:t>
            </a:r>
            <a:r>
              <a:rPr lang="en-US" sz="3400" dirty="0" smtClean="0"/>
              <a:t> </a:t>
            </a:r>
            <a:r>
              <a:rPr lang="tr-TR" sz="3400" dirty="0" smtClean="0"/>
              <a:t>30- </a:t>
            </a:r>
            <a:r>
              <a:rPr lang="en-US" sz="3400" dirty="0" smtClean="0"/>
              <a:t>72</a:t>
            </a:r>
            <a:r>
              <a:rPr lang="tr-TR" sz="3400" dirty="0" smtClean="0"/>
              <a:t>)</a:t>
            </a:r>
          </a:p>
          <a:p>
            <a:endParaRPr lang="tr-TR" sz="3400" dirty="0" smtClean="0"/>
          </a:p>
          <a:p>
            <a:r>
              <a:rPr lang="tr-TR" sz="3400" dirty="0" smtClean="0"/>
              <a:t>Penis boyutunda ölçülebilir uzunluk kaybı </a:t>
            </a:r>
            <a:r>
              <a:rPr lang="en-US" sz="3400" dirty="0" smtClean="0"/>
              <a:t>0.2–3.0 cm</a:t>
            </a:r>
            <a:r>
              <a:rPr lang="tr-TR" sz="3400" dirty="0" smtClean="0"/>
              <a:t> (protezin tipine bakmaksızın)</a:t>
            </a:r>
          </a:p>
          <a:p>
            <a:pPr>
              <a:buNone/>
            </a:pPr>
            <a:r>
              <a:rPr lang="tr-TR" sz="2600" dirty="0" smtClean="0"/>
              <a:t>		</a:t>
            </a:r>
          </a:p>
          <a:p>
            <a:pPr>
              <a:buNone/>
            </a:pPr>
            <a:r>
              <a:rPr lang="tr-TR" sz="2600" dirty="0" smtClean="0"/>
              <a:t>				(</a:t>
            </a:r>
            <a:r>
              <a:rPr lang="en-US" sz="2600" dirty="0" err="1" smtClean="0"/>
              <a:t>Deveci</a:t>
            </a:r>
            <a:r>
              <a:rPr lang="en-US" sz="2600" dirty="0" smtClean="0"/>
              <a:t> S, </a:t>
            </a:r>
            <a:r>
              <a:rPr lang="en-US" sz="2600" dirty="0" err="1" smtClean="0"/>
              <a:t>Mulhall</a:t>
            </a:r>
            <a:r>
              <a:rPr lang="en-US" sz="2600" dirty="0" smtClean="0"/>
              <a:t> JP.  </a:t>
            </a:r>
            <a:r>
              <a:rPr lang="en-US" sz="2600" dirty="0" err="1" smtClean="0"/>
              <a:t>Eur</a:t>
            </a:r>
            <a:r>
              <a:rPr lang="en-US" sz="2600" dirty="0" smtClean="0"/>
              <a:t> </a:t>
            </a:r>
            <a:r>
              <a:rPr lang="en-US" sz="2600" dirty="0" err="1" smtClean="0"/>
              <a:t>Urol</a:t>
            </a:r>
            <a:r>
              <a:rPr lang="en-US" sz="2600" dirty="0" smtClean="0"/>
              <a:t> 2007; 51: 1128</a:t>
            </a:r>
            <a:r>
              <a:rPr lang="tr-TR" sz="2600" dirty="0" smtClean="0"/>
              <a:t>-</a:t>
            </a:r>
            <a:r>
              <a:rPr lang="en-US" sz="2600" dirty="0" smtClean="0"/>
              <a:t>31</a:t>
            </a:r>
            <a:r>
              <a:rPr lang="tr-TR" sz="2600" dirty="0" smtClean="0"/>
              <a:t>)</a:t>
            </a:r>
            <a:endParaRPr lang="en-US" sz="2600" dirty="0" smtClean="0"/>
          </a:p>
          <a:p>
            <a:pPr>
              <a:buNone/>
            </a:pPr>
            <a:r>
              <a:rPr lang="tr-TR" sz="2600" dirty="0" smtClean="0"/>
              <a:t>				(</a:t>
            </a:r>
            <a:r>
              <a:rPr lang="en-US" sz="2600" dirty="0" smtClean="0"/>
              <a:t>Wang R, Asian J </a:t>
            </a:r>
            <a:r>
              <a:rPr lang="en-US" sz="2600" dirty="0" err="1" smtClean="0"/>
              <a:t>Androl</a:t>
            </a:r>
            <a:r>
              <a:rPr lang="en-US" sz="2600" dirty="0" smtClean="0"/>
              <a:t> 2009; 11: 411</a:t>
            </a:r>
            <a:r>
              <a:rPr lang="tr-TR" sz="2600" dirty="0" smtClean="0"/>
              <a:t>-</a:t>
            </a:r>
            <a:r>
              <a:rPr lang="en-US" sz="2600" dirty="0" smtClean="0"/>
              <a:t>5</a:t>
            </a:r>
            <a:r>
              <a:rPr lang="tr-TR" sz="2600" dirty="0" smtClean="0"/>
              <a:t>)</a:t>
            </a:r>
            <a:endParaRPr lang="tr-TR" sz="2600"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850106"/>
          </a:xfrm>
        </p:spPr>
        <p:txBody>
          <a:bodyPr>
            <a:noAutofit/>
          </a:bodyPr>
          <a:lstStyle/>
          <a:p>
            <a:pPr algn="l"/>
            <a:r>
              <a:rPr lang="tr-TR" sz="3200" b="1" dirty="0" smtClean="0"/>
              <a:t>Yeni Uzunluk Ölçüm Tekniği</a:t>
            </a:r>
            <a:r>
              <a:rPr lang="en-US" sz="3200" b="1" dirty="0" smtClean="0"/>
              <a:t> (NLMT)</a:t>
            </a:r>
            <a:r>
              <a:rPr lang="tr-TR" sz="3200" b="1" dirty="0" smtClean="0"/>
              <a:t>                </a:t>
            </a:r>
            <a:r>
              <a:rPr lang="tr-TR" sz="2800" dirty="0" smtClean="0"/>
              <a:t>(New </a:t>
            </a:r>
            <a:r>
              <a:rPr lang="tr-TR" sz="2800" dirty="0" err="1" smtClean="0"/>
              <a:t>Length</a:t>
            </a:r>
            <a:r>
              <a:rPr lang="tr-TR" sz="2800" dirty="0" smtClean="0"/>
              <a:t> </a:t>
            </a:r>
            <a:r>
              <a:rPr lang="tr-TR" sz="2800" dirty="0" err="1" smtClean="0"/>
              <a:t>Measurement</a:t>
            </a:r>
            <a:r>
              <a:rPr lang="tr-TR" sz="2800" dirty="0" smtClean="0"/>
              <a:t> </a:t>
            </a:r>
            <a:r>
              <a:rPr lang="tr-TR" sz="2800" dirty="0" err="1" smtClean="0"/>
              <a:t>Technique</a:t>
            </a:r>
            <a:r>
              <a:rPr lang="tr-TR" sz="2800" dirty="0" smtClean="0"/>
              <a:t>)</a:t>
            </a:r>
            <a:endParaRPr lang="tr-TR" sz="2800" dirty="0"/>
          </a:p>
        </p:txBody>
      </p:sp>
      <p:sp>
        <p:nvSpPr>
          <p:cNvPr id="3" name="2 İçerik Yer Tutucusu"/>
          <p:cNvSpPr>
            <a:spLocks noGrp="1"/>
          </p:cNvSpPr>
          <p:nvPr>
            <p:ph idx="1"/>
          </p:nvPr>
        </p:nvSpPr>
        <p:spPr>
          <a:xfrm>
            <a:off x="457200" y="1412776"/>
            <a:ext cx="8229600" cy="4968552"/>
          </a:xfrm>
        </p:spPr>
        <p:txBody>
          <a:bodyPr>
            <a:normAutofit/>
          </a:bodyPr>
          <a:lstStyle/>
          <a:p>
            <a:r>
              <a:rPr lang="tr-TR" dirty="0" err="1" smtClean="0"/>
              <a:t>Primer</a:t>
            </a:r>
            <a:r>
              <a:rPr lang="tr-TR" dirty="0" smtClean="0"/>
              <a:t> şikayeti penis kısalması olan hastalar için geliştirilen daha agresif ölçüm şeklidir</a:t>
            </a:r>
          </a:p>
          <a:p>
            <a:r>
              <a:rPr lang="tr-TR" dirty="0" smtClean="0"/>
              <a:t>Bu teknik, sadece </a:t>
            </a:r>
            <a:r>
              <a:rPr lang="tr-TR" dirty="0" err="1" smtClean="0"/>
              <a:t>primer</a:t>
            </a:r>
            <a:r>
              <a:rPr lang="tr-TR" dirty="0" smtClean="0"/>
              <a:t> </a:t>
            </a:r>
            <a:r>
              <a:rPr lang="tr-TR" dirty="0" err="1" smtClean="0"/>
              <a:t>implantlar</a:t>
            </a:r>
            <a:r>
              <a:rPr lang="tr-TR" dirty="0" smtClean="0"/>
              <a:t> için </a:t>
            </a:r>
            <a:r>
              <a:rPr lang="tr-TR" dirty="0" err="1" smtClean="0"/>
              <a:t>bilateral</a:t>
            </a:r>
            <a:r>
              <a:rPr lang="tr-TR" dirty="0" smtClean="0"/>
              <a:t> olarak kullanılmalıdır;</a:t>
            </a:r>
          </a:p>
          <a:p>
            <a:pPr lvl="1"/>
            <a:r>
              <a:rPr lang="en-US" dirty="0" smtClean="0"/>
              <a:t>Fibro</a:t>
            </a:r>
            <a:r>
              <a:rPr lang="tr-TR" dirty="0" smtClean="0"/>
              <a:t>z</a:t>
            </a:r>
            <a:r>
              <a:rPr lang="en-US" dirty="0" smtClean="0"/>
              <a:t>is</a:t>
            </a:r>
            <a:r>
              <a:rPr lang="tr-TR" dirty="0" smtClean="0"/>
              <a:t>i olmayan</a:t>
            </a:r>
            <a:r>
              <a:rPr lang="en-US" dirty="0" smtClean="0"/>
              <a:t>,</a:t>
            </a:r>
            <a:endParaRPr lang="tr-TR" dirty="0" smtClean="0"/>
          </a:p>
          <a:p>
            <a:pPr lvl="1"/>
            <a:r>
              <a:rPr lang="en-US" dirty="0" err="1" smtClean="0"/>
              <a:t>Peyronie</a:t>
            </a:r>
            <a:r>
              <a:rPr lang="tr-TR" dirty="0" smtClean="0"/>
              <a:t> hastalığı olmayan</a:t>
            </a:r>
            <a:r>
              <a:rPr lang="en-US" dirty="0" smtClean="0"/>
              <a:t>,</a:t>
            </a:r>
            <a:endParaRPr lang="tr-TR" dirty="0" smtClean="0"/>
          </a:p>
          <a:p>
            <a:pPr lvl="1"/>
            <a:r>
              <a:rPr lang="tr-TR" dirty="0" err="1" smtClean="0"/>
              <a:t>Korporal</a:t>
            </a:r>
            <a:r>
              <a:rPr lang="tr-TR" dirty="0" smtClean="0"/>
              <a:t> </a:t>
            </a:r>
            <a:r>
              <a:rPr lang="tr-TR" dirty="0" err="1" smtClean="0"/>
              <a:t>defektleri</a:t>
            </a:r>
            <a:r>
              <a:rPr lang="tr-TR" dirty="0" smtClean="0"/>
              <a:t> olmayan</a:t>
            </a:r>
          </a:p>
          <a:p>
            <a:r>
              <a:rPr lang="tr-TR" dirty="0" err="1" smtClean="0"/>
              <a:t>Korporaların</a:t>
            </a:r>
            <a:r>
              <a:rPr lang="tr-TR" dirty="0" smtClean="0"/>
              <a:t> agresif </a:t>
            </a:r>
            <a:r>
              <a:rPr lang="tr-TR" dirty="0" err="1" smtClean="0"/>
              <a:t>dilatasyonu</a:t>
            </a:r>
            <a:r>
              <a:rPr lang="tr-TR" dirty="0" smtClean="0"/>
              <a:t> yok</a:t>
            </a:r>
          </a:p>
          <a:p>
            <a:r>
              <a:rPr lang="tr-TR" dirty="0" smtClean="0"/>
              <a:t>Sadece daha agresif bir ölçüm metodu</a:t>
            </a:r>
            <a:endParaRPr lang="en-US" dirty="0" smtClean="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78098"/>
          </a:xfrm>
        </p:spPr>
        <p:txBody>
          <a:bodyPr>
            <a:normAutofit/>
          </a:bodyPr>
          <a:lstStyle/>
          <a:p>
            <a:pPr algn="l"/>
            <a:r>
              <a:rPr lang="tr-TR" sz="4000" dirty="0" smtClean="0"/>
              <a:t>Teknik</a:t>
            </a:r>
            <a:endParaRPr lang="tr-TR" sz="4000" dirty="0"/>
          </a:p>
        </p:txBody>
      </p:sp>
      <p:sp>
        <p:nvSpPr>
          <p:cNvPr id="3" name="2 İçerik Yer Tutucusu"/>
          <p:cNvSpPr>
            <a:spLocks noGrp="1"/>
          </p:cNvSpPr>
          <p:nvPr>
            <p:ph idx="1"/>
          </p:nvPr>
        </p:nvSpPr>
        <p:spPr>
          <a:xfrm>
            <a:off x="457200" y="1124744"/>
            <a:ext cx="8229600" cy="5001419"/>
          </a:xfrm>
        </p:spPr>
        <p:txBody>
          <a:bodyPr>
            <a:normAutofit fontScale="77500" lnSpcReduction="20000"/>
          </a:bodyPr>
          <a:lstStyle/>
          <a:p>
            <a:r>
              <a:rPr lang="tr-TR" dirty="0" err="1" smtClean="0"/>
              <a:t>lateral</a:t>
            </a:r>
            <a:r>
              <a:rPr lang="tr-TR" dirty="0" smtClean="0"/>
              <a:t> olarak yönlendirilen </a:t>
            </a:r>
            <a:r>
              <a:rPr lang="tr-TR" dirty="0" err="1" smtClean="0"/>
              <a:t>Metzenbaum</a:t>
            </a:r>
            <a:r>
              <a:rPr lang="tr-TR" dirty="0" smtClean="0"/>
              <a:t> makası ile </a:t>
            </a:r>
            <a:r>
              <a:rPr lang="tr-TR" dirty="0" err="1" smtClean="0"/>
              <a:t>distal</a:t>
            </a:r>
            <a:r>
              <a:rPr lang="tr-TR" dirty="0" smtClean="0"/>
              <a:t> </a:t>
            </a:r>
            <a:r>
              <a:rPr lang="tr-TR" dirty="0" err="1" smtClean="0"/>
              <a:t>korpus</a:t>
            </a:r>
            <a:r>
              <a:rPr lang="tr-TR" dirty="0" smtClean="0"/>
              <a:t> </a:t>
            </a:r>
            <a:r>
              <a:rPr lang="tr-TR" dirty="0" err="1" smtClean="0"/>
              <a:t>kavernozum</a:t>
            </a:r>
            <a:r>
              <a:rPr lang="tr-TR" dirty="0" smtClean="0"/>
              <a:t> </a:t>
            </a:r>
            <a:r>
              <a:rPr lang="tr-TR" dirty="0" err="1" smtClean="0"/>
              <a:t>dilatasyonu</a:t>
            </a:r>
            <a:r>
              <a:rPr lang="tr-TR" dirty="0" smtClean="0"/>
              <a:t> ile başlar</a:t>
            </a:r>
          </a:p>
          <a:p>
            <a:r>
              <a:rPr lang="tr-TR" dirty="0" smtClean="0"/>
              <a:t>Makas, </a:t>
            </a:r>
            <a:r>
              <a:rPr lang="tr-TR" dirty="0" err="1" smtClean="0"/>
              <a:t>glansa</a:t>
            </a:r>
            <a:r>
              <a:rPr lang="tr-TR" dirty="0" smtClean="0"/>
              <a:t> doğru yolun 2/3’ü kadar ilerletilir</a:t>
            </a:r>
          </a:p>
          <a:p>
            <a:r>
              <a:rPr lang="tr-TR" dirty="0" smtClean="0"/>
              <a:t>Bazı cerrahlar ise </a:t>
            </a:r>
            <a:r>
              <a:rPr lang="tr-TR" dirty="0" err="1" smtClean="0"/>
              <a:t>glansın</a:t>
            </a:r>
            <a:r>
              <a:rPr lang="tr-TR" dirty="0" smtClean="0"/>
              <a:t> içine kadar </a:t>
            </a:r>
            <a:r>
              <a:rPr lang="tr-TR" dirty="0" err="1" smtClean="0"/>
              <a:t>distal</a:t>
            </a:r>
            <a:r>
              <a:rPr lang="tr-TR" dirty="0" smtClean="0"/>
              <a:t> </a:t>
            </a:r>
            <a:r>
              <a:rPr lang="tr-TR" dirty="0" err="1" smtClean="0"/>
              <a:t>dilatasyonun</a:t>
            </a:r>
            <a:r>
              <a:rPr lang="tr-TR" dirty="0" smtClean="0"/>
              <a:t> tamamlanmasını öğütlemekte</a:t>
            </a:r>
          </a:p>
          <a:p>
            <a:r>
              <a:rPr lang="en-US" dirty="0" smtClean="0"/>
              <a:t>11</a:t>
            </a:r>
            <a:r>
              <a:rPr lang="tr-TR" dirty="0" smtClean="0"/>
              <a:t> numara</a:t>
            </a:r>
            <a:r>
              <a:rPr lang="en-US" dirty="0" smtClean="0"/>
              <a:t> Brooks </a:t>
            </a:r>
            <a:r>
              <a:rPr lang="en-US" dirty="0" err="1" smtClean="0"/>
              <a:t>dilat</a:t>
            </a:r>
            <a:r>
              <a:rPr lang="tr-TR" dirty="0" err="1" smtClean="0"/>
              <a:t>atörü</a:t>
            </a:r>
            <a:r>
              <a:rPr lang="en-US" dirty="0" smtClean="0"/>
              <a:t> (</a:t>
            </a:r>
            <a:r>
              <a:rPr lang="en-US" dirty="0" err="1" smtClean="0"/>
              <a:t>Coloplast</a:t>
            </a:r>
            <a:r>
              <a:rPr lang="tr-TR" dirty="0" smtClean="0"/>
              <a:t>)</a:t>
            </a:r>
            <a:r>
              <a:rPr lang="en-US" dirty="0" smtClean="0"/>
              <a:t> </a:t>
            </a:r>
            <a:r>
              <a:rPr lang="tr-TR" dirty="0" err="1" smtClean="0"/>
              <a:t>distal</a:t>
            </a:r>
            <a:r>
              <a:rPr lang="tr-TR" dirty="0" smtClean="0"/>
              <a:t> ve </a:t>
            </a:r>
            <a:r>
              <a:rPr lang="tr-TR" dirty="0" err="1" smtClean="0"/>
              <a:t>proksimal</a:t>
            </a:r>
            <a:r>
              <a:rPr lang="tr-TR" dirty="0" smtClean="0"/>
              <a:t> olarak yine </a:t>
            </a:r>
            <a:r>
              <a:rPr lang="tr-TR" dirty="0" err="1" smtClean="0"/>
              <a:t>lateral</a:t>
            </a:r>
            <a:r>
              <a:rPr lang="tr-TR" dirty="0" smtClean="0"/>
              <a:t> olarak ilerletilir</a:t>
            </a:r>
          </a:p>
          <a:p>
            <a:r>
              <a:rPr lang="tr-TR" dirty="0" smtClean="0"/>
              <a:t>Amaç;</a:t>
            </a:r>
          </a:p>
          <a:p>
            <a:pPr lvl="1"/>
            <a:r>
              <a:rPr lang="tr-TR" dirty="0" err="1" smtClean="0"/>
              <a:t>Distalde</a:t>
            </a:r>
            <a:r>
              <a:rPr lang="tr-TR" dirty="0" smtClean="0"/>
              <a:t>, </a:t>
            </a:r>
            <a:r>
              <a:rPr lang="tr-TR" dirty="0" err="1" smtClean="0"/>
              <a:t>mid</a:t>
            </a:r>
            <a:r>
              <a:rPr lang="tr-TR" dirty="0" smtClean="0"/>
              <a:t>-</a:t>
            </a:r>
            <a:r>
              <a:rPr lang="tr-TR" dirty="0" err="1" smtClean="0"/>
              <a:t>glans</a:t>
            </a:r>
            <a:r>
              <a:rPr lang="tr-TR" dirty="0" smtClean="0"/>
              <a:t> içine,</a:t>
            </a:r>
          </a:p>
          <a:p>
            <a:pPr lvl="1"/>
            <a:r>
              <a:rPr lang="tr-TR" dirty="0" err="1" smtClean="0"/>
              <a:t>Proksimalde</a:t>
            </a:r>
            <a:r>
              <a:rPr lang="tr-TR" dirty="0" smtClean="0"/>
              <a:t>, kemik </a:t>
            </a:r>
            <a:r>
              <a:rPr lang="tr-TR" dirty="0" err="1" smtClean="0"/>
              <a:t>proksimalinin</a:t>
            </a:r>
            <a:r>
              <a:rPr lang="tr-TR" dirty="0" smtClean="0"/>
              <a:t> aşağısına doğru </a:t>
            </a:r>
            <a:r>
              <a:rPr lang="tr-TR" dirty="0" err="1" smtClean="0"/>
              <a:t>korpusların</a:t>
            </a:r>
            <a:r>
              <a:rPr lang="tr-TR" dirty="0" smtClean="0"/>
              <a:t> </a:t>
            </a:r>
            <a:r>
              <a:rPr lang="tr-TR" dirty="0" err="1" smtClean="0"/>
              <a:t>lateral</a:t>
            </a:r>
            <a:r>
              <a:rPr lang="tr-TR" dirty="0" smtClean="0"/>
              <a:t> </a:t>
            </a:r>
            <a:r>
              <a:rPr lang="tr-TR" dirty="0" err="1" smtClean="0"/>
              <a:t>kruslarının</a:t>
            </a:r>
            <a:r>
              <a:rPr lang="tr-TR" dirty="0" smtClean="0"/>
              <a:t> içine uzanmak</a:t>
            </a:r>
          </a:p>
          <a:p>
            <a:r>
              <a:rPr lang="tr-TR" dirty="0" smtClean="0"/>
              <a:t>Cerrah, dominant olmayan eliyle </a:t>
            </a:r>
            <a:r>
              <a:rPr lang="tr-TR" dirty="0" err="1" smtClean="0"/>
              <a:t>distal</a:t>
            </a:r>
            <a:r>
              <a:rPr lang="tr-TR" dirty="0" smtClean="0"/>
              <a:t> </a:t>
            </a:r>
            <a:r>
              <a:rPr lang="tr-TR" dirty="0" err="1" smtClean="0"/>
              <a:t>dilatasyon</a:t>
            </a:r>
            <a:r>
              <a:rPr lang="tr-TR" dirty="0" smtClean="0"/>
              <a:t> esnasında fossa </a:t>
            </a:r>
            <a:r>
              <a:rPr lang="tr-TR" dirty="0" err="1" smtClean="0"/>
              <a:t>navikularisi</a:t>
            </a:r>
            <a:r>
              <a:rPr lang="tr-TR" dirty="0" smtClean="0"/>
              <a:t> korumak amacıyla </a:t>
            </a:r>
            <a:r>
              <a:rPr lang="tr-TR" dirty="0" err="1" smtClean="0"/>
              <a:t>glansı</a:t>
            </a:r>
            <a:r>
              <a:rPr lang="tr-TR" dirty="0" smtClean="0"/>
              <a:t> </a:t>
            </a:r>
            <a:r>
              <a:rPr lang="tr-TR" dirty="0" err="1" smtClean="0"/>
              <a:t>dilatasyonun</a:t>
            </a:r>
            <a:r>
              <a:rPr lang="tr-TR" dirty="0" smtClean="0"/>
              <a:t> karşı tarafına doğru bükmeli</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850106"/>
          </a:xfrm>
        </p:spPr>
        <p:txBody>
          <a:bodyPr>
            <a:normAutofit/>
          </a:bodyPr>
          <a:lstStyle/>
          <a:p>
            <a:pPr algn="l"/>
            <a:r>
              <a:rPr lang="tr-TR" sz="3200" dirty="0" smtClean="0"/>
              <a:t>Henry G, J </a:t>
            </a:r>
            <a:r>
              <a:rPr lang="tr-TR" sz="3200" dirty="0" err="1" smtClean="0"/>
              <a:t>Sex</a:t>
            </a:r>
            <a:r>
              <a:rPr lang="tr-TR" sz="3200" dirty="0" smtClean="0"/>
              <a:t> </a:t>
            </a:r>
            <a:r>
              <a:rPr lang="tr-TR" sz="3200" dirty="0" err="1" smtClean="0"/>
              <a:t>Med</a:t>
            </a:r>
            <a:r>
              <a:rPr lang="tr-TR" sz="3200" dirty="0" smtClean="0"/>
              <a:t> 2011; 8:2640-6</a:t>
            </a:r>
            <a:endParaRPr lang="tr-TR" sz="3200" dirty="0"/>
          </a:p>
        </p:txBody>
      </p:sp>
      <p:sp>
        <p:nvSpPr>
          <p:cNvPr id="3" name="2 İçerik Yer Tutucusu"/>
          <p:cNvSpPr>
            <a:spLocks noGrp="1"/>
          </p:cNvSpPr>
          <p:nvPr>
            <p:ph idx="1"/>
          </p:nvPr>
        </p:nvSpPr>
        <p:spPr>
          <a:xfrm>
            <a:off x="457200" y="1124744"/>
            <a:ext cx="8229600" cy="5001419"/>
          </a:xfrm>
        </p:spPr>
        <p:txBody>
          <a:bodyPr>
            <a:noAutofit/>
          </a:bodyPr>
          <a:lstStyle/>
          <a:p>
            <a:r>
              <a:rPr lang="tr-TR" sz="2400" dirty="0" smtClean="0"/>
              <a:t>Şişirilebilir protez </a:t>
            </a:r>
            <a:r>
              <a:rPr lang="tr-TR" sz="2400" dirty="0" err="1" smtClean="0"/>
              <a:t>implantasyonu</a:t>
            </a:r>
            <a:r>
              <a:rPr lang="tr-TR" sz="2400" dirty="0" smtClean="0"/>
              <a:t> (AMS 700) için geleneksel yöntem ile ölçüm  &amp;  NLMT karşılaştırılmış</a:t>
            </a:r>
          </a:p>
          <a:p>
            <a:r>
              <a:rPr lang="tr-TR" sz="2400" dirty="0" smtClean="0"/>
              <a:t>n: 14 </a:t>
            </a:r>
            <a:r>
              <a:rPr lang="en-US" sz="2400" dirty="0" smtClean="0"/>
              <a:t>NLMT,</a:t>
            </a:r>
            <a:endParaRPr lang="tr-TR" sz="2400" dirty="0" smtClean="0"/>
          </a:p>
          <a:p>
            <a:r>
              <a:rPr lang="tr-TR" sz="2400" dirty="0" smtClean="0"/>
              <a:t>n: 55 Geleneksel yöntem</a:t>
            </a:r>
          </a:p>
          <a:p>
            <a:r>
              <a:rPr lang="tr-TR" sz="2400" dirty="0" smtClean="0"/>
              <a:t>Parametreler;</a:t>
            </a:r>
          </a:p>
          <a:p>
            <a:pPr lvl="1"/>
            <a:r>
              <a:rPr lang="tr-TR" sz="2400" dirty="0" smtClean="0"/>
              <a:t>Hasta memnuniyeti</a:t>
            </a:r>
          </a:p>
          <a:p>
            <a:pPr lvl="1"/>
            <a:r>
              <a:rPr lang="tr-TR" sz="2400" dirty="0" smtClean="0"/>
              <a:t>Silindir boyları</a:t>
            </a:r>
          </a:p>
          <a:p>
            <a:r>
              <a:rPr lang="en-US" sz="2400" dirty="0" smtClean="0"/>
              <a:t>NLMT</a:t>
            </a:r>
            <a:r>
              <a:rPr lang="tr-TR" sz="2400" dirty="0" smtClean="0"/>
              <a:t>’</a:t>
            </a:r>
            <a:r>
              <a:rPr lang="tr-TR" sz="2400" dirty="0" err="1" smtClean="0"/>
              <a:t>li</a:t>
            </a:r>
            <a:r>
              <a:rPr lang="tr-TR" sz="2400" dirty="0" smtClean="0"/>
              <a:t>; 10 hasta (%71.4) </a:t>
            </a:r>
            <a:r>
              <a:rPr lang="en-US" sz="2400" dirty="0" smtClean="0"/>
              <a:t> &gt;21 cm</a:t>
            </a:r>
            <a:r>
              <a:rPr lang="tr-TR" sz="2400" dirty="0" smtClean="0"/>
              <a:t> silindir takılmış</a:t>
            </a:r>
            <a:r>
              <a:rPr lang="en-US" sz="2400" dirty="0" smtClean="0"/>
              <a:t> </a:t>
            </a:r>
            <a:r>
              <a:rPr lang="tr-TR" sz="2400" dirty="0" smtClean="0"/>
              <a:t>                   	           4 hasta (%</a:t>
            </a:r>
            <a:r>
              <a:rPr lang="en-US" sz="2400" dirty="0" smtClean="0"/>
              <a:t>28.6</a:t>
            </a:r>
            <a:r>
              <a:rPr lang="tr-TR" sz="2400" dirty="0" smtClean="0"/>
              <a:t>) </a:t>
            </a:r>
            <a:r>
              <a:rPr lang="en-US" sz="2400" dirty="0" smtClean="0"/>
              <a:t> &lt;21 cm </a:t>
            </a:r>
            <a:r>
              <a:rPr lang="tr-TR" sz="2400" dirty="0" smtClean="0"/>
              <a:t>silindir       “</a:t>
            </a:r>
          </a:p>
          <a:p>
            <a:r>
              <a:rPr lang="tr-TR" sz="2400" dirty="0" smtClean="0"/>
              <a:t>Geleneksel yöntem;  7 hasta (%12.7)</a:t>
            </a:r>
            <a:r>
              <a:rPr lang="en-US" sz="2400" dirty="0" smtClean="0"/>
              <a:t> &gt;21 cm</a:t>
            </a:r>
            <a:r>
              <a:rPr lang="tr-TR" sz="2400" dirty="0" smtClean="0"/>
              <a:t> silindir takılmış</a:t>
            </a:r>
            <a:r>
              <a:rPr lang="en-US" sz="2400" dirty="0" smtClean="0"/>
              <a:t>  </a:t>
            </a:r>
            <a:r>
              <a:rPr lang="tr-TR" sz="2400" dirty="0" smtClean="0"/>
              <a:t>  		               48 hasta (%</a:t>
            </a:r>
            <a:r>
              <a:rPr lang="en-US" sz="2400" dirty="0" smtClean="0"/>
              <a:t>87.3)</a:t>
            </a:r>
            <a:r>
              <a:rPr lang="tr-TR" sz="2400" dirty="0" smtClean="0"/>
              <a:t> </a:t>
            </a:r>
            <a:r>
              <a:rPr lang="en-US" sz="2400" dirty="0" smtClean="0"/>
              <a:t>&lt;21 cm </a:t>
            </a:r>
            <a:r>
              <a:rPr lang="tr-TR" sz="2400" dirty="0" smtClean="0"/>
              <a:t>silindir       “</a:t>
            </a:r>
          </a:p>
        </p:txBody>
      </p:sp>
      <p:sp>
        <p:nvSpPr>
          <p:cNvPr id="4" name="3 Yuvarlatılmış Dikdörtgen"/>
          <p:cNvSpPr/>
          <p:nvPr/>
        </p:nvSpPr>
        <p:spPr>
          <a:xfrm>
            <a:off x="642910" y="4000504"/>
            <a:ext cx="7715304" cy="1857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78098"/>
          </a:xfrm>
        </p:spPr>
        <p:txBody>
          <a:bodyPr>
            <a:noAutofit/>
          </a:bodyPr>
          <a:lstStyle/>
          <a:p>
            <a:pPr algn="l"/>
            <a:r>
              <a:rPr lang="tr-TR" sz="3600" dirty="0" smtClean="0"/>
              <a:t/>
            </a:r>
            <a:br>
              <a:rPr lang="tr-TR" sz="3600" dirty="0" smtClean="0"/>
            </a:br>
            <a:r>
              <a:rPr lang="tr-TR" sz="3600" dirty="0" err="1" smtClean="0"/>
              <a:t>Max</a:t>
            </a:r>
            <a:r>
              <a:rPr lang="tr-TR" sz="3600" dirty="0" smtClean="0"/>
              <a:t> </a:t>
            </a:r>
            <a:r>
              <a:rPr lang="tr-TR" sz="3600" dirty="0" err="1" smtClean="0"/>
              <a:t>Inflate</a:t>
            </a:r>
            <a:r>
              <a:rPr lang="tr-TR" sz="3600" dirty="0" smtClean="0"/>
              <a:t> </a:t>
            </a:r>
            <a:r>
              <a:rPr lang="tr-TR" sz="3600" dirty="0" err="1" smtClean="0"/>
              <a:t>Protocol</a:t>
            </a:r>
            <a:r>
              <a:rPr lang="tr-TR" sz="3600" dirty="0" smtClean="0"/>
              <a:t/>
            </a:r>
            <a:br>
              <a:rPr lang="tr-TR" sz="3600" dirty="0" smtClean="0"/>
            </a:br>
            <a:endParaRPr lang="tr-TR" sz="3600" dirty="0"/>
          </a:p>
        </p:txBody>
      </p:sp>
      <p:sp>
        <p:nvSpPr>
          <p:cNvPr id="3" name="2 İçerik Yer Tutucusu"/>
          <p:cNvSpPr>
            <a:spLocks noGrp="1"/>
          </p:cNvSpPr>
          <p:nvPr>
            <p:ph idx="1"/>
          </p:nvPr>
        </p:nvSpPr>
        <p:spPr>
          <a:xfrm>
            <a:off x="457200" y="1052736"/>
            <a:ext cx="8229600" cy="5073427"/>
          </a:xfrm>
        </p:spPr>
        <p:txBody>
          <a:bodyPr>
            <a:normAutofit/>
          </a:bodyPr>
          <a:lstStyle/>
          <a:p>
            <a:r>
              <a:rPr lang="tr-TR" dirty="0" smtClean="0"/>
              <a:t>“Penisin </a:t>
            </a:r>
            <a:r>
              <a:rPr lang="tr-TR" dirty="0" err="1" smtClean="0"/>
              <a:t>postoperatif</a:t>
            </a:r>
            <a:r>
              <a:rPr lang="tr-TR" dirty="0" smtClean="0"/>
              <a:t> rehabilitasyonu”</a:t>
            </a:r>
          </a:p>
          <a:p>
            <a:pPr lvl="1"/>
            <a:r>
              <a:rPr lang="tr-TR" dirty="0" smtClean="0"/>
              <a:t>4-5 ay süresince günlük olarak protezini şişirmesi,</a:t>
            </a:r>
          </a:p>
          <a:p>
            <a:pPr lvl="1"/>
            <a:r>
              <a:rPr lang="tr-TR" dirty="0" smtClean="0"/>
              <a:t>sonraki 6 ayda maksimal şişirmesi, ve</a:t>
            </a:r>
          </a:p>
          <a:p>
            <a:pPr lvl="1"/>
            <a:r>
              <a:rPr lang="tr-TR" dirty="0" smtClean="0"/>
              <a:t>her gün en az 1 saat şişmiş olarak bırakması,              öğütlenmekte</a:t>
            </a:r>
            <a:r>
              <a:rPr lang="en-US" dirty="0" smtClean="0"/>
              <a:t> </a:t>
            </a:r>
            <a:endParaRPr lang="tr-TR" dirty="0" smtClean="0"/>
          </a:p>
          <a:p>
            <a:r>
              <a:rPr lang="tr-TR" dirty="0" smtClean="0"/>
              <a:t>penisin </a:t>
            </a:r>
            <a:r>
              <a:rPr lang="tr-TR" dirty="0" err="1" smtClean="0"/>
              <a:t>distal</a:t>
            </a:r>
            <a:r>
              <a:rPr lang="tr-TR" dirty="0" smtClean="0"/>
              <a:t> ucunda ağrı duyabileceği konusunda hasta bilgilendirilmeli</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471488" y="1052513"/>
            <a:ext cx="8201025" cy="4752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611560" y="980728"/>
            <a:ext cx="7992888" cy="5502002"/>
          </a:xfrm>
          <a:prstGeom prst="rect">
            <a:avLst/>
          </a:prstGeom>
          <a:noFill/>
          <a:ln w="9525">
            <a:noFill/>
            <a:miter lim="800000"/>
            <a:headEnd/>
            <a:tailEnd/>
          </a:ln>
        </p:spPr>
      </p:pic>
      <p:sp>
        <p:nvSpPr>
          <p:cNvPr id="3" name="2 Metin kutusu"/>
          <p:cNvSpPr txBox="1"/>
          <p:nvPr/>
        </p:nvSpPr>
        <p:spPr>
          <a:xfrm>
            <a:off x="467544" y="188640"/>
            <a:ext cx="8064896" cy="738664"/>
          </a:xfrm>
          <a:prstGeom prst="rect">
            <a:avLst/>
          </a:prstGeom>
          <a:noFill/>
        </p:spPr>
        <p:txBody>
          <a:bodyPr wrap="square" rtlCol="0">
            <a:spAutoFit/>
          </a:bodyPr>
          <a:lstStyle/>
          <a:p>
            <a:r>
              <a:rPr lang="tr-TR" sz="1400" dirty="0" smtClean="0"/>
              <a:t>a. </a:t>
            </a:r>
            <a:r>
              <a:rPr lang="tr-TR" sz="1400" dirty="0" err="1" smtClean="0"/>
              <a:t>İmplant</a:t>
            </a:r>
            <a:r>
              <a:rPr lang="tr-TR" sz="1400" dirty="0" smtClean="0"/>
              <a:t> yerinin hazırlanması (</a:t>
            </a:r>
            <a:r>
              <a:rPr lang="tr-TR" sz="1400" dirty="0" err="1" smtClean="0"/>
              <a:t>dartos</a:t>
            </a:r>
            <a:r>
              <a:rPr lang="tr-TR" sz="1400" dirty="0" smtClean="0"/>
              <a:t>-</a:t>
            </a:r>
            <a:r>
              <a:rPr lang="tr-TR" sz="1400" dirty="0" err="1" smtClean="0"/>
              <a:t>buck</a:t>
            </a:r>
            <a:r>
              <a:rPr lang="tr-TR" sz="1400" dirty="0" smtClean="0"/>
              <a:t> </a:t>
            </a:r>
            <a:r>
              <a:rPr lang="tr-TR" sz="1400" dirty="0" err="1" smtClean="0"/>
              <a:t>fasyası</a:t>
            </a:r>
            <a:r>
              <a:rPr lang="tr-TR" sz="1400" dirty="0" smtClean="0"/>
              <a:t> arasına)</a:t>
            </a:r>
            <a:r>
              <a:rPr lang="en-US" sz="1400" dirty="0" smtClean="0"/>
              <a:t>,</a:t>
            </a:r>
            <a:r>
              <a:rPr lang="tr-TR" sz="1400" dirty="0" smtClean="0"/>
              <a:t> b. Penisin </a:t>
            </a:r>
            <a:r>
              <a:rPr lang="tr-TR" sz="1400" dirty="0" err="1" smtClean="0"/>
              <a:t>everte</a:t>
            </a:r>
            <a:r>
              <a:rPr lang="tr-TR" sz="1400" dirty="0" smtClean="0"/>
              <a:t> edilmesi ve </a:t>
            </a:r>
            <a:r>
              <a:rPr lang="tr-TR" sz="1400" dirty="0" err="1" smtClean="0"/>
              <a:t>implantın</a:t>
            </a:r>
            <a:r>
              <a:rPr lang="tr-TR" sz="1400" dirty="0" smtClean="0"/>
              <a:t> yerleştirilmesi</a:t>
            </a:r>
            <a:r>
              <a:rPr lang="en-US" sz="1400" dirty="0" smtClean="0"/>
              <a:t>, </a:t>
            </a:r>
            <a:r>
              <a:rPr lang="tr-TR" sz="1400" dirty="0" smtClean="0"/>
              <a:t>c. </a:t>
            </a:r>
            <a:r>
              <a:rPr lang="tr-TR" sz="1400" dirty="0" err="1" smtClean="0"/>
              <a:t>implantın</a:t>
            </a:r>
            <a:r>
              <a:rPr lang="tr-TR" sz="1400" dirty="0" smtClean="0"/>
              <a:t> ve meshin </a:t>
            </a:r>
            <a:r>
              <a:rPr lang="tr-TR" sz="1400" dirty="0" err="1" smtClean="0"/>
              <a:t>fikse</a:t>
            </a:r>
            <a:r>
              <a:rPr lang="tr-TR" sz="1400" dirty="0" smtClean="0"/>
              <a:t> edilmesi</a:t>
            </a:r>
            <a:r>
              <a:rPr lang="en-US" sz="1400" dirty="0" smtClean="0"/>
              <a:t>,</a:t>
            </a:r>
            <a:r>
              <a:rPr lang="tr-TR" sz="1400" dirty="0" smtClean="0"/>
              <a:t> (6-8/0 </a:t>
            </a:r>
            <a:r>
              <a:rPr lang="tr-TR" sz="1400" dirty="0" err="1" smtClean="0"/>
              <a:t>nonabsorbabl</a:t>
            </a:r>
            <a:r>
              <a:rPr lang="tr-TR" sz="1400" dirty="0" smtClean="0"/>
              <a:t>) </a:t>
            </a:r>
            <a:r>
              <a:rPr lang="en-US" sz="1400" dirty="0" smtClean="0"/>
              <a:t> </a:t>
            </a:r>
            <a:r>
              <a:rPr lang="tr-TR" sz="1400" dirty="0" smtClean="0"/>
              <a:t>d. Maksimal uzunluğunun saptanması</a:t>
            </a:r>
            <a:r>
              <a:rPr lang="en-US" sz="1400" dirty="0" smtClean="0"/>
              <a:t>, </a:t>
            </a:r>
            <a:r>
              <a:rPr lang="tr-TR" sz="1400" dirty="0" smtClean="0"/>
              <a:t>e. </a:t>
            </a:r>
            <a:r>
              <a:rPr lang="tr-TR" sz="1400" dirty="0" err="1" smtClean="0"/>
              <a:t>Proksimal</a:t>
            </a:r>
            <a:r>
              <a:rPr lang="tr-TR" sz="1400" dirty="0" smtClean="0"/>
              <a:t> ucun fazlalığının kesilmesi (</a:t>
            </a:r>
            <a:r>
              <a:rPr lang="tr-TR" sz="1400" dirty="0" err="1" smtClean="0"/>
              <a:t>fikse</a:t>
            </a:r>
            <a:r>
              <a:rPr lang="tr-TR" sz="1400" dirty="0" smtClean="0"/>
              <a:t> edilmiyor)</a:t>
            </a:r>
            <a:r>
              <a:rPr lang="en-US" sz="1400" dirty="0" smtClean="0"/>
              <a:t>,</a:t>
            </a:r>
            <a:r>
              <a:rPr lang="tr-TR" sz="1400" dirty="0" smtClean="0"/>
              <a:t> f. Antibiyotik ile yıkanması</a:t>
            </a:r>
            <a:endParaRPr lang="tr-TR" sz="14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867524"/>
          </a:xfrm>
        </p:spPr>
        <p:txBody>
          <a:bodyPr>
            <a:normAutofit/>
          </a:bodyPr>
          <a:lstStyle/>
          <a:p>
            <a:r>
              <a:rPr lang="tr-TR" dirty="0"/>
              <a:t>Eski Tanımlar</a:t>
            </a:r>
            <a:endParaRPr lang="en-GB" dirty="0"/>
          </a:p>
        </p:txBody>
      </p:sp>
      <p:sp>
        <p:nvSpPr>
          <p:cNvPr id="3" name="2 İçerik Yer Tutucusu"/>
          <p:cNvSpPr>
            <a:spLocks noGrp="1"/>
          </p:cNvSpPr>
          <p:nvPr>
            <p:ph sz="half" idx="1"/>
          </p:nvPr>
        </p:nvSpPr>
        <p:spPr>
          <a:xfrm>
            <a:off x="457200" y="1600200"/>
            <a:ext cx="8258204" cy="4525963"/>
          </a:xfrm>
        </p:spPr>
        <p:txBody>
          <a:bodyPr/>
          <a:lstStyle/>
          <a:p>
            <a:r>
              <a:rPr lang="tr-TR" dirty="0" smtClean="0"/>
              <a:t>Otoriteye dayalı (kanıta dayalı değil)</a:t>
            </a:r>
          </a:p>
          <a:p>
            <a:r>
              <a:rPr lang="tr-TR" dirty="0" smtClean="0"/>
              <a:t>Klinik / epidemiyolojik veriler yok</a:t>
            </a:r>
          </a:p>
          <a:p>
            <a:r>
              <a:rPr lang="tr-TR" dirty="0" smtClean="0"/>
              <a:t>Muğlak kriterler mevcut</a:t>
            </a:r>
          </a:p>
          <a:p>
            <a:r>
              <a:rPr lang="tr-TR" dirty="0" err="1" smtClean="0"/>
              <a:t>Klinisyenin</a:t>
            </a:r>
            <a:r>
              <a:rPr lang="tr-TR" dirty="0" smtClean="0"/>
              <a:t> </a:t>
            </a:r>
            <a:r>
              <a:rPr lang="tr-TR" dirty="0" err="1" smtClean="0"/>
              <a:t>subjektif</a:t>
            </a:r>
            <a:r>
              <a:rPr lang="tr-TR" dirty="0" smtClean="0"/>
              <a:t> yorumuna bağlı</a:t>
            </a:r>
          </a:p>
          <a:p>
            <a:endParaRPr lang="en-US" dirty="0"/>
          </a:p>
        </p:txBody>
      </p:sp>
      <p:sp>
        <p:nvSpPr>
          <p:cNvPr id="4" name="CasellaDiTesto 6"/>
          <p:cNvSpPr txBox="1">
            <a:spLocks noChangeArrowheads="1"/>
          </p:cNvSpPr>
          <p:nvPr/>
        </p:nvSpPr>
        <p:spPr bwMode="auto">
          <a:xfrm>
            <a:off x="6500826" y="6215083"/>
            <a:ext cx="2928958" cy="285752"/>
          </a:xfrm>
          <a:prstGeom prst="rect">
            <a:avLst/>
          </a:prstGeom>
          <a:noFill/>
          <a:ln w="9525">
            <a:noFill/>
            <a:miter lim="800000"/>
            <a:headEnd/>
            <a:tailEnd/>
          </a:ln>
        </p:spPr>
        <p:txBody>
          <a:bodyPr wrap="square">
            <a:spAutoFit/>
          </a:bodyPr>
          <a:lstStyle/>
          <a:p>
            <a:r>
              <a:rPr lang="en-US" sz="1200" dirty="0"/>
              <a:t>McMahon CG, et </a:t>
            </a:r>
            <a:r>
              <a:rPr lang="tr-TR" sz="1200" dirty="0" smtClean="0"/>
              <a:t> al. </a:t>
            </a:r>
            <a:r>
              <a:rPr lang="tr-TR" sz="1200" i="1" dirty="0" smtClean="0"/>
              <a:t>BJU</a:t>
            </a:r>
            <a:r>
              <a:rPr lang="en-US" sz="1200" dirty="0" smtClean="0"/>
              <a:t> </a:t>
            </a:r>
            <a:r>
              <a:rPr lang="en-US" sz="1200" dirty="0"/>
              <a:t>2008</a:t>
            </a:r>
            <a:endParaRPr lang="it-IT" sz="1200" dirty="0"/>
          </a:p>
        </p:txBody>
      </p:sp>
    </p:spTree>
    <p:extLst>
      <p:ext uri="{BB962C8B-B14F-4D97-AF65-F5344CB8AC3E}">
        <p14:creationId xmlns="" xmlns:p14="http://schemas.microsoft.com/office/powerpoint/2010/main" val="170926717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188640"/>
            <a:ext cx="8229600" cy="576064"/>
          </a:xfrm>
        </p:spPr>
        <p:txBody>
          <a:bodyPr>
            <a:noAutofit/>
          </a:bodyPr>
          <a:lstStyle/>
          <a:p>
            <a:pPr algn="l"/>
            <a:r>
              <a:rPr lang="tr-TR" sz="2400" dirty="0" smtClean="0"/>
              <a:t>Silikon </a:t>
            </a:r>
            <a:r>
              <a:rPr lang="tr-TR" sz="2400" dirty="0" err="1" smtClean="0"/>
              <a:t>implant</a:t>
            </a:r>
            <a:r>
              <a:rPr lang="tr-TR" sz="2400" dirty="0" smtClean="0"/>
              <a:t> öncesi </a:t>
            </a:r>
            <a:r>
              <a:rPr lang="tr-TR" sz="2400" dirty="0" err="1" smtClean="0"/>
              <a:t>flask</a:t>
            </a:r>
            <a:r>
              <a:rPr lang="tr-TR" sz="2400" dirty="0" smtClean="0"/>
              <a:t> (a) ve erekte penisin genişliği (b)</a:t>
            </a:r>
            <a:endParaRPr lang="tr-TR" sz="2400" dirty="0"/>
          </a:p>
        </p:txBody>
      </p:sp>
      <p:pic>
        <p:nvPicPr>
          <p:cNvPr id="59396" name="Picture 4"/>
          <p:cNvPicPr>
            <a:picLocks noGrp="1" noChangeAspect="1" noChangeArrowheads="1"/>
          </p:cNvPicPr>
          <p:nvPr>
            <p:ph idx="1"/>
          </p:nvPr>
        </p:nvPicPr>
        <p:blipFill>
          <a:blip r:embed="rId2" cstate="print"/>
          <a:srcRect/>
          <a:stretch>
            <a:fillRect/>
          </a:stretch>
        </p:blipFill>
        <p:spPr bwMode="auto">
          <a:xfrm>
            <a:off x="251520" y="764704"/>
            <a:ext cx="8136904" cy="5400600"/>
          </a:xfrm>
          <a:prstGeom prst="rect">
            <a:avLst/>
          </a:prstGeom>
          <a:noFill/>
          <a:ln w="9525">
            <a:noFill/>
            <a:miter lim="800000"/>
            <a:headEnd/>
            <a:tailEnd/>
          </a:ln>
        </p:spPr>
      </p:pic>
      <p:sp>
        <p:nvSpPr>
          <p:cNvPr id="9" name="8 Metin kutusu"/>
          <p:cNvSpPr txBox="1"/>
          <p:nvPr/>
        </p:nvSpPr>
        <p:spPr>
          <a:xfrm>
            <a:off x="539552" y="6309320"/>
            <a:ext cx="7560840" cy="461665"/>
          </a:xfrm>
          <a:prstGeom prst="rect">
            <a:avLst/>
          </a:prstGeom>
          <a:noFill/>
        </p:spPr>
        <p:txBody>
          <a:bodyPr wrap="square" rtlCol="0">
            <a:spAutoFit/>
          </a:bodyPr>
          <a:lstStyle/>
          <a:p>
            <a:r>
              <a:rPr lang="tr-TR" sz="2400" dirty="0" smtClean="0"/>
              <a:t> Silikon </a:t>
            </a:r>
            <a:r>
              <a:rPr lang="tr-TR" sz="2400" dirty="0" err="1" smtClean="0"/>
              <a:t>implant</a:t>
            </a:r>
            <a:r>
              <a:rPr lang="tr-TR" sz="2400" dirty="0" smtClean="0"/>
              <a:t> sonrası </a:t>
            </a:r>
            <a:r>
              <a:rPr lang="tr-TR" sz="2400" dirty="0" err="1" smtClean="0"/>
              <a:t>flask</a:t>
            </a:r>
            <a:r>
              <a:rPr lang="tr-TR" sz="2400" dirty="0" smtClean="0"/>
              <a:t> (c) ve erekte penis genişliği (d)</a:t>
            </a:r>
            <a:endParaRPr lang="tr-TR" sz="24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35754"/>
            <a:ext cx="8229600" cy="850106"/>
          </a:xfrm>
        </p:spPr>
        <p:txBody>
          <a:bodyPr>
            <a:normAutofit/>
          </a:bodyPr>
          <a:lstStyle/>
          <a:p>
            <a:pPr algn="l"/>
            <a:r>
              <a:rPr lang="tr-TR" sz="3600" dirty="0" err="1" smtClean="0"/>
              <a:t>Caraceni</a:t>
            </a:r>
            <a:r>
              <a:rPr lang="tr-TR" sz="3600" dirty="0" smtClean="0"/>
              <a:t> ve ark.</a:t>
            </a:r>
            <a:r>
              <a:rPr lang="tr-TR" sz="3600" dirty="0" err="1" smtClean="0"/>
              <a:t>ları</a:t>
            </a:r>
            <a:r>
              <a:rPr lang="tr-TR" sz="3600" dirty="0" smtClean="0"/>
              <a:t>,</a:t>
            </a:r>
            <a:endParaRPr lang="tr-TR" sz="3600" dirty="0"/>
          </a:p>
        </p:txBody>
      </p:sp>
      <p:sp>
        <p:nvSpPr>
          <p:cNvPr id="3" name="2 İçerik Yer Tutucusu"/>
          <p:cNvSpPr>
            <a:spLocks noGrp="1"/>
          </p:cNvSpPr>
          <p:nvPr>
            <p:ph idx="1"/>
          </p:nvPr>
        </p:nvSpPr>
        <p:spPr>
          <a:xfrm>
            <a:off x="457200" y="1285101"/>
            <a:ext cx="8229600" cy="5001419"/>
          </a:xfrm>
        </p:spPr>
        <p:txBody>
          <a:bodyPr>
            <a:normAutofit fontScale="77500" lnSpcReduction="20000"/>
          </a:bodyPr>
          <a:lstStyle/>
          <a:p>
            <a:pPr>
              <a:buNone/>
            </a:pPr>
            <a:r>
              <a:rPr lang="tr-TR" dirty="0" err="1" smtClean="0"/>
              <a:t>İmplantasyon</a:t>
            </a:r>
            <a:r>
              <a:rPr lang="tr-TR" dirty="0" smtClean="0"/>
              <a:t> sonrası protez aktivasyon zamanı</a:t>
            </a:r>
          </a:p>
          <a:p>
            <a:r>
              <a:rPr lang="tr-TR" dirty="0" smtClean="0"/>
              <a:t>n: 27,  4 hafta sonra,   </a:t>
            </a:r>
          </a:p>
          <a:p>
            <a:r>
              <a:rPr lang="tr-TR" dirty="0" smtClean="0"/>
              <a:t>n: 19, hemen</a:t>
            </a:r>
          </a:p>
          <a:p>
            <a:r>
              <a:rPr lang="tr-TR" dirty="0" smtClean="0"/>
              <a:t>Parametre:</a:t>
            </a:r>
          </a:p>
          <a:p>
            <a:pPr lvl="1"/>
            <a:r>
              <a:rPr lang="tr-TR" dirty="0" err="1" smtClean="0"/>
              <a:t>İmplantasyon</a:t>
            </a:r>
            <a:r>
              <a:rPr lang="tr-TR" dirty="0" smtClean="0"/>
              <a:t> öncesi ve sonrası </a:t>
            </a:r>
            <a:r>
              <a:rPr lang="tr-TR" dirty="0" err="1" smtClean="0"/>
              <a:t>penil</a:t>
            </a:r>
            <a:r>
              <a:rPr lang="tr-TR" dirty="0" smtClean="0"/>
              <a:t> uzunluk ve genişlik</a:t>
            </a:r>
          </a:p>
          <a:p>
            <a:r>
              <a:rPr lang="tr-TR" dirty="0" smtClean="0"/>
              <a:t>Geç aktivasyon yapılan grupta erekte durumdaki </a:t>
            </a:r>
            <a:r>
              <a:rPr lang="tr-TR" dirty="0" err="1" smtClean="0"/>
              <a:t>penil</a:t>
            </a:r>
            <a:r>
              <a:rPr lang="tr-TR" dirty="0" smtClean="0"/>
              <a:t> uzunlukta azalma +</a:t>
            </a:r>
          </a:p>
          <a:p>
            <a:r>
              <a:rPr lang="tr-TR" dirty="0" smtClean="0"/>
              <a:t>Erken aktive edilen grupta fark yok</a:t>
            </a:r>
          </a:p>
          <a:p>
            <a:r>
              <a:rPr lang="tr-TR" dirty="0" smtClean="0"/>
              <a:t>İlk aktivasyon zamanının, </a:t>
            </a:r>
            <a:r>
              <a:rPr lang="tr-TR" dirty="0" err="1" smtClean="0"/>
              <a:t>implantasyon</a:t>
            </a:r>
            <a:r>
              <a:rPr lang="tr-TR" dirty="0" smtClean="0"/>
              <a:t> sonrası </a:t>
            </a:r>
            <a:r>
              <a:rPr lang="tr-TR" dirty="0" err="1" smtClean="0"/>
              <a:t>penil</a:t>
            </a:r>
            <a:r>
              <a:rPr lang="tr-TR" dirty="0" smtClean="0"/>
              <a:t> </a:t>
            </a:r>
            <a:r>
              <a:rPr lang="tr-TR" dirty="0" err="1" smtClean="0"/>
              <a:t>retraksiyon</a:t>
            </a:r>
            <a:r>
              <a:rPr lang="tr-TR" dirty="0" smtClean="0"/>
              <a:t> riskinden korunmada anahtar role sahip olabileceği düşünülmektedir</a:t>
            </a:r>
          </a:p>
          <a:p>
            <a:pPr>
              <a:buNone/>
            </a:pPr>
            <a:endParaRPr lang="tr-TR" dirty="0" smtClean="0"/>
          </a:p>
          <a:p>
            <a:pPr>
              <a:buNone/>
            </a:pPr>
            <a:r>
              <a:rPr lang="tr-TR" sz="2600" dirty="0" smtClean="0"/>
              <a:t>(</a:t>
            </a:r>
            <a:r>
              <a:rPr lang="tr-TR" sz="2600" dirty="0" err="1" smtClean="0"/>
              <a:t>Caraceni</a:t>
            </a:r>
            <a:r>
              <a:rPr lang="tr-TR" sz="2600" dirty="0" smtClean="0"/>
              <a:t> E, </a:t>
            </a:r>
            <a:r>
              <a:rPr lang="it-IT" sz="2600" dirty="0" smtClean="0"/>
              <a:t>Archivio Italiano di Urologia e Andrologia 2014; 86</a:t>
            </a:r>
            <a:r>
              <a:rPr lang="tr-TR" sz="2600" dirty="0" smtClean="0"/>
              <a:t> (</a:t>
            </a:r>
            <a:r>
              <a:rPr lang="it-IT" sz="2600" dirty="0" smtClean="0"/>
              <a:t>2</a:t>
            </a:r>
            <a:r>
              <a:rPr lang="tr-TR" sz="2600" dirty="0" smtClean="0"/>
              <a:t>): 135-7)</a:t>
            </a:r>
          </a:p>
          <a:p>
            <a:endParaRPr lang="tr-TR" dirty="0"/>
          </a:p>
        </p:txBody>
      </p:sp>
      <p:sp>
        <p:nvSpPr>
          <p:cNvPr id="5" name="1 Başlık"/>
          <p:cNvSpPr txBox="1">
            <a:spLocks/>
          </p:cNvSpPr>
          <p:nvPr/>
        </p:nvSpPr>
        <p:spPr>
          <a:xfrm>
            <a:off x="457200" y="274638"/>
            <a:ext cx="8229600" cy="274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rgbClr val="FF0000"/>
                </a:solidFill>
                <a:effectLst/>
                <a:uLnTx/>
                <a:uFillTx/>
                <a:latin typeface="+mn-lt"/>
                <a:ea typeface="+mj-ea"/>
                <a:cs typeface="+mj-cs"/>
              </a:rPr>
              <a:t>Erken aktivasyon / Geç aktivasyon</a:t>
            </a:r>
            <a:endParaRPr kumimoji="0" lang="tr-TR" sz="2800" b="1" i="0" u="none" strike="noStrike" kern="1200" cap="none" spc="0" normalizeH="0" baseline="0" noProof="0" dirty="0">
              <a:ln>
                <a:noFill/>
              </a:ln>
              <a:solidFill>
                <a:srgbClr val="FF0000"/>
              </a:solidFill>
              <a:effectLst/>
              <a:uLnTx/>
              <a:uFillTx/>
              <a:latin typeface="+mn-lt"/>
              <a:ea typeface="+mj-ea"/>
              <a:cs typeface="+mj-cs"/>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229600" cy="778098"/>
          </a:xfrm>
        </p:spPr>
        <p:txBody>
          <a:bodyPr>
            <a:noAutofit/>
          </a:bodyPr>
          <a:lstStyle/>
          <a:p>
            <a:pPr algn="l"/>
            <a:r>
              <a:rPr lang="tr-TR" sz="4000" b="1" dirty="0" err="1" smtClean="0">
                <a:solidFill>
                  <a:srgbClr val="FF0000"/>
                </a:solidFill>
              </a:rPr>
              <a:t>Venöz</a:t>
            </a:r>
            <a:r>
              <a:rPr lang="tr-TR" sz="4000" b="1" dirty="0" smtClean="0">
                <a:solidFill>
                  <a:srgbClr val="FF0000"/>
                </a:solidFill>
              </a:rPr>
              <a:t> </a:t>
            </a:r>
            <a:r>
              <a:rPr lang="tr-TR" sz="4000" b="1" dirty="0" err="1" smtClean="0">
                <a:solidFill>
                  <a:srgbClr val="FF0000"/>
                </a:solidFill>
              </a:rPr>
              <a:t>Ligasyon</a:t>
            </a:r>
            <a:endParaRPr lang="tr-TR" sz="4000" b="1" dirty="0">
              <a:solidFill>
                <a:srgbClr val="FF0000"/>
              </a:solidFill>
            </a:endParaRPr>
          </a:p>
        </p:txBody>
      </p:sp>
      <p:sp>
        <p:nvSpPr>
          <p:cNvPr id="3" name="2 İçerik Yer Tutucusu"/>
          <p:cNvSpPr>
            <a:spLocks noGrp="1"/>
          </p:cNvSpPr>
          <p:nvPr>
            <p:ph idx="1"/>
          </p:nvPr>
        </p:nvSpPr>
        <p:spPr>
          <a:xfrm>
            <a:off x="457200" y="1052736"/>
            <a:ext cx="8229600" cy="5073427"/>
          </a:xfrm>
        </p:spPr>
        <p:txBody>
          <a:bodyPr>
            <a:normAutofit fontScale="85000" lnSpcReduction="20000"/>
          </a:bodyPr>
          <a:lstStyle/>
          <a:p>
            <a:r>
              <a:rPr lang="tr-TR" dirty="0" smtClean="0"/>
              <a:t>4 ayaklı hayvanlar bir “</a:t>
            </a:r>
            <a:r>
              <a:rPr lang="tr-TR" dirty="0" err="1" smtClean="0"/>
              <a:t>Os</a:t>
            </a:r>
            <a:r>
              <a:rPr lang="tr-TR" dirty="0" smtClean="0"/>
              <a:t> penise” sahip olduklarından </a:t>
            </a:r>
            <a:r>
              <a:rPr lang="tr-TR" dirty="0" err="1" smtClean="0"/>
              <a:t>rijidite</a:t>
            </a:r>
            <a:r>
              <a:rPr lang="tr-TR" dirty="0" smtClean="0"/>
              <a:t> problemi yaşamamakta</a:t>
            </a:r>
          </a:p>
          <a:p>
            <a:r>
              <a:rPr lang="tr-TR" dirty="0" smtClean="0"/>
              <a:t>İnsanlarda ise bir “</a:t>
            </a:r>
            <a:r>
              <a:rPr lang="tr-TR" dirty="0" err="1" smtClean="0"/>
              <a:t>Os</a:t>
            </a:r>
            <a:r>
              <a:rPr lang="tr-TR" dirty="0" smtClean="0"/>
              <a:t>” </a:t>
            </a:r>
            <a:r>
              <a:rPr lang="tr-TR" dirty="0" err="1" smtClean="0"/>
              <a:t>analogu</a:t>
            </a:r>
            <a:r>
              <a:rPr lang="tr-TR" dirty="0" smtClean="0"/>
              <a:t> olarak </a:t>
            </a:r>
            <a:r>
              <a:rPr lang="tr-TR" dirty="0" err="1" smtClean="0"/>
              <a:t>fevkalede</a:t>
            </a:r>
            <a:r>
              <a:rPr lang="tr-TR" dirty="0" smtClean="0"/>
              <a:t> bir hidrolik </a:t>
            </a:r>
            <a:r>
              <a:rPr lang="tr-TR" dirty="0" err="1" smtClean="0"/>
              <a:t>korpus</a:t>
            </a:r>
            <a:r>
              <a:rPr lang="tr-TR" dirty="0" smtClean="0"/>
              <a:t> </a:t>
            </a:r>
            <a:r>
              <a:rPr lang="tr-TR" dirty="0" err="1" smtClean="0"/>
              <a:t>kavernozum</a:t>
            </a:r>
            <a:r>
              <a:rPr lang="tr-TR" dirty="0" smtClean="0"/>
              <a:t> bulunmakta</a:t>
            </a:r>
          </a:p>
          <a:p>
            <a:r>
              <a:rPr lang="tr-TR" dirty="0" err="1" smtClean="0"/>
              <a:t>Vajene</a:t>
            </a:r>
            <a:r>
              <a:rPr lang="tr-TR" dirty="0" smtClean="0"/>
              <a:t> giriş için çok güçsüz  olacak olan </a:t>
            </a:r>
            <a:r>
              <a:rPr lang="tr-TR" dirty="0" err="1" smtClean="0"/>
              <a:t>glansı</a:t>
            </a:r>
            <a:r>
              <a:rPr lang="tr-TR" dirty="0" smtClean="0"/>
              <a:t> desteklemektedir </a:t>
            </a:r>
            <a:endParaRPr lang="en-US" dirty="0" smtClean="0"/>
          </a:p>
          <a:p>
            <a:r>
              <a:rPr lang="tr-TR" dirty="0" err="1" smtClean="0"/>
              <a:t>Penil</a:t>
            </a:r>
            <a:r>
              <a:rPr lang="tr-TR" dirty="0" smtClean="0"/>
              <a:t> protez sonrası ise </a:t>
            </a:r>
            <a:r>
              <a:rPr lang="tr-TR" dirty="0" err="1" smtClean="0"/>
              <a:t>glansın</a:t>
            </a:r>
            <a:r>
              <a:rPr lang="tr-TR" dirty="0" smtClean="0"/>
              <a:t> desteklenmesi yetersizdir;</a:t>
            </a:r>
          </a:p>
          <a:p>
            <a:pPr lvl="1"/>
            <a:r>
              <a:rPr lang="tr-TR" dirty="0" err="1" smtClean="0"/>
              <a:t>Glans</a:t>
            </a:r>
            <a:r>
              <a:rPr lang="tr-TR" dirty="0" smtClean="0"/>
              <a:t> penisin soğuk ve küçük hissi,</a:t>
            </a:r>
          </a:p>
          <a:p>
            <a:pPr lvl="1"/>
            <a:r>
              <a:rPr lang="tr-TR" dirty="0" smtClean="0"/>
              <a:t>kırışık</a:t>
            </a:r>
            <a:r>
              <a:rPr lang="en-US" dirty="0" smtClean="0"/>
              <a:t> </a:t>
            </a:r>
            <a:r>
              <a:rPr lang="en-US" dirty="0" err="1" smtClean="0"/>
              <a:t>glans</a:t>
            </a:r>
            <a:r>
              <a:rPr lang="en-US" dirty="0" smtClean="0"/>
              <a:t> penis</a:t>
            </a:r>
            <a:r>
              <a:rPr lang="tr-TR" dirty="0" smtClean="0"/>
              <a:t>,</a:t>
            </a:r>
          </a:p>
          <a:p>
            <a:pPr lvl="1"/>
            <a:r>
              <a:rPr lang="tr-TR" dirty="0" smtClean="0"/>
              <a:t>Penis algısının kaybı hissi</a:t>
            </a:r>
          </a:p>
          <a:p>
            <a:r>
              <a:rPr lang="tr-TR" dirty="0" err="1" smtClean="0"/>
              <a:t>Selektif</a:t>
            </a:r>
            <a:r>
              <a:rPr lang="tr-TR" dirty="0" smtClean="0"/>
              <a:t> </a:t>
            </a:r>
            <a:r>
              <a:rPr lang="tr-TR" dirty="0" err="1" smtClean="0"/>
              <a:t>venöz</a:t>
            </a:r>
            <a:r>
              <a:rPr lang="tr-TR" dirty="0" smtClean="0"/>
              <a:t> </a:t>
            </a:r>
            <a:r>
              <a:rPr lang="tr-TR" dirty="0" err="1" smtClean="0"/>
              <a:t>ligasyonun</a:t>
            </a:r>
            <a:r>
              <a:rPr lang="tr-TR" dirty="0" smtClean="0"/>
              <a:t> </a:t>
            </a:r>
            <a:r>
              <a:rPr lang="tr-TR" dirty="0" err="1" smtClean="0"/>
              <a:t>penil</a:t>
            </a:r>
            <a:r>
              <a:rPr lang="tr-TR" dirty="0" smtClean="0"/>
              <a:t> </a:t>
            </a:r>
            <a:r>
              <a:rPr lang="tr-TR" dirty="0" err="1" smtClean="0"/>
              <a:t>implant</a:t>
            </a:r>
            <a:r>
              <a:rPr lang="tr-TR" dirty="0" smtClean="0"/>
              <a:t> yapılan hastalarda </a:t>
            </a:r>
            <a:r>
              <a:rPr lang="tr-TR" dirty="0" err="1" smtClean="0"/>
              <a:t>glans</a:t>
            </a:r>
            <a:r>
              <a:rPr lang="tr-TR" dirty="0" smtClean="0"/>
              <a:t> penis çapını arttıracağı ileri sürülmekte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95250" y="885825"/>
            <a:ext cx="8953500" cy="5086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980728"/>
            <a:ext cx="8229600" cy="5145435"/>
          </a:xfrm>
        </p:spPr>
        <p:txBody>
          <a:bodyPr>
            <a:normAutofit fontScale="92500" lnSpcReduction="20000"/>
          </a:bodyPr>
          <a:lstStyle/>
          <a:p>
            <a:r>
              <a:rPr lang="tr-TR" dirty="0" smtClean="0"/>
              <a:t>n: 35 </a:t>
            </a:r>
            <a:r>
              <a:rPr lang="tr-TR" dirty="0" err="1" smtClean="0"/>
              <a:t>ED’li</a:t>
            </a:r>
            <a:r>
              <a:rPr lang="tr-TR" dirty="0" smtClean="0"/>
              <a:t> erkek</a:t>
            </a:r>
          </a:p>
          <a:p>
            <a:r>
              <a:rPr lang="tr-TR" dirty="0" smtClean="0"/>
              <a:t>15 hastaya </a:t>
            </a:r>
            <a:r>
              <a:rPr lang="tr-TR" dirty="0" err="1" smtClean="0"/>
              <a:t>penil</a:t>
            </a:r>
            <a:r>
              <a:rPr lang="tr-TR" dirty="0" smtClean="0"/>
              <a:t> protez takılması + </a:t>
            </a:r>
            <a:r>
              <a:rPr lang="tr-TR" dirty="0" err="1" smtClean="0"/>
              <a:t>venöz</a:t>
            </a:r>
            <a:r>
              <a:rPr lang="tr-TR" dirty="0" smtClean="0"/>
              <a:t> cerrahi </a:t>
            </a:r>
          </a:p>
          <a:p>
            <a:r>
              <a:rPr lang="tr-TR" dirty="0" smtClean="0"/>
              <a:t>20 hastaya sadece protez </a:t>
            </a:r>
            <a:r>
              <a:rPr lang="tr-TR" dirty="0" err="1" smtClean="0"/>
              <a:t>implantasyonu</a:t>
            </a:r>
            <a:endParaRPr lang="tr-TR" dirty="0" smtClean="0"/>
          </a:p>
          <a:p>
            <a:r>
              <a:rPr lang="tr-TR" dirty="0" smtClean="0"/>
              <a:t>Penis çapı;</a:t>
            </a:r>
          </a:p>
          <a:p>
            <a:pPr lvl="1"/>
            <a:r>
              <a:rPr lang="tr-TR" dirty="0" err="1" smtClean="0"/>
              <a:t>glanüler</a:t>
            </a:r>
            <a:r>
              <a:rPr lang="tr-TR" dirty="0" smtClean="0"/>
              <a:t> çevre ve </a:t>
            </a:r>
            <a:r>
              <a:rPr lang="tr-TR" dirty="0" err="1" smtClean="0"/>
              <a:t>glans</a:t>
            </a:r>
            <a:r>
              <a:rPr lang="tr-TR" dirty="0" smtClean="0"/>
              <a:t> penis </a:t>
            </a:r>
            <a:r>
              <a:rPr lang="tr-TR" dirty="0" err="1" smtClean="0"/>
              <a:t>koronasından</a:t>
            </a:r>
            <a:r>
              <a:rPr lang="tr-TR" dirty="0" smtClean="0"/>
              <a:t> yarı çap ölçülmesi,</a:t>
            </a:r>
            <a:endParaRPr lang="en-US" dirty="0" smtClean="0"/>
          </a:p>
          <a:p>
            <a:r>
              <a:rPr lang="tr-TR" dirty="0" smtClean="0"/>
              <a:t>Penisin gergin uzunluğu ölçülmüş</a:t>
            </a:r>
          </a:p>
          <a:p>
            <a:r>
              <a:rPr lang="tr-TR" dirty="0" smtClean="0"/>
              <a:t>Daha sonra </a:t>
            </a:r>
            <a:r>
              <a:rPr lang="tr-TR" dirty="0" err="1" smtClean="0"/>
              <a:t>glandüler</a:t>
            </a:r>
            <a:r>
              <a:rPr lang="tr-TR" dirty="0" smtClean="0"/>
              <a:t> yarıçap 30 derecelik </a:t>
            </a:r>
            <a:r>
              <a:rPr lang="tr-TR" dirty="0" err="1" smtClean="0"/>
              <a:t>oblik</a:t>
            </a:r>
            <a:r>
              <a:rPr lang="tr-TR" dirty="0" smtClean="0"/>
              <a:t> </a:t>
            </a:r>
            <a:r>
              <a:rPr lang="tr-TR" dirty="0" err="1" smtClean="0"/>
              <a:t>pelvik</a:t>
            </a:r>
            <a:r>
              <a:rPr lang="tr-TR" dirty="0" smtClean="0"/>
              <a:t> </a:t>
            </a:r>
            <a:r>
              <a:rPr lang="tr-TR" dirty="0" err="1" smtClean="0"/>
              <a:t>grafi</a:t>
            </a:r>
            <a:r>
              <a:rPr lang="tr-TR" dirty="0" smtClean="0"/>
              <a:t> ile yeniden ölçülmüş</a:t>
            </a:r>
          </a:p>
          <a:p>
            <a:r>
              <a:rPr lang="tr-TR" dirty="0" err="1" smtClean="0"/>
              <a:t>Penil</a:t>
            </a:r>
            <a:r>
              <a:rPr lang="tr-TR" dirty="0" smtClean="0"/>
              <a:t> protezler </a:t>
            </a:r>
            <a:r>
              <a:rPr lang="tr-TR" dirty="0" err="1" smtClean="0"/>
              <a:t>distal</a:t>
            </a:r>
            <a:r>
              <a:rPr lang="tr-TR" dirty="0" smtClean="0"/>
              <a:t>-</a:t>
            </a:r>
            <a:r>
              <a:rPr lang="tr-TR" dirty="0" err="1" smtClean="0"/>
              <a:t>lateral</a:t>
            </a:r>
            <a:r>
              <a:rPr lang="tr-TR" dirty="0" smtClean="0"/>
              <a:t> </a:t>
            </a:r>
            <a:r>
              <a:rPr lang="tr-TR" dirty="0" err="1" smtClean="0"/>
              <a:t>insizyonla</a:t>
            </a:r>
            <a:r>
              <a:rPr lang="tr-TR" dirty="0" smtClean="0"/>
              <a:t> yerleştirilmiş</a:t>
            </a:r>
          </a:p>
          <a:p>
            <a:r>
              <a:rPr lang="tr-TR" dirty="0" smtClean="0">
                <a:solidFill>
                  <a:srgbClr val="FF0000"/>
                </a:solidFill>
              </a:rPr>
              <a:t>1.gün ve 1. yılda </a:t>
            </a:r>
            <a:r>
              <a:rPr lang="tr-TR" dirty="0" err="1" smtClean="0">
                <a:solidFill>
                  <a:srgbClr val="FF0000"/>
                </a:solidFill>
              </a:rPr>
              <a:t>glans</a:t>
            </a:r>
            <a:r>
              <a:rPr lang="tr-TR" dirty="0" smtClean="0">
                <a:solidFill>
                  <a:srgbClr val="FF0000"/>
                </a:solidFill>
              </a:rPr>
              <a:t> çapı daha fazla</a:t>
            </a:r>
          </a:p>
        </p:txBody>
      </p:sp>
      <p:sp>
        <p:nvSpPr>
          <p:cNvPr id="4" name="3 Başlık"/>
          <p:cNvSpPr>
            <a:spLocks noGrp="1"/>
          </p:cNvSpPr>
          <p:nvPr>
            <p:ph type="title"/>
          </p:nvPr>
        </p:nvSpPr>
        <p:spPr>
          <a:xfrm>
            <a:off x="457200" y="71414"/>
            <a:ext cx="8229600" cy="1143000"/>
          </a:xfrm>
        </p:spPr>
        <p:txBody>
          <a:bodyPr/>
          <a:lstStyle/>
          <a:p>
            <a:r>
              <a:rPr lang="tr-TR" b="1" dirty="0" err="1" smtClean="0">
                <a:solidFill>
                  <a:srgbClr val="FF0000"/>
                </a:solidFill>
              </a:rPr>
              <a:t>Penil</a:t>
            </a:r>
            <a:r>
              <a:rPr lang="tr-TR" b="1" dirty="0" smtClean="0">
                <a:solidFill>
                  <a:srgbClr val="FF0000"/>
                </a:solidFill>
              </a:rPr>
              <a:t> Protez + </a:t>
            </a:r>
            <a:r>
              <a:rPr lang="tr-TR" b="1" dirty="0" err="1" smtClean="0">
                <a:solidFill>
                  <a:srgbClr val="FF0000"/>
                </a:solidFill>
              </a:rPr>
              <a:t>venöz</a:t>
            </a:r>
            <a:r>
              <a:rPr lang="tr-TR" b="1" dirty="0" smtClean="0">
                <a:solidFill>
                  <a:srgbClr val="FF0000"/>
                </a:solidFill>
              </a:rPr>
              <a:t> cerrahi</a:t>
            </a:r>
            <a:endParaRPr lang="tr-TR" b="1" dirty="0">
              <a:solidFill>
                <a:srgbClr val="FF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2133600"/>
            <a:ext cx="7772400" cy="1470025"/>
          </a:xfrm>
        </p:spPr>
        <p:txBody>
          <a:bodyPr/>
          <a:lstStyle/>
          <a:p>
            <a:r>
              <a:rPr lang="tr-TR" sz="4000" b="1">
                <a:solidFill>
                  <a:srgbClr val="FFFF00"/>
                </a:solidFill>
              </a:rPr>
              <a:t>RADİKAL PELVİK CERRAHİ SONRASI EREKTİL DİSFONKSİYON TEDAVİSİ</a:t>
            </a:r>
          </a:p>
        </p:txBody>
      </p:sp>
      <p:sp>
        <p:nvSpPr>
          <p:cNvPr id="2051" name="Rectangle 3"/>
          <p:cNvSpPr>
            <a:spLocks noGrp="1" noChangeArrowheads="1"/>
          </p:cNvSpPr>
          <p:nvPr>
            <p:ph type="subTitle" idx="1"/>
          </p:nvPr>
        </p:nvSpPr>
        <p:spPr/>
        <p:txBody>
          <a:bodyPr/>
          <a:lstStyle/>
          <a:p>
            <a:r>
              <a:rPr lang="tr-TR">
                <a:solidFill>
                  <a:schemeClr val="bg1"/>
                </a:solidFill>
              </a:rPr>
              <a:t>Prof.Dr.Bülent Semerci</a:t>
            </a:r>
          </a:p>
          <a:p>
            <a:r>
              <a:rPr lang="tr-TR">
                <a:solidFill>
                  <a:schemeClr val="bg1"/>
                </a:solidFill>
              </a:rPr>
              <a:t>Ege Üniversitesi Üroloji ABD</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tr-TR" dirty="0"/>
          </a:p>
        </p:txBody>
      </p:sp>
      <p:sp>
        <p:nvSpPr>
          <p:cNvPr id="57347" name="Rectangle 3"/>
          <p:cNvSpPr>
            <a:spLocks noGrp="1" noChangeArrowheads="1"/>
          </p:cNvSpPr>
          <p:nvPr>
            <p:ph type="body" idx="1"/>
          </p:nvPr>
        </p:nvSpPr>
        <p:spPr/>
        <p:txBody>
          <a:bodyPr/>
          <a:lstStyle/>
          <a:p>
            <a:r>
              <a:rPr lang="tr-TR" sz="2800" dirty="0" err="1">
                <a:solidFill>
                  <a:schemeClr val="bg1"/>
                </a:solidFill>
              </a:rPr>
              <a:t>Ereksiyon</a:t>
            </a:r>
            <a:r>
              <a:rPr lang="tr-TR" sz="2800" dirty="0">
                <a:solidFill>
                  <a:schemeClr val="bg1"/>
                </a:solidFill>
              </a:rPr>
              <a:t> için potansiyel iyileşme süresi 6-36 ay arasında değişmekle birlikte olguların çoğunda </a:t>
            </a:r>
            <a:r>
              <a:rPr lang="tr-TR" sz="2800" dirty="0" err="1">
                <a:solidFill>
                  <a:schemeClr val="bg1"/>
                </a:solidFill>
              </a:rPr>
              <a:t>ereksiyon</a:t>
            </a:r>
            <a:r>
              <a:rPr lang="tr-TR" sz="2800" dirty="0">
                <a:solidFill>
                  <a:schemeClr val="bg1"/>
                </a:solidFill>
              </a:rPr>
              <a:t> düzeyi 12-24 ay sonra operasyon öncesi seviyeye gelmektedir</a:t>
            </a:r>
          </a:p>
          <a:p>
            <a:endParaRPr lang="tr-TR" dirty="0">
              <a:solidFill>
                <a:schemeClr val="bg1"/>
              </a:solidFill>
            </a:endParaRPr>
          </a:p>
          <a:p>
            <a:r>
              <a:rPr lang="tr-TR" sz="2800" dirty="0">
                <a:solidFill>
                  <a:schemeClr val="bg1"/>
                </a:solidFill>
              </a:rPr>
              <a:t>PDE5i’nin ilk basamak tedavi yöntemi olarak seçilmesi önerilmekte</a:t>
            </a:r>
          </a:p>
          <a:p>
            <a:pPr>
              <a:buFontTx/>
              <a:buNone/>
            </a:pPr>
            <a:endParaRPr lang="tr-TR" sz="2800"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p:txBody>
          <a:bodyPr/>
          <a:lstStyle/>
          <a:p>
            <a:r>
              <a:rPr lang="tr-TR">
                <a:solidFill>
                  <a:schemeClr val="bg1"/>
                </a:solidFill>
              </a:rPr>
              <a:t>Uygun PDE5İ doz ve rejimi üzerine henüz bir konsensus yok</a:t>
            </a:r>
          </a:p>
          <a:p>
            <a:endParaRPr lang="tr-TR">
              <a:solidFill>
                <a:schemeClr val="bg1"/>
              </a:solidFill>
            </a:endParaRPr>
          </a:p>
          <a:p>
            <a:r>
              <a:rPr lang="tr-TR">
                <a:solidFill>
                  <a:schemeClr val="bg1"/>
                </a:solidFill>
              </a:rPr>
              <a:t>Korporal endotelyal ve düz kas hasarını önlemek için PDE5İ’nin postoperatif mümkün olan en kısa zamanda başlanması görüşü hakim</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endParaRPr lang="tr-TR" b="1" dirty="0">
              <a:solidFill>
                <a:srgbClr val="FFFF00"/>
              </a:solidFill>
            </a:endParaRPr>
          </a:p>
        </p:txBody>
      </p:sp>
      <p:sp>
        <p:nvSpPr>
          <p:cNvPr id="58371" name="Rectangle 3"/>
          <p:cNvSpPr>
            <a:spLocks noGrp="1" noChangeArrowheads="1"/>
          </p:cNvSpPr>
          <p:nvPr>
            <p:ph type="body" idx="1"/>
          </p:nvPr>
        </p:nvSpPr>
        <p:spPr/>
        <p:txBody>
          <a:bodyPr/>
          <a:lstStyle/>
          <a:p>
            <a:endParaRPr lang="tr-TR" sz="2800"/>
          </a:p>
          <a:p>
            <a:r>
              <a:rPr lang="tr-TR" sz="2800">
                <a:solidFill>
                  <a:schemeClr val="bg1"/>
                </a:solidFill>
              </a:rPr>
              <a:t>PDE5i’nin başarısız olması durumunda veya bir kontrendikasyon varlığında ikinci basamak tedavi yöntemleri olan intrakavernozal enjeksiyon, vakum cihazları vb. gibi diğer tedavi yöntemlerinin denenmesi gerektiği ve yine başarısız olunması durumunda da olgulara penil protez implantasyonunun yapılabileceği genelde belirtilmekte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dirciMRPC sonrası orgazm-EjD tedavisi_TÜD2014_Antalya_17.10.2014.001.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17634505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00034" y="214290"/>
            <a:ext cx="8229600" cy="1143000"/>
          </a:xfrm>
        </p:spPr>
        <p:txBody>
          <a:bodyPr rtlCol="0">
            <a:normAutofit fontScale="90000"/>
          </a:bodyPr>
          <a:lstStyle/>
          <a:p>
            <a:r>
              <a:rPr lang="en-US" sz="3600" dirty="0" err="1"/>
              <a:t>ISSM’nin</a:t>
            </a:r>
            <a:r>
              <a:rPr lang="en-US" sz="3600" dirty="0"/>
              <a:t> </a:t>
            </a:r>
            <a:r>
              <a:rPr lang="en-US" sz="3600" dirty="0" err="1">
                <a:solidFill>
                  <a:srgbClr val="FF0000"/>
                </a:solidFill>
              </a:rPr>
              <a:t>yaşam</a:t>
            </a:r>
            <a:r>
              <a:rPr lang="en-US" sz="3600" dirty="0">
                <a:solidFill>
                  <a:srgbClr val="FF0000"/>
                </a:solidFill>
              </a:rPr>
              <a:t> </a:t>
            </a:r>
            <a:r>
              <a:rPr lang="en-US" sz="3600" dirty="0" err="1">
                <a:solidFill>
                  <a:srgbClr val="FF0000"/>
                </a:solidFill>
              </a:rPr>
              <a:t>boyu</a:t>
            </a:r>
            <a:r>
              <a:rPr lang="en-US" sz="3600" dirty="0"/>
              <a:t> </a:t>
            </a:r>
            <a:r>
              <a:rPr lang="en-US" sz="3600" dirty="0" err="1"/>
              <a:t>ve</a:t>
            </a:r>
            <a:r>
              <a:rPr lang="en-US" sz="3600" dirty="0"/>
              <a:t> </a:t>
            </a:r>
            <a:r>
              <a:rPr lang="en-US" sz="3600" dirty="0" err="1">
                <a:solidFill>
                  <a:srgbClr val="FF0000"/>
                </a:solidFill>
              </a:rPr>
              <a:t>edinsel</a:t>
            </a:r>
            <a:r>
              <a:rPr lang="en-US" sz="3600" dirty="0">
                <a:solidFill>
                  <a:srgbClr val="FF0000"/>
                </a:solidFill>
              </a:rPr>
              <a:t> PE</a:t>
            </a:r>
            <a:r>
              <a:rPr lang="en-US" sz="3600" dirty="0"/>
              <a:t> </a:t>
            </a:r>
            <a:r>
              <a:rPr lang="en-US" sz="3600" dirty="0" err="1"/>
              <a:t>için</a:t>
            </a:r>
            <a:r>
              <a:rPr lang="en-US" sz="3600" dirty="0"/>
              <a:t> </a:t>
            </a:r>
            <a:r>
              <a:rPr lang="en-US" sz="3600" dirty="0" err="1"/>
              <a:t>ortak</a:t>
            </a:r>
            <a:r>
              <a:rPr lang="en-US" sz="3600" dirty="0"/>
              <a:t> </a:t>
            </a:r>
            <a:r>
              <a:rPr lang="en-US" sz="3600" dirty="0" err="1" smtClean="0"/>
              <a:t>tanımı</a:t>
            </a:r>
            <a:endParaRPr lang="en-US" sz="3600" dirty="0"/>
          </a:p>
        </p:txBody>
      </p:sp>
      <p:sp>
        <p:nvSpPr>
          <p:cNvPr id="51203" name="Rectangle 3" descr="Rectangle: Click to edit Master text styles&#10;Second level&#10;Third level&#10;Fourth level&#10;Fifth level"/>
          <p:cNvSpPr>
            <a:spLocks noGrp="1" noChangeArrowheads="1"/>
          </p:cNvSpPr>
          <p:nvPr>
            <p:ph idx="1"/>
          </p:nvPr>
        </p:nvSpPr>
        <p:spPr>
          <a:xfrm>
            <a:off x="838200" y="2214554"/>
            <a:ext cx="6377006" cy="3714776"/>
          </a:xfrm>
        </p:spPr>
        <p:txBody>
          <a:bodyPr>
            <a:normAutofit fontScale="85000" lnSpcReduction="20000"/>
          </a:bodyPr>
          <a:lstStyle/>
          <a:p>
            <a:pPr marL="514350" indent="-514350">
              <a:buFont typeface="+mj-lt"/>
              <a:buAutoNum type="arabicPeriod"/>
            </a:pPr>
            <a:r>
              <a:rPr lang="it-IT" sz="2400" dirty="0" err="1" smtClean="0"/>
              <a:t>İlk</a:t>
            </a:r>
            <a:r>
              <a:rPr lang="it-IT" sz="2400" dirty="0" smtClean="0"/>
              <a:t> </a:t>
            </a:r>
            <a:r>
              <a:rPr lang="it-IT" sz="2400" dirty="0" err="1" smtClean="0"/>
              <a:t>cinsel</a:t>
            </a:r>
            <a:r>
              <a:rPr lang="it-IT" sz="2400" dirty="0" smtClean="0"/>
              <a:t> </a:t>
            </a:r>
            <a:r>
              <a:rPr lang="it-IT" sz="2400" dirty="0" err="1" smtClean="0"/>
              <a:t>ilişkiden</a:t>
            </a:r>
            <a:r>
              <a:rPr lang="it-IT" sz="2400" dirty="0" smtClean="0"/>
              <a:t> </a:t>
            </a:r>
            <a:r>
              <a:rPr lang="it-IT" sz="2400" dirty="0" err="1" smtClean="0"/>
              <a:t>itibaren</a:t>
            </a:r>
            <a:r>
              <a:rPr lang="it-IT" sz="2400" dirty="0" smtClean="0"/>
              <a:t> </a:t>
            </a:r>
            <a:r>
              <a:rPr lang="it-IT" sz="2400" dirty="0" err="1" smtClean="0"/>
              <a:t>her</a:t>
            </a:r>
            <a:r>
              <a:rPr lang="it-IT" sz="2400" dirty="0" smtClean="0"/>
              <a:t> </a:t>
            </a:r>
            <a:r>
              <a:rPr lang="it-IT" sz="2400" dirty="0" err="1"/>
              <a:t>zaman</a:t>
            </a:r>
            <a:r>
              <a:rPr lang="it-IT" sz="2400" dirty="0"/>
              <a:t> </a:t>
            </a:r>
            <a:r>
              <a:rPr lang="it-IT" sz="2400" dirty="0" err="1"/>
              <a:t>veya</a:t>
            </a:r>
            <a:r>
              <a:rPr lang="it-IT" sz="2400" dirty="0"/>
              <a:t> </a:t>
            </a:r>
            <a:r>
              <a:rPr lang="it-IT" sz="2400" dirty="0" err="1"/>
              <a:t>hemen</a:t>
            </a:r>
            <a:r>
              <a:rPr lang="it-IT" sz="2400" dirty="0"/>
              <a:t> </a:t>
            </a:r>
            <a:r>
              <a:rPr lang="it-IT" sz="2400" dirty="0" err="1"/>
              <a:t>her</a:t>
            </a:r>
            <a:r>
              <a:rPr lang="it-IT" sz="2400" dirty="0"/>
              <a:t> </a:t>
            </a:r>
            <a:r>
              <a:rPr lang="it-IT" sz="2400" dirty="0" err="1"/>
              <a:t>zaman</a:t>
            </a:r>
            <a:r>
              <a:rPr lang="it-IT" sz="2400" dirty="0"/>
              <a:t> </a:t>
            </a:r>
            <a:r>
              <a:rPr lang="it-IT" sz="2400" dirty="0" err="1"/>
              <a:t>vajinal</a:t>
            </a:r>
            <a:r>
              <a:rPr lang="it-IT" sz="2400" dirty="0"/>
              <a:t> </a:t>
            </a:r>
            <a:r>
              <a:rPr lang="it-IT" sz="2400" dirty="0" err="1"/>
              <a:t>penetrasyondan</a:t>
            </a:r>
            <a:r>
              <a:rPr lang="it-IT" sz="2400" dirty="0"/>
              <a:t> </a:t>
            </a:r>
            <a:r>
              <a:rPr lang="it-IT" sz="2400" dirty="0" err="1"/>
              <a:t>önce</a:t>
            </a:r>
            <a:r>
              <a:rPr lang="it-IT" sz="2400" dirty="0"/>
              <a:t> </a:t>
            </a:r>
            <a:r>
              <a:rPr lang="it-IT" sz="2400" dirty="0" err="1"/>
              <a:t>veya</a:t>
            </a:r>
            <a:r>
              <a:rPr lang="it-IT" sz="2400" dirty="0"/>
              <a:t> </a:t>
            </a:r>
            <a:r>
              <a:rPr lang="it-IT" sz="2400" b="1" dirty="0" err="1">
                <a:solidFill>
                  <a:srgbClr val="FF0000"/>
                </a:solidFill>
              </a:rPr>
              <a:t>yaklaşık</a:t>
            </a:r>
            <a:r>
              <a:rPr lang="it-IT" sz="2400" b="1" dirty="0">
                <a:solidFill>
                  <a:srgbClr val="FF0000"/>
                </a:solidFill>
              </a:rPr>
              <a:t> 1 </a:t>
            </a:r>
            <a:r>
              <a:rPr lang="it-IT" sz="2400" b="1" dirty="0" err="1">
                <a:solidFill>
                  <a:srgbClr val="FF0000"/>
                </a:solidFill>
              </a:rPr>
              <a:t>dakika</a:t>
            </a:r>
            <a:r>
              <a:rPr lang="it-IT" sz="2400" b="1" dirty="0">
                <a:solidFill>
                  <a:srgbClr val="FF0000"/>
                </a:solidFill>
              </a:rPr>
              <a:t> </a:t>
            </a:r>
            <a:r>
              <a:rPr lang="it-IT" sz="2400" dirty="0" err="1"/>
              <a:t>içinde</a:t>
            </a:r>
            <a:r>
              <a:rPr lang="it-IT" sz="2400" dirty="0"/>
              <a:t> </a:t>
            </a:r>
            <a:r>
              <a:rPr lang="it-IT" sz="2400" dirty="0" err="1" smtClean="0"/>
              <a:t>ejakülasyon</a:t>
            </a:r>
            <a:r>
              <a:rPr lang="it-IT" sz="2400" dirty="0" smtClean="0"/>
              <a:t> (</a:t>
            </a:r>
            <a:r>
              <a:rPr lang="it-IT" sz="2400" dirty="0" err="1" smtClean="0">
                <a:solidFill>
                  <a:srgbClr val="FF0000"/>
                </a:solidFill>
              </a:rPr>
              <a:t>yaşam</a:t>
            </a:r>
            <a:r>
              <a:rPr lang="it-IT" sz="2400" dirty="0" smtClean="0">
                <a:solidFill>
                  <a:srgbClr val="FF0000"/>
                </a:solidFill>
              </a:rPr>
              <a:t> </a:t>
            </a:r>
            <a:r>
              <a:rPr lang="it-IT" sz="2400" dirty="0" err="1" smtClean="0">
                <a:solidFill>
                  <a:srgbClr val="FF0000"/>
                </a:solidFill>
              </a:rPr>
              <a:t>boyu</a:t>
            </a:r>
            <a:r>
              <a:rPr lang="it-IT" sz="2400" dirty="0" smtClean="0">
                <a:solidFill>
                  <a:srgbClr val="FF0000"/>
                </a:solidFill>
              </a:rPr>
              <a:t> </a:t>
            </a:r>
            <a:r>
              <a:rPr lang="it-IT" sz="2400" dirty="0" smtClean="0"/>
              <a:t>PE) </a:t>
            </a:r>
            <a:r>
              <a:rPr lang="it-IT" sz="2400" dirty="0" err="1" smtClean="0"/>
              <a:t>olması</a:t>
            </a:r>
            <a:r>
              <a:rPr lang="it-IT" sz="2400" dirty="0" smtClean="0"/>
              <a:t>; </a:t>
            </a:r>
            <a:r>
              <a:rPr lang="it-IT" sz="2400" dirty="0" err="1" smtClean="0"/>
              <a:t>veya</a:t>
            </a:r>
            <a:r>
              <a:rPr lang="it-IT" sz="2400" dirty="0" smtClean="0"/>
              <a:t>, IELT </a:t>
            </a:r>
            <a:r>
              <a:rPr lang="it-IT" sz="2400" dirty="0" err="1" smtClean="0"/>
              <a:t>süresinde</a:t>
            </a:r>
            <a:r>
              <a:rPr lang="it-IT" sz="2400" dirty="0" smtClean="0"/>
              <a:t> </a:t>
            </a:r>
            <a:r>
              <a:rPr lang="it-IT" sz="2400" dirty="0" err="1" smtClean="0"/>
              <a:t>klinik</a:t>
            </a:r>
            <a:r>
              <a:rPr lang="it-IT" sz="2400" dirty="0" smtClean="0"/>
              <a:t> </a:t>
            </a:r>
            <a:r>
              <a:rPr lang="it-IT" sz="2400" dirty="0" err="1" smtClean="0"/>
              <a:t>açıdan</a:t>
            </a:r>
            <a:r>
              <a:rPr lang="it-IT" sz="2400" dirty="0" smtClean="0"/>
              <a:t> </a:t>
            </a:r>
            <a:r>
              <a:rPr lang="it-IT" sz="2400" dirty="0" err="1" smtClean="0"/>
              <a:t>belirgin</a:t>
            </a:r>
            <a:r>
              <a:rPr lang="it-IT" sz="2400" dirty="0" smtClean="0"/>
              <a:t>, </a:t>
            </a:r>
            <a:r>
              <a:rPr lang="it-IT" sz="2400" dirty="0" err="1" smtClean="0"/>
              <a:t>rahatsız</a:t>
            </a:r>
            <a:r>
              <a:rPr lang="it-IT" sz="2400" dirty="0" smtClean="0"/>
              <a:t> </a:t>
            </a:r>
            <a:r>
              <a:rPr lang="it-IT" sz="2400" dirty="0" err="1" smtClean="0"/>
              <a:t>edici</a:t>
            </a:r>
            <a:r>
              <a:rPr lang="it-IT" sz="2400" dirty="0" smtClean="0"/>
              <a:t> ve </a:t>
            </a:r>
            <a:r>
              <a:rPr lang="it-IT" sz="2400" dirty="0" err="1" smtClean="0"/>
              <a:t>genelde</a:t>
            </a:r>
            <a:r>
              <a:rPr lang="it-IT" sz="2400" dirty="0" smtClean="0"/>
              <a:t> </a:t>
            </a:r>
            <a:r>
              <a:rPr lang="it-IT" sz="2400" b="1" dirty="0" smtClean="0">
                <a:solidFill>
                  <a:srgbClr val="FF0000"/>
                </a:solidFill>
              </a:rPr>
              <a:t>3 </a:t>
            </a:r>
            <a:r>
              <a:rPr lang="it-IT" sz="2400" b="1" dirty="0" err="1" smtClean="0">
                <a:solidFill>
                  <a:srgbClr val="FF0000"/>
                </a:solidFill>
              </a:rPr>
              <a:t>dakikanın</a:t>
            </a:r>
            <a:r>
              <a:rPr lang="it-IT" sz="2400" b="1" dirty="0" smtClean="0">
                <a:solidFill>
                  <a:srgbClr val="FF0000"/>
                </a:solidFill>
              </a:rPr>
              <a:t> </a:t>
            </a:r>
            <a:r>
              <a:rPr lang="it-IT" sz="2400" dirty="0" smtClean="0"/>
              <a:t>altına </a:t>
            </a:r>
            <a:r>
              <a:rPr lang="it-IT" sz="2400" dirty="0" err="1" smtClean="0"/>
              <a:t>inen</a:t>
            </a:r>
            <a:r>
              <a:rPr lang="it-IT" sz="2400" dirty="0" smtClean="0"/>
              <a:t> </a:t>
            </a:r>
            <a:r>
              <a:rPr lang="it-IT" sz="2400" dirty="0" err="1" smtClean="0"/>
              <a:t>azalma</a:t>
            </a:r>
            <a:r>
              <a:rPr lang="it-IT" sz="2400" dirty="0" smtClean="0"/>
              <a:t> (</a:t>
            </a:r>
            <a:r>
              <a:rPr lang="it-IT" sz="2400" dirty="0" err="1" smtClean="0">
                <a:solidFill>
                  <a:srgbClr val="FF0000"/>
                </a:solidFill>
              </a:rPr>
              <a:t>edinsel</a:t>
            </a:r>
            <a:r>
              <a:rPr lang="it-IT" sz="2400" dirty="0" smtClean="0">
                <a:solidFill>
                  <a:srgbClr val="FF0000"/>
                </a:solidFill>
              </a:rPr>
              <a:t> PE</a:t>
            </a:r>
            <a:r>
              <a:rPr lang="it-IT" sz="2400" dirty="0" smtClean="0"/>
              <a:t>)</a:t>
            </a:r>
            <a:r>
              <a:rPr lang="tr-TR" sz="2400" dirty="0" smtClean="0"/>
              <a:t>; ve,</a:t>
            </a:r>
          </a:p>
          <a:p>
            <a:pPr marL="514350" indent="-514350">
              <a:buFont typeface="+mj-lt"/>
              <a:buAutoNum type="arabicPeriod"/>
            </a:pPr>
            <a:r>
              <a:rPr lang="it-IT" sz="2400" dirty="0" err="1"/>
              <a:t>Vajinal</a:t>
            </a:r>
            <a:r>
              <a:rPr lang="it-IT" sz="2400" dirty="0"/>
              <a:t> </a:t>
            </a:r>
            <a:r>
              <a:rPr lang="it-IT" sz="2400" dirty="0" err="1"/>
              <a:t>penetrasyonların</a:t>
            </a:r>
            <a:r>
              <a:rPr lang="it-IT" sz="2400" dirty="0"/>
              <a:t> </a:t>
            </a:r>
            <a:r>
              <a:rPr lang="it-IT" sz="2400" b="1" dirty="0" err="1">
                <a:solidFill>
                  <a:srgbClr val="FC1E1E"/>
                </a:solidFill>
              </a:rPr>
              <a:t>tamamı</a:t>
            </a:r>
            <a:r>
              <a:rPr lang="it-IT" sz="2400" b="1" dirty="0">
                <a:solidFill>
                  <a:srgbClr val="FC1E1E"/>
                </a:solidFill>
              </a:rPr>
              <a:t> </a:t>
            </a:r>
            <a:r>
              <a:rPr lang="it-IT" sz="2400" b="1" dirty="0" err="1">
                <a:solidFill>
                  <a:srgbClr val="FC1E1E"/>
                </a:solidFill>
              </a:rPr>
              <a:t>veya</a:t>
            </a:r>
            <a:r>
              <a:rPr lang="it-IT" sz="2400" b="1" dirty="0">
                <a:solidFill>
                  <a:srgbClr val="FC1E1E"/>
                </a:solidFill>
              </a:rPr>
              <a:t> </a:t>
            </a:r>
            <a:r>
              <a:rPr lang="it-IT" sz="2400" b="1" dirty="0" err="1">
                <a:solidFill>
                  <a:srgbClr val="FC1E1E"/>
                </a:solidFill>
              </a:rPr>
              <a:t>tama</a:t>
            </a:r>
            <a:r>
              <a:rPr lang="it-IT" sz="2400" b="1" dirty="0">
                <a:solidFill>
                  <a:srgbClr val="FC1E1E"/>
                </a:solidFill>
              </a:rPr>
              <a:t> </a:t>
            </a:r>
            <a:r>
              <a:rPr lang="it-IT" sz="2400" b="1" dirty="0" err="1">
                <a:solidFill>
                  <a:srgbClr val="FC1E1E"/>
                </a:solidFill>
              </a:rPr>
              <a:t>yakınında</a:t>
            </a:r>
            <a:r>
              <a:rPr lang="tr-TR" sz="2400" dirty="0"/>
              <a:t>, </a:t>
            </a:r>
            <a:r>
              <a:rPr lang="tr-TR" sz="2400" dirty="0" err="1"/>
              <a:t>ejakülasyonu</a:t>
            </a:r>
            <a:r>
              <a:rPr lang="tr-TR" sz="2400" dirty="0"/>
              <a:t> geciktirmede yetersizlik ve;</a:t>
            </a:r>
          </a:p>
          <a:p>
            <a:pPr marL="514350" indent="-514350">
              <a:buFont typeface="+mj-lt"/>
              <a:buAutoNum type="arabicPeriod"/>
            </a:pPr>
            <a:r>
              <a:rPr lang="en-US" sz="2400" dirty="0" err="1"/>
              <a:t>Sıkıntı</a:t>
            </a:r>
            <a:r>
              <a:rPr lang="en-US" sz="2400" dirty="0"/>
              <a:t>, </a:t>
            </a:r>
            <a:r>
              <a:rPr lang="it-IT" sz="2400" b="1" dirty="0" err="1">
                <a:solidFill>
                  <a:srgbClr val="FC1E1E"/>
                </a:solidFill>
              </a:rPr>
              <a:t>stres</a:t>
            </a:r>
            <a:r>
              <a:rPr lang="it-IT" sz="2400" dirty="0"/>
              <a:t>, </a:t>
            </a:r>
            <a:r>
              <a:rPr lang="it-IT" sz="2400" dirty="0" err="1"/>
              <a:t>kısıtlanma</a:t>
            </a:r>
            <a:r>
              <a:rPr lang="it-IT" sz="2400" dirty="0"/>
              <a:t> </a:t>
            </a:r>
            <a:r>
              <a:rPr lang="it-IT" sz="2400" dirty="0" err="1"/>
              <a:t>ve,veya</a:t>
            </a:r>
            <a:r>
              <a:rPr lang="it-IT" sz="2400" dirty="0"/>
              <a:t> </a:t>
            </a:r>
            <a:r>
              <a:rPr lang="it-IT" sz="2400" dirty="0" err="1"/>
              <a:t>cinsel</a:t>
            </a:r>
            <a:r>
              <a:rPr lang="it-IT" sz="2400" dirty="0"/>
              <a:t> </a:t>
            </a:r>
            <a:r>
              <a:rPr lang="it-IT" sz="2400" dirty="0" err="1"/>
              <a:t>yakınlaşmadan</a:t>
            </a:r>
            <a:r>
              <a:rPr lang="it-IT" sz="2400" dirty="0"/>
              <a:t> </a:t>
            </a:r>
            <a:r>
              <a:rPr lang="en-CA" sz="2400" dirty="0" err="1"/>
              <a:t>kaçınma</a:t>
            </a:r>
            <a:r>
              <a:rPr lang="it-IT" sz="2400" dirty="0"/>
              <a:t> </a:t>
            </a:r>
            <a:r>
              <a:rPr lang="it-IT" sz="2400" dirty="0" err="1"/>
              <a:t>gibi</a:t>
            </a:r>
            <a:r>
              <a:rPr lang="it-IT" sz="2400" dirty="0"/>
              <a:t> </a:t>
            </a:r>
            <a:r>
              <a:rPr lang="it-IT" sz="2400" dirty="0" err="1"/>
              <a:t>negatif</a:t>
            </a:r>
            <a:r>
              <a:rPr lang="it-IT" sz="2400" dirty="0"/>
              <a:t> </a:t>
            </a:r>
            <a:r>
              <a:rPr lang="it-IT" sz="2400" dirty="0" err="1"/>
              <a:t>kişisel</a:t>
            </a:r>
            <a:r>
              <a:rPr lang="it-IT" sz="2400" dirty="0"/>
              <a:t> </a:t>
            </a:r>
            <a:r>
              <a:rPr lang="it-IT" sz="2400" dirty="0" err="1"/>
              <a:t>sonuçlar</a:t>
            </a:r>
            <a:r>
              <a:rPr lang="it-IT" sz="2400" dirty="0" smtClean="0"/>
              <a:t>.</a:t>
            </a:r>
            <a:endParaRPr lang="it-IT" sz="2400" dirty="0"/>
          </a:p>
        </p:txBody>
      </p:sp>
      <p:pic>
        <p:nvPicPr>
          <p:cNvPr id="5" name="Picture 10" descr="stopwatch"/>
          <p:cNvPicPr>
            <a:picLocks noChangeAspect="1" noChangeArrowheads="1"/>
          </p:cNvPicPr>
          <p:nvPr/>
        </p:nvPicPr>
        <p:blipFill>
          <a:blip r:embed="rId2" cstate="print"/>
          <a:srcRect/>
          <a:stretch>
            <a:fillRect/>
          </a:stretch>
        </p:blipFill>
        <p:spPr bwMode="auto">
          <a:xfrm>
            <a:off x="7720045" y="1917698"/>
            <a:ext cx="1423987" cy="1296988"/>
          </a:xfrm>
          <a:prstGeom prst="rect">
            <a:avLst/>
          </a:prstGeom>
          <a:noFill/>
        </p:spPr>
      </p:pic>
      <p:pic>
        <p:nvPicPr>
          <p:cNvPr id="6" name="Picture 9" descr="smutny">
            <a:hlinkClick r:id="rId3"/>
          </p:cNvPr>
          <p:cNvPicPr>
            <a:picLocks noChangeAspect="1" noChangeArrowheads="1"/>
          </p:cNvPicPr>
          <p:nvPr/>
        </p:nvPicPr>
        <p:blipFill>
          <a:blip r:embed="rId4" cstate="print"/>
          <a:srcRect/>
          <a:stretch>
            <a:fillRect/>
          </a:stretch>
        </p:blipFill>
        <p:spPr bwMode="auto">
          <a:xfrm>
            <a:off x="7739095" y="3214686"/>
            <a:ext cx="1404937" cy="1439862"/>
          </a:xfrm>
          <a:prstGeom prst="rect">
            <a:avLst/>
          </a:prstGeom>
          <a:noFill/>
        </p:spPr>
      </p:pic>
      <p:pic>
        <p:nvPicPr>
          <p:cNvPr id="7" name="Picture 7" descr="?id=0075440"/>
          <p:cNvPicPr>
            <a:picLocks noChangeAspect="1" noChangeArrowheads="1"/>
          </p:cNvPicPr>
          <p:nvPr/>
        </p:nvPicPr>
        <p:blipFill>
          <a:blip r:embed="rId5" cstate="print"/>
          <a:srcRect/>
          <a:stretch>
            <a:fillRect/>
          </a:stretch>
        </p:blipFill>
        <p:spPr bwMode="auto">
          <a:xfrm>
            <a:off x="7704169" y="4667266"/>
            <a:ext cx="1439863" cy="1119188"/>
          </a:xfrm>
          <a:prstGeom prst="rect">
            <a:avLst/>
          </a:prstGeom>
          <a:noFill/>
        </p:spPr>
      </p:pic>
      <p:sp>
        <p:nvSpPr>
          <p:cNvPr id="8" name="7 Metin kutusu"/>
          <p:cNvSpPr txBox="1"/>
          <p:nvPr/>
        </p:nvSpPr>
        <p:spPr>
          <a:xfrm>
            <a:off x="785786" y="1500174"/>
            <a:ext cx="8358214" cy="830997"/>
          </a:xfrm>
          <a:prstGeom prst="rect">
            <a:avLst/>
          </a:prstGeom>
          <a:noFill/>
        </p:spPr>
        <p:txBody>
          <a:bodyPr wrap="square" rtlCol="0">
            <a:spAutoFit/>
          </a:bodyPr>
          <a:lstStyle/>
          <a:p>
            <a:r>
              <a:rPr lang="it-IT" sz="2400" dirty="0" smtClean="0"/>
              <a:t>PE </a:t>
            </a:r>
            <a:r>
              <a:rPr lang="it-IT" sz="2400" dirty="0" err="1" smtClean="0"/>
              <a:t>aşagıdakilerle</a:t>
            </a:r>
            <a:r>
              <a:rPr lang="it-IT" sz="2400" dirty="0" smtClean="0"/>
              <a:t> </a:t>
            </a:r>
            <a:r>
              <a:rPr lang="it-IT" sz="2400" dirty="0" err="1" smtClean="0"/>
              <a:t>karakterize</a:t>
            </a:r>
            <a:r>
              <a:rPr lang="it-IT" sz="2400" dirty="0" smtClean="0"/>
              <a:t> </a:t>
            </a:r>
            <a:r>
              <a:rPr lang="it-IT" sz="2400" dirty="0" err="1" smtClean="0"/>
              <a:t>bir</a:t>
            </a:r>
            <a:r>
              <a:rPr lang="it-IT" sz="2400" dirty="0" smtClean="0"/>
              <a:t> </a:t>
            </a:r>
            <a:r>
              <a:rPr lang="it-IT" sz="2400" dirty="0" err="1" smtClean="0"/>
              <a:t>erkek</a:t>
            </a:r>
            <a:r>
              <a:rPr lang="it-IT" sz="2400" dirty="0" smtClean="0"/>
              <a:t> </a:t>
            </a:r>
            <a:r>
              <a:rPr lang="it-IT" sz="2400" dirty="0" err="1" smtClean="0"/>
              <a:t>cinsel</a:t>
            </a:r>
            <a:r>
              <a:rPr lang="it-IT" sz="2400" dirty="0" smtClean="0"/>
              <a:t> </a:t>
            </a:r>
            <a:r>
              <a:rPr lang="it-IT" sz="2400" dirty="0" err="1" smtClean="0"/>
              <a:t>fonksiyon</a:t>
            </a:r>
            <a:r>
              <a:rPr lang="it-IT" sz="2400" dirty="0" smtClean="0"/>
              <a:t> </a:t>
            </a:r>
            <a:r>
              <a:rPr lang="it-IT" sz="2400" dirty="0" err="1" smtClean="0"/>
              <a:t>bozukluğudur</a:t>
            </a:r>
            <a:endParaRPr lang="en-GB" sz="2400" dirty="0"/>
          </a:p>
        </p:txBody>
      </p:sp>
      <p:sp>
        <p:nvSpPr>
          <p:cNvPr id="9" name="CasellaDiTesto 6"/>
          <p:cNvSpPr txBox="1">
            <a:spLocks noChangeArrowheads="1"/>
          </p:cNvSpPr>
          <p:nvPr/>
        </p:nvSpPr>
        <p:spPr bwMode="auto">
          <a:xfrm>
            <a:off x="6072198" y="6367483"/>
            <a:ext cx="2928958" cy="285752"/>
          </a:xfrm>
          <a:prstGeom prst="rect">
            <a:avLst/>
          </a:prstGeom>
          <a:noFill/>
          <a:ln w="9525">
            <a:noFill/>
            <a:miter lim="800000"/>
            <a:headEnd/>
            <a:tailEnd/>
          </a:ln>
        </p:spPr>
        <p:txBody>
          <a:bodyPr wrap="square">
            <a:spAutoFit/>
          </a:bodyPr>
          <a:lstStyle/>
          <a:p>
            <a:r>
              <a:rPr lang="en-US" sz="1200" dirty="0" smtClean="0"/>
              <a:t>Serefoglu EC, </a:t>
            </a:r>
            <a:r>
              <a:rPr lang="en-US" sz="1200" dirty="0"/>
              <a:t>et </a:t>
            </a:r>
            <a:r>
              <a:rPr lang="tr-TR" sz="1200" dirty="0" smtClean="0"/>
              <a:t> al. </a:t>
            </a:r>
            <a:r>
              <a:rPr lang="tr-TR" sz="1200" i="1" dirty="0" smtClean="0"/>
              <a:t>J </a:t>
            </a:r>
            <a:r>
              <a:rPr lang="tr-TR" sz="1200" i="1" dirty="0" err="1" smtClean="0"/>
              <a:t>Sex</a:t>
            </a:r>
            <a:r>
              <a:rPr lang="tr-TR" sz="1200" i="1" dirty="0" smtClean="0"/>
              <a:t> M</a:t>
            </a:r>
            <a:r>
              <a:rPr lang="en-US" sz="1200" i="1" dirty="0" smtClean="0"/>
              <a:t>e</a:t>
            </a:r>
            <a:r>
              <a:rPr lang="tr-TR" sz="1200" i="1" dirty="0" smtClean="0"/>
              <a:t>d </a:t>
            </a:r>
            <a:r>
              <a:rPr lang="en-US" sz="1200" dirty="0" smtClean="0"/>
              <a:t>2014</a:t>
            </a:r>
            <a:endParaRPr lang="it-IT" sz="1200" dirty="0"/>
          </a:p>
        </p:txBody>
      </p:sp>
    </p:spTree>
    <p:extLst>
      <p:ext uri="{BB962C8B-B14F-4D97-AF65-F5344CB8AC3E}">
        <p14:creationId xmlns="" xmlns:p14="http://schemas.microsoft.com/office/powerpoint/2010/main" val="2343352797"/>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04.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07.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09.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14.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15.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16.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17.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21.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2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ndirciMRPC sonrası orgazm-EjD tedavisi_TÜD2014_Antalya_17.10.2014.028.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04856210"/>
      </p:ext>
    </p:extLst>
  </p:cSld>
  <p:clrMapOvr>
    <a:masterClrMapping/>
  </p:clrMapOvr>
  <p:transition/>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anlı">
  <a:themeElements>
    <a:clrScheme name="Canl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anl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nl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Garamond"/>
        <a:ea typeface=""/>
        <a:cs typeface=""/>
      </a:majorFont>
      <a:minorFont>
        <a:latin typeface="AGaramond"/>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7461</TotalTime>
  <Words>3548</Words>
  <Application>Microsoft Office PowerPoint</Application>
  <PresentationFormat>Ekran Gösterisi (4:3)</PresentationFormat>
  <Paragraphs>533</Paragraphs>
  <Slides>102</Slides>
  <Notes>8</Notes>
  <HiddenSlides>0</HiddenSlides>
  <MMClips>0</MMClips>
  <ScaleCrop>false</ScaleCrop>
  <HeadingPairs>
    <vt:vector size="6" baseType="variant">
      <vt:variant>
        <vt:lpstr>Tema</vt:lpstr>
      </vt:variant>
      <vt:variant>
        <vt:i4>15</vt:i4>
      </vt:variant>
      <vt:variant>
        <vt:lpstr>Katıştırılmış OLE Hizmet Programları</vt:lpstr>
      </vt:variant>
      <vt:variant>
        <vt:i4>2</vt:i4>
      </vt:variant>
      <vt:variant>
        <vt:lpstr>Slayt Başlıkları</vt:lpstr>
      </vt:variant>
      <vt:variant>
        <vt:i4>102</vt:i4>
      </vt:variant>
    </vt:vector>
  </HeadingPairs>
  <TitlesOfParts>
    <vt:vector size="119" baseType="lpstr">
      <vt:lpstr>Varsayılan Tasarım</vt:lpstr>
      <vt:lpstr>Blank Presentation</vt:lpstr>
      <vt:lpstr>Ofis Teması</vt:lpstr>
      <vt:lpstr>2_Ofis Teması</vt:lpstr>
      <vt:lpstr>3_Ofis Teması</vt:lpstr>
      <vt:lpstr>1_Ofis Teması</vt:lpstr>
      <vt:lpstr>4_Ofis Teması</vt:lpstr>
      <vt:lpstr>Parchment</vt:lpstr>
      <vt:lpstr>5_Ofis Teması</vt:lpstr>
      <vt:lpstr>6_Ofis Teması</vt:lpstr>
      <vt:lpstr>Canlı</vt:lpstr>
      <vt:lpstr>Office Theme</vt:lpstr>
      <vt:lpstr>Advantage</vt:lpstr>
      <vt:lpstr>1_Varsayılan Tasarım</vt:lpstr>
      <vt:lpstr>1_Office Theme</vt:lpstr>
      <vt:lpstr>Photo Editor Fotoğrafı</vt:lpstr>
      <vt:lpstr>Worksheet</vt:lpstr>
      <vt:lpstr>Slayt 1</vt:lpstr>
      <vt:lpstr>Slayt 2</vt:lpstr>
      <vt:lpstr>Slayt 3</vt:lpstr>
      <vt:lpstr>AÜSS -BPH ve ED’nin değerlendirme ve eş zamanlı tedavisi</vt:lpstr>
      <vt:lpstr>Slayt 5</vt:lpstr>
      <vt:lpstr>Prematur Ejakülasyon  Güncel Yenilikler</vt:lpstr>
      <vt:lpstr>Eski Tanımlar</vt:lpstr>
      <vt:lpstr>Eski Tanımlar</vt:lpstr>
      <vt:lpstr>ISSM’nin yaşam boyu ve edinsel PE için ortak tanımı</vt:lpstr>
      <vt:lpstr>ISSM yaşam boyu PE tanımı</vt:lpstr>
      <vt:lpstr>Slayt 11</vt:lpstr>
      <vt:lpstr>Dapoxetine</vt:lpstr>
      <vt:lpstr>Slayt 13</vt:lpstr>
      <vt:lpstr>  Varikosel Güncelleme 2014</vt:lpstr>
      <vt:lpstr>Fizyopatoloji  </vt:lpstr>
      <vt:lpstr>Slayt 16</vt:lpstr>
      <vt:lpstr>Slayt 17</vt:lpstr>
      <vt:lpstr>Cochrane 2012</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Ağrı düzelmesini predikte eden faktörler</vt:lpstr>
      <vt:lpstr>Adölesan varikosel</vt:lpstr>
      <vt:lpstr>Slayt 34</vt:lpstr>
      <vt:lpstr>Slayt 35</vt:lpstr>
      <vt:lpstr>Slayt 36</vt:lpstr>
      <vt:lpstr>EREKTİL DİSFONKSİYONUN GELECEKTEKİ TEDAVİSİ</vt:lpstr>
      <vt:lpstr>NO-cGMP yolağı ile indüklenen vazorelaksasyon</vt:lpstr>
      <vt:lpstr>NO-cGMP yolağı ile indüklenen vazorelaksasyon</vt:lpstr>
      <vt:lpstr>NO-cGMP bağımsız vazorelaksasyon</vt:lpstr>
      <vt:lpstr>Antiinflamatuar ve Antifibrotik terapiler</vt:lpstr>
      <vt:lpstr>Alternatif tedaviler</vt:lpstr>
      <vt:lpstr>EKSTERNAL PENİL DESTEK ALETLERİ </vt:lpstr>
      <vt:lpstr>DÜŞÜK YOĞUNLUKLU  EKSTRA-KORPOREAL ŞOK DALGASI</vt:lpstr>
      <vt:lpstr>İMPULS MANYETİK ALAN TEDAVİSİ </vt:lpstr>
      <vt:lpstr>ENDOVASKÜLER TEDAVİ</vt:lpstr>
      <vt:lpstr>YENİ PENİL İMPLANTLAR</vt:lpstr>
      <vt:lpstr>YENİ PENİL İMPLANTLAR</vt:lpstr>
      <vt:lpstr>Geleceğin Tedavisi: Rejeneratif Tıp</vt:lpstr>
      <vt:lpstr>EREKTİL DİSFONKSİYON (ED) İÇİN KÖK HÜCRE KULLANIMI </vt:lpstr>
      <vt:lpstr>Doku mühendisliği</vt:lpstr>
      <vt:lpstr>Penil protez: Komplikasyonların Tedavisi</vt:lpstr>
      <vt:lpstr>Mekanik arıza</vt:lpstr>
      <vt:lpstr>Korporal çaprazlaşma</vt:lpstr>
      <vt:lpstr>Distal Üretral Perforasyon</vt:lpstr>
      <vt:lpstr>Proksimal perforasyon</vt:lpstr>
      <vt:lpstr>Korporal fibrozis</vt:lpstr>
      <vt:lpstr>Enfeksiyon riski</vt:lpstr>
      <vt:lpstr>Enfeksiyon geliştiyse</vt:lpstr>
      <vt:lpstr>Kurtarma Protokolü</vt:lpstr>
      <vt:lpstr>Enfeksiyon</vt:lpstr>
      <vt:lpstr>Konkord deformitesi (SST)</vt:lpstr>
      <vt:lpstr>CERRAHİ TEKNİK ve YAKLAŞIMDA YENİLİKLER                       (Kaburgadan              Günümüze)</vt:lpstr>
      <vt:lpstr>Geleneksel Yolla Rezervuar Yerleştirilmesi</vt:lpstr>
      <vt:lpstr>Abdominal Duvara Rezervuarın Yerleştirilmesi</vt:lpstr>
      <vt:lpstr>PTF Tip Rezervuar Yerleşimi</vt:lpstr>
      <vt:lpstr>ATF Tip Rezervuar Yerleşimi</vt:lpstr>
      <vt:lpstr>Slayt 68</vt:lpstr>
      <vt:lpstr>            INHIBIZONE</vt:lpstr>
      <vt:lpstr>“ No touch Tekniği”</vt:lpstr>
      <vt:lpstr>No-Touch</vt:lpstr>
      <vt:lpstr>No-Touch</vt:lpstr>
      <vt:lpstr>Penil Protez Sonrası Kısa Penis</vt:lpstr>
      <vt:lpstr>Yeni Uzunluk Ölçüm Tekniği (NLMT)                (New Length Measurement Technique)</vt:lpstr>
      <vt:lpstr>Teknik</vt:lpstr>
      <vt:lpstr>Henry G, J Sex Med 2011; 8:2640-6</vt:lpstr>
      <vt:lpstr> Max Inflate Protocol </vt:lpstr>
      <vt:lpstr>Slayt 78</vt:lpstr>
      <vt:lpstr>Slayt 79</vt:lpstr>
      <vt:lpstr>Silikon implant öncesi flask (a) ve erekte penisin genişliği (b)</vt:lpstr>
      <vt:lpstr>Caraceni ve ark.ları,</vt:lpstr>
      <vt:lpstr>Venöz Ligasyon</vt:lpstr>
      <vt:lpstr>Slayt 83</vt:lpstr>
      <vt:lpstr>Penil Protez + venöz cerrahi</vt:lpstr>
      <vt:lpstr>RADİKAL PELVİK CERRAHİ SONRASI EREKTİL DİSFONKSİYON TEDAVİSİ</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Slayt 102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emu</dc:creator>
  <cp:lastModifiedBy>emu</cp:lastModifiedBy>
  <cp:revision>360</cp:revision>
  <dcterms:created xsi:type="dcterms:W3CDTF">2013-10-25T19:24:02Z</dcterms:created>
  <dcterms:modified xsi:type="dcterms:W3CDTF">2014-11-06T10:43:00Z</dcterms:modified>
</cp:coreProperties>
</file>