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77" r:id="rId4"/>
    <p:sldId id="279" r:id="rId5"/>
    <p:sldId id="284" r:id="rId6"/>
    <p:sldId id="285" r:id="rId7"/>
    <p:sldId id="280" r:id="rId8"/>
    <p:sldId id="297" r:id="rId9"/>
    <p:sldId id="262" r:id="rId10"/>
    <p:sldId id="286" r:id="rId11"/>
    <p:sldId id="295" r:id="rId12"/>
    <p:sldId id="281" r:id="rId13"/>
    <p:sldId id="298" r:id="rId14"/>
    <p:sldId id="288" r:id="rId15"/>
    <p:sldId id="296" r:id="rId16"/>
    <p:sldId id="282" r:id="rId17"/>
    <p:sldId id="299" r:id="rId18"/>
    <p:sldId id="260" r:id="rId19"/>
    <p:sldId id="289" r:id="rId20"/>
    <p:sldId id="290" r:id="rId21"/>
    <p:sldId id="291" r:id="rId22"/>
    <p:sldId id="265" r:id="rId23"/>
    <p:sldId id="263" r:id="rId24"/>
    <p:sldId id="292" r:id="rId25"/>
    <p:sldId id="293" r:id="rId2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50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B8A9-26DD-4E4F-938B-EF4C37DFD23B}" type="datetimeFigureOut">
              <a:rPr lang="tr-TR" smtClean="0"/>
              <a:pPr/>
              <a:t>28.4.2015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3BA8-309D-4C37-9621-3CDA49D20BB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B8A9-26DD-4E4F-938B-EF4C37DFD23B}" type="datetimeFigureOut">
              <a:rPr lang="tr-TR" smtClean="0"/>
              <a:pPr/>
              <a:t>28.4.2015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3BA8-309D-4C37-9621-3CDA49D20BB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B8A9-26DD-4E4F-938B-EF4C37DFD23B}" type="datetimeFigureOut">
              <a:rPr lang="tr-TR" smtClean="0"/>
              <a:pPr/>
              <a:t>28.4.2015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3BA8-309D-4C37-9621-3CDA49D20BB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B8A9-26DD-4E4F-938B-EF4C37DFD23B}" type="datetimeFigureOut">
              <a:rPr lang="tr-TR" smtClean="0"/>
              <a:pPr/>
              <a:t>28.4.2015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3BA8-309D-4C37-9621-3CDA49D20BB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B8A9-26DD-4E4F-938B-EF4C37DFD23B}" type="datetimeFigureOut">
              <a:rPr lang="tr-TR" smtClean="0"/>
              <a:pPr/>
              <a:t>28.4.2015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38E3BA8-309D-4C37-9621-3CDA49D20BB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B8A9-26DD-4E4F-938B-EF4C37DFD23B}" type="datetimeFigureOut">
              <a:rPr lang="tr-TR" smtClean="0"/>
              <a:pPr/>
              <a:t>28.4.2015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3BA8-309D-4C37-9621-3CDA49D20BB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B8A9-26DD-4E4F-938B-EF4C37DFD23B}" type="datetimeFigureOut">
              <a:rPr lang="tr-TR" smtClean="0"/>
              <a:pPr/>
              <a:t>28.4.2015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3BA8-309D-4C37-9621-3CDA49D20BB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B8A9-26DD-4E4F-938B-EF4C37DFD23B}" type="datetimeFigureOut">
              <a:rPr lang="tr-TR" smtClean="0"/>
              <a:pPr/>
              <a:t>28.4.2015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3BA8-309D-4C37-9621-3CDA49D20BB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B8A9-26DD-4E4F-938B-EF4C37DFD23B}" type="datetimeFigureOut">
              <a:rPr lang="tr-TR" smtClean="0"/>
              <a:pPr/>
              <a:t>28.4.2015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3BA8-309D-4C37-9621-3CDA49D20BB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B8A9-26DD-4E4F-938B-EF4C37DFD23B}" type="datetimeFigureOut">
              <a:rPr lang="tr-TR" smtClean="0"/>
              <a:pPr/>
              <a:t>28.4.2015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3BA8-309D-4C37-9621-3CDA49D20BB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tr-T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Resim eklemek için simgeyi tıklatın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B8A9-26DD-4E4F-938B-EF4C37DFD23B}" type="datetimeFigureOut">
              <a:rPr lang="tr-TR" smtClean="0"/>
              <a:pPr/>
              <a:t>28.4.2015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3BA8-309D-4C37-9621-3CDA49D20BB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0DB8A9-26DD-4E4F-938B-EF4C37DFD23B}" type="datetimeFigureOut">
              <a:rPr lang="tr-TR" smtClean="0"/>
              <a:pPr/>
              <a:t>28.4.2015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38E3BA8-309D-4C37-9621-3CDA49D20BB3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23528" y="1052736"/>
            <a:ext cx="8134672" cy="2547715"/>
          </a:xfrm>
        </p:spPr>
        <p:txBody>
          <a:bodyPr>
            <a:normAutofit/>
          </a:bodyPr>
          <a:lstStyle/>
          <a:p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Penİl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Protez </a:t>
            </a:r>
            <a:r>
              <a:rPr lang="tr-TR" sz="4400" dirty="0" err="1" smtClean="0">
                <a:latin typeface="Times New Roman" pitchFamily="18" charset="0"/>
                <a:cs typeface="Times New Roman" pitchFamily="18" charset="0"/>
              </a:rPr>
              <a:t>EndİkasyonlarI</a:t>
            </a:r>
            <a:r>
              <a:rPr lang="tr-TR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tr-TR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4400" dirty="0" smtClean="0"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tr-TR" sz="4400" dirty="0" err="1" smtClean="0">
                <a:latin typeface="Times New Roman" pitchFamily="18" charset="0"/>
                <a:cs typeface="Times New Roman" pitchFamily="18" charset="0"/>
              </a:rPr>
              <a:t>Tİplerİ</a:t>
            </a:r>
            <a:endParaRPr lang="tr-TR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539552" y="4052664"/>
            <a:ext cx="7704856" cy="1752600"/>
          </a:xfrm>
        </p:spPr>
        <p:txBody>
          <a:bodyPr/>
          <a:lstStyle/>
          <a:p>
            <a:r>
              <a:rPr lang="tr-TR" dirty="0" smtClean="0"/>
              <a:t>Dr Oğuz </a:t>
            </a:r>
            <a:r>
              <a:rPr lang="tr-TR" dirty="0" err="1" smtClean="0"/>
              <a:t>Ekmekçioğlu</a:t>
            </a:r>
            <a:endParaRPr lang="tr-TR" dirty="0" smtClean="0"/>
          </a:p>
          <a:p>
            <a:r>
              <a:rPr lang="tr-TR" dirty="0" smtClean="0"/>
              <a:t>Erciyes Üniversitesi, Üroloji Anabilim Dalı, </a:t>
            </a:r>
            <a:r>
              <a:rPr lang="tr-TR" dirty="0" err="1" smtClean="0"/>
              <a:t>Androloji</a:t>
            </a:r>
            <a:r>
              <a:rPr lang="tr-TR" dirty="0" smtClean="0"/>
              <a:t> Bilim Dalı, Kayseri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tr-TR" dirty="0" smtClean="0"/>
          </a:p>
        </p:txBody>
      </p:sp>
      <p:pic>
        <p:nvPicPr>
          <p:cNvPr id="9220" name="Picture 4" descr="DSC047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620713"/>
            <a:ext cx="5256213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416550" y="6159500"/>
            <a:ext cx="3548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000">
                <a:solidFill>
                  <a:srgbClr val="FFFF00"/>
                </a:solidFill>
              </a:rPr>
              <a:t>Akdeniz Üniversitesi-Androloji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310" y="908720"/>
            <a:ext cx="8916927" cy="51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İki kısımlı PP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b="1" dirty="0" smtClean="0"/>
              <a:t>Avantaj ve dezavantajları</a:t>
            </a:r>
            <a:endParaRPr lang="en-US" b="1" dirty="0" smtClean="0"/>
          </a:p>
          <a:p>
            <a:r>
              <a:rPr lang="tr-TR" dirty="0" smtClean="0"/>
              <a:t>Kendisi ve eşi için kullanımı kolaydır. Pompasıyla kolayca </a:t>
            </a:r>
            <a:r>
              <a:rPr lang="tr-TR" dirty="0" err="1" smtClean="0"/>
              <a:t>ereksiyon</a:t>
            </a:r>
            <a:r>
              <a:rPr lang="tr-TR" dirty="0" smtClean="0"/>
              <a:t> sağlanır, kullanmadığında aşağı bükerek </a:t>
            </a:r>
            <a:r>
              <a:rPr lang="tr-TR" dirty="0" err="1" smtClean="0"/>
              <a:t>ereksiyonu</a:t>
            </a:r>
            <a:r>
              <a:rPr lang="tr-TR" dirty="0" smtClean="0"/>
              <a:t> giderir</a:t>
            </a:r>
          </a:p>
          <a:p>
            <a:r>
              <a:rPr lang="tr-TR" dirty="0" smtClean="0"/>
              <a:t>Sınırlı el kullanımı olan birisi için iyi bir seçenek olduğu düşünülmüştür ancak pompa küçüktür ve şişirmek zor olur </a:t>
            </a:r>
          </a:p>
          <a:p>
            <a:r>
              <a:rPr lang="tr-TR" dirty="0" smtClean="0"/>
              <a:t>Silindirlere az miktarda sıvı gittiği için çok parçalı şişirilebilir cihazlara göre </a:t>
            </a:r>
            <a:r>
              <a:rPr lang="tr-TR" dirty="0" err="1" smtClean="0"/>
              <a:t>ereksiyon</a:t>
            </a:r>
            <a:r>
              <a:rPr lang="tr-TR" dirty="0" smtClean="0"/>
              <a:t> </a:t>
            </a:r>
            <a:r>
              <a:rPr lang="tr-TR" dirty="0" err="1" smtClean="0"/>
              <a:t>rijiditesi</a:t>
            </a:r>
            <a:r>
              <a:rPr lang="tr-TR" dirty="0" smtClean="0"/>
              <a:t> daha azdır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İki kısımlı PP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b="1" dirty="0" smtClean="0"/>
              <a:t>Avantaj ve dezavantajları</a:t>
            </a:r>
            <a:endParaRPr lang="en-US" b="1" dirty="0" smtClean="0"/>
          </a:p>
          <a:p>
            <a:r>
              <a:rPr lang="tr-TR" dirty="0" smtClean="0"/>
              <a:t>Sürekli kısmi </a:t>
            </a:r>
            <a:r>
              <a:rPr lang="tr-TR" dirty="0" err="1" smtClean="0"/>
              <a:t>ereksiyon</a:t>
            </a:r>
            <a:r>
              <a:rPr lang="tr-TR" dirty="0" smtClean="0"/>
              <a:t> bir çok erkek için sıkıntı vericidir</a:t>
            </a:r>
          </a:p>
          <a:p>
            <a:r>
              <a:rPr lang="tr-TR" dirty="0" smtClean="0"/>
              <a:t>En basit şişirilebilir </a:t>
            </a:r>
            <a:r>
              <a:rPr lang="tr-TR" dirty="0" err="1" smtClean="0"/>
              <a:t>implant</a:t>
            </a:r>
            <a:r>
              <a:rPr lang="tr-TR" dirty="0" smtClean="0"/>
              <a:t> cerrahi işlemidir. Sınırlı deneyimi olan cerrah için iyi bir cerrahi seçenektir</a:t>
            </a:r>
          </a:p>
          <a:p>
            <a:r>
              <a:rPr lang="tr-TR" dirty="0" smtClean="0"/>
              <a:t>Anormal his ve görüntüye neden olur. Silindirlerin şekli doğal değildir ve kare başlı saplı süpürgeye benzer</a:t>
            </a:r>
          </a:p>
          <a:p>
            <a:r>
              <a:rPr lang="tr-TR" dirty="0" smtClean="0"/>
              <a:t>Uzun dönemde peniste bozulma ve incelmeye neden olur</a:t>
            </a:r>
          </a:p>
          <a:p>
            <a:r>
              <a:rPr lang="tr-TR" dirty="0" smtClean="0"/>
              <a:t>Tekrarlayan </a:t>
            </a:r>
            <a:r>
              <a:rPr lang="tr-TR" dirty="0" err="1" smtClean="0"/>
              <a:t>sistoskopi</a:t>
            </a:r>
            <a:r>
              <a:rPr lang="tr-TR" dirty="0" smtClean="0"/>
              <a:t> ihtiyacı varsa uygun olmayabilir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>
                <a:solidFill>
                  <a:srgbClr val="FFFF00"/>
                </a:solidFill>
              </a:rPr>
              <a:t>İki kısımlı PP</a:t>
            </a:r>
          </a:p>
        </p:txBody>
      </p:sp>
      <p:pic>
        <p:nvPicPr>
          <p:cNvPr id="1029" name="Picture 4" descr="Ambicor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640" y="1204996"/>
            <a:ext cx="6696670" cy="5680388"/>
          </a:xfrm>
          <a:noFill/>
        </p:spPr>
      </p:pic>
      <p:sp>
        <p:nvSpPr>
          <p:cNvPr id="6" name="5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7" descr="exc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83568" y="548680"/>
            <a:ext cx="7516752" cy="55446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Üç kısımlı PP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tr-TR" b="1" dirty="0" smtClean="0"/>
              <a:t>Avantaj ve dezavantajları</a:t>
            </a:r>
            <a:endParaRPr lang="en-US" b="1" dirty="0" smtClean="0"/>
          </a:p>
          <a:p>
            <a:r>
              <a:rPr lang="tr-TR" dirty="0" smtClean="0"/>
              <a:t>Kendisi ve eşi için kullanımı kolaydır. Pompaya basarak şişirir ve düğmesine basarak indirir. </a:t>
            </a:r>
          </a:p>
          <a:p>
            <a:r>
              <a:rPr lang="tr-TR" dirty="0" smtClean="0"/>
              <a:t>İki kısımlıya göre pompası daha büyük olduğundan kullanımı kolaydır</a:t>
            </a:r>
          </a:p>
          <a:p>
            <a:r>
              <a:rPr lang="tr-TR" dirty="0" smtClean="0"/>
              <a:t>Silindirlere daha fazla sıvı aktarıldığı için diğer protezlerin hepsinden daha fazla </a:t>
            </a:r>
            <a:r>
              <a:rPr lang="tr-TR" dirty="0" err="1" smtClean="0"/>
              <a:t>rijidite</a:t>
            </a:r>
            <a:r>
              <a:rPr lang="tr-TR" dirty="0" smtClean="0"/>
              <a:t> olur</a:t>
            </a:r>
          </a:p>
          <a:p>
            <a:r>
              <a:rPr lang="tr-TR" dirty="0" smtClean="0"/>
              <a:t>Penis diğerlerine göre çok yumuşaktır ve hastaları çok rahat ettirir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Üç kısımlı PP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20000"/>
          </a:bodyPr>
          <a:lstStyle/>
          <a:p>
            <a:r>
              <a:rPr lang="tr-TR" b="1" dirty="0" smtClean="0"/>
              <a:t>Avantaj ve dezavantajları</a:t>
            </a:r>
            <a:endParaRPr lang="en-US" b="1" dirty="0" smtClean="0"/>
          </a:p>
          <a:p>
            <a:r>
              <a:rPr lang="tr-TR" dirty="0" smtClean="0"/>
              <a:t>Sadece bu tip protezler normal görünüm ve his verir. Bir çok hasta partnerinin penis içinde </a:t>
            </a:r>
            <a:r>
              <a:rPr lang="tr-TR" dirty="0" err="1" smtClean="0"/>
              <a:t>implant</a:t>
            </a:r>
            <a:r>
              <a:rPr lang="tr-TR" dirty="0" smtClean="0"/>
              <a:t> olduğunu anlamadığını söylemektedir</a:t>
            </a:r>
          </a:p>
          <a:p>
            <a:r>
              <a:rPr lang="tr-TR" dirty="0" smtClean="0"/>
              <a:t>Penise bası en az düzeyde olduğundan basınç </a:t>
            </a:r>
            <a:r>
              <a:rPr lang="tr-TR" dirty="0" err="1" smtClean="0"/>
              <a:t>atrofisi</a:t>
            </a:r>
            <a:r>
              <a:rPr lang="tr-TR" dirty="0" smtClean="0"/>
              <a:t> olmaz ve penis şeklinin bozulma olasılığı düşüktür</a:t>
            </a:r>
          </a:p>
          <a:p>
            <a:r>
              <a:rPr lang="tr-TR" dirty="0" smtClean="0"/>
              <a:t>Cerrahi deneyimi fazla olan cerrahlar için iyi bir seçenektir</a:t>
            </a:r>
          </a:p>
          <a:p>
            <a:r>
              <a:rPr lang="tr-TR" dirty="0" smtClean="0"/>
              <a:t>Ameliyat sonrası penis gevşek olduğundan ameliyat sonrası ağrı diğerlerine göre çok daha azdır</a:t>
            </a:r>
          </a:p>
          <a:p>
            <a:r>
              <a:rPr lang="tr-TR" dirty="0" smtClean="0"/>
              <a:t>Tekrarlayan </a:t>
            </a:r>
            <a:r>
              <a:rPr lang="tr-TR" dirty="0" err="1" smtClean="0"/>
              <a:t>sistoskopi</a:t>
            </a:r>
            <a:r>
              <a:rPr lang="tr-TR" dirty="0" smtClean="0"/>
              <a:t> ihtiyacı varsa en uygun tip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628800"/>
            <a:ext cx="4532186" cy="4541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CXM"/>
          <p:cNvPicPr>
            <a:picLocks noChangeAspect="1" noChangeArrowheads="1"/>
          </p:cNvPicPr>
          <p:nvPr/>
        </p:nvPicPr>
        <p:blipFill>
          <a:blip r:embed="rId3" cstate="print"/>
          <a:srcRect l="3703" t="3723" r="5556" b="5545"/>
          <a:stretch>
            <a:fillRect/>
          </a:stretch>
        </p:blipFill>
        <p:spPr bwMode="auto">
          <a:xfrm>
            <a:off x="4572000" y="1635125"/>
            <a:ext cx="4087813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00113" y="1700213"/>
            <a:ext cx="7480300" cy="427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Ağızdan ilaçlar</a:t>
            </a:r>
          </a:p>
          <a:p>
            <a:r>
              <a:rPr lang="tr-TR" dirty="0" smtClean="0"/>
              <a:t>Vakum </a:t>
            </a:r>
          </a:p>
          <a:p>
            <a:r>
              <a:rPr lang="tr-TR" dirty="0" err="1" smtClean="0"/>
              <a:t>İntrakavernöz</a:t>
            </a:r>
            <a:r>
              <a:rPr lang="tr-TR" dirty="0" smtClean="0"/>
              <a:t> enjeksiyon</a:t>
            </a:r>
          </a:p>
          <a:p>
            <a:r>
              <a:rPr lang="tr-TR" sz="3200" dirty="0" smtClean="0">
                <a:solidFill>
                  <a:srgbClr val="FF0000"/>
                </a:solidFill>
              </a:rPr>
              <a:t>Faydasız / Yetersiz / Yan etki var</a:t>
            </a:r>
          </a:p>
          <a:p>
            <a:r>
              <a:rPr lang="tr-TR" dirty="0" smtClean="0"/>
              <a:t>Hala </a:t>
            </a:r>
            <a:r>
              <a:rPr lang="tr-TR" dirty="0" err="1"/>
              <a:t>e</a:t>
            </a:r>
            <a:r>
              <a:rPr lang="tr-TR" dirty="0" err="1" smtClean="0"/>
              <a:t>reksiyon</a:t>
            </a:r>
            <a:r>
              <a:rPr lang="tr-TR" dirty="0" smtClean="0"/>
              <a:t> istiyorsa</a:t>
            </a:r>
          </a:p>
          <a:p>
            <a:r>
              <a:rPr lang="tr-TR" dirty="0" smtClean="0"/>
              <a:t>Çift / kişi motive ise</a:t>
            </a:r>
            <a:endParaRPr lang="tr-TR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0046" y="3868149"/>
            <a:ext cx="2983954" cy="2989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19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Mentor</a:t>
            </a:r>
            <a:r>
              <a:rPr lang="tr-TR" dirty="0" smtClean="0"/>
              <a:t> Titan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Picture 5" descr="alph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699667" y="1556792"/>
            <a:ext cx="3744541" cy="475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http://images.alfresco.advanstar.com/alfresco_images/HealthCare/2012/10/27/8517f249-d19f-4a19-95a3-81349ecce37b/ColoplastTitanConce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07200" y="692696"/>
            <a:ext cx="7453232" cy="57332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http://www.nature.com/ijir/journal/v25/n2/images/ijir201231f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35696" y="858119"/>
            <a:ext cx="5832648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4624"/>
            <a:ext cx="6408712" cy="6653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4624"/>
            <a:ext cx="6372200" cy="661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Özet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Penil</a:t>
            </a:r>
            <a:r>
              <a:rPr lang="tr-TR" dirty="0" smtClean="0"/>
              <a:t> protez cerrahisi son seçenektir</a:t>
            </a:r>
          </a:p>
          <a:p>
            <a:r>
              <a:rPr lang="tr-TR" dirty="0" smtClean="0"/>
              <a:t>Uygun hasta ve uygun protez / rezervuar seçimi çok önemlidir</a:t>
            </a:r>
          </a:p>
          <a:p>
            <a:pPr lvl="5"/>
            <a:endParaRPr lang="tr-TR" sz="4000" smtClean="0"/>
          </a:p>
          <a:p>
            <a:pPr lvl="5"/>
            <a:r>
              <a:rPr lang="tr-TR" sz="4000" smtClean="0"/>
              <a:t>TEŞEKKÜRLER</a:t>
            </a:r>
            <a:endParaRPr lang="tr-TR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Orak hücreli anemili aralıklı </a:t>
            </a:r>
            <a:r>
              <a:rPr lang="tr-TR" dirty="0" err="1" smtClean="0"/>
              <a:t>priapizm</a:t>
            </a:r>
            <a:r>
              <a:rPr lang="tr-TR" dirty="0" smtClean="0"/>
              <a:t> ve/veya </a:t>
            </a:r>
            <a:r>
              <a:rPr lang="tr-TR" dirty="0" err="1" smtClean="0"/>
              <a:t>kavernöz</a:t>
            </a:r>
            <a:r>
              <a:rPr lang="tr-TR" dirty="0" smtClean="0"/>
              <a:t> </a:t>
            </a:r>
            <a:r>
              <a:rPr lang="tr-TR" dirty="0" err="1" smtClean="0"/>
              <a:t>skar</a:t>
            </a:r>
            <a:endParaRPr lang="tr-TR" dirty="0" smtClean="0"/>
          </a:p>
          <a:p>
            <a:pPr lvl="1"/>
            <a:r>
              <a:rPr lang="tr-TR" dirty="0" smtClean="0"/>
              <a:t>Şişirilebilir protez ile </a:t>
            </a:r>
            <a:r>
              <a:rPr lang="tr-TR" dirty="0" err="1" smtClean="0"/>
              <a:t>priapizm</a:t>
            </a:r>
            <a:r>
              <a:rPr lang="tr-TR" dirty="0" smtClean="0"/>
              <a:t> de tedavi edilir, normale yakın görüntü ve işlev de sağlanmış olur</a:t>
            </a:r>
          </a:p>
          <a:p>
            <a:r>
              <a:rPr lang="tr-TR" dirty="0" err="1" smtClean="0"/>
              <a:t>Peyronili</a:t>
            </a:r>
            <a:r>
              <a:rPr lang="tr-TR" dirty="0" smtClean="0"/>
              <a:t> olgularda şişirilebilir protez faydalı olabilir. </a:t>
            </a:r>
          </a:p>
          <a:p>
            <a:pPr lvl="1"/>
            <a:r>
              <a:rPr lang="tr-TR" dirty="0" smtClean="0"/>
              <a:t>Eğrilik içinde düzeltici olabilir. Hidrolik etki ile </a:t>
            </a:r>
            <a:r>
              <a:rPr lang="tr-TR" dirty="0" err="1" smtClean="0"/>
              <a:t>skarın</a:t>
            </a:r>
            <a:r>
              <a:rPr lang="tr-TR" dirty="0" smtClean="0"/>
              <a:t> direncini yenip ilişki için yeterli düzelmeyi sağlayabilir. </a:t>
            </a:r>
          </a:p>
          <a:p>
            <a:pPr lvl="1"/>
            <a:r>
              <a:rPr lang="tr-TR" dirty="0" smtClean="0"/>
              <a:t>Plak </a:t>
            </a:r>
            <a:r>
              <a:rPr lang="tr-TR" dirty="0" err="1" smtClean="0"/>
              <a:t>eksizyon</a:t>
            </a:r>
            <a:r>
              <a:rPr lang="tr-TR" dirty="0" smtClean="0"/>
              <a:t> / </a:t>
            </a:r>
            <a:r>
              <a:rPr lang="tr-TR" dirty="0" err="1" smtClean="0"/>
              <a:t>insizyonu</a:t>
            </a:r>
            <a:r>
              <a:rPr lang="tr-TR" dirty="0" smtClean="0"/>
              <a:t> ve </a:t>
            </a:r>
            <a:r>
              <a:rPr lang="tr-TR" dirty="0" err="1" smtClean="0"/>
              <a:t>greftleme</a:t>
            </a:r>
            <a:r>
              <a:rPr lang="tr-TR" dirty="0" smtClean="0"/>
              <a:t> sonrası da protez konabilir. </a:t>
            </a:r>
            <a:endParaRPr lang="en-US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Kontrendikasyonlar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Psikojenik</a:t>
            </a:r>
            <a:r>
              <a:rPr lang="tr-TR" dirty="0" smtClean="0"/>
              <a:t>??</a:t>
            </a:r>
          </a:p>
          <a:p>
            <a:r>
              <a:rPr lang="tr-TR" dirty="0" smtClean="0"/>
              <a:t>Elini kullanamama / iyi partner desteği olmaması</a:t>
            </a:r>
          </a:p>
          <a:p>
            <a:r>
              <a:rPr lang="tr-TR" dirty="0" smtClean="0"/>
              <a:t>Sistemik, </a:t>
            </a:r>
            <a:r>
              <a:rPr lang="tr-TR" dirty="0" err="1" smtClean="0"/>
              <a:t>kutanöz</a:t>
            </a:r>
            <a:r>
              <a:rPr lang="tr-TR" dirty="0" smtClean="0"/>
              <a:t>, İYE varlığında</a:t>
            </a:r>
          </a:p>
          <a:p>
            <a:r>
              <a:rPr lang="tr-TR" dirty="0" smtClean="0"/>
              <a:t>Kurtarma cerrahisinin çıkmış, </a:t>
            </a:r>
            <a:r>
              <a:rPr lang="tr-TR" dirty="0" err="1" smtClean="0"/>
              <a:t>pürülan</a:t>
            </a:r>
            <a:r>
              <a:rPr lang="tr-TR" dirty="0" smtClean="0"/>
              <a:t> akıntılı protezde / </a:t>
            </a:r>
            <a:r>
              <a:rPr lang="tr-TR" dirty="0" err="1" smtClean="0"/>
              <a:t>immünitesi</a:t>
            </a:r>
            <a:r>
              <a:rPr lang="tr-TR" dirty="0" smtClean="0"/>
              <a:t> bozuk kişilerde yapılması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>
                <a:solidFill>
                  <a:srgbClr val="FFFF00"/>
                </a:solidFill>
                <a:latin typeface="Times New Roman" pitchFamily="18" charset="0"/>
              </a:rPr>
              <a:t>Penil Protezler Tipleri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tr-TR" sz="1800" dirty="0" smtClean="0"/>
              <a:t>					</a:t>
            </a:r>
            <a:r>
              <a:rPr lang="tr-TR" sz="1800" dirty="0" err="1" smtClean="0">
                <a:solidFill>
                  <a:srgbClr val="FF00FF"/>
                </a:solidFill>
                <a:latin typeface="Times New Roman" pitchFamily="18" charset="0"/>
              </a:rPr>
              <a:t>Penil</a:t>
            </a:r>
            <a:r>
              <a:rPr lang="tr-TR" sz="1800" dirty="0" smtClean="0">
                <a:solidFill>
                  <a:srgbClr val="FF00FF"/>
                </a:solidFill>
              </a:rPr>
              <a:t> </a:t>
            </a:r>
            <a:r>
              <a:rPr lang="tr-TR" sz="1800" dirty="0" smtClean="0">
                <a:solidFill>
                  <a:srgbClr val="FF00FF"/>
                </a:solidFill>
                <a:latin typeface="Times New Roman" pitchFamily="18" charset="0"/>
              </a:rPr>
              <a:t>Protezler</a:t>
            </a: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 flipH="1">
            <a:off x="2339975" y="1916113"/>
            <a:ext cx="2232025" cy="5048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311275" y="2514600"/>
            <a:ext cx="1968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>
                <a:solidFill>
                  <a:schemeClr val="folHlink"/>
                </a:solidFill>
                <a:latin typeface="Times New Roman" pitchFamily="18" charset="0"/>
              </a:rPr>
              <a:t>Malleable protezler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4119563" y="2586038"/>
            <a:ext cx="1358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>
                <a:solidFill>
                  <a:schemeClr val="folHlink"/>
                </a:solidFill>
                <a:latin typeface="Times New Roman" pitchFamily="18" charset="0"/>
              </a:rPr>
              <a:t>Mekanik rod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6351588" y="2586038"/>
            <a:ext cx="193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>
                <a:solidFill>
                  <a:schemeClr val="folHlink"/>
                </a:solidFill>
                <a:latin typeface="Times New Roman" pitchFamily="18" charset="0"/>
              </a:rPr>
              <a:t>Inflatable protezler</a:t>
            </a:r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4787900" y="1989138"/>
            <a:ext cx="0" cy="5762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5003800" y="2060575"/>
            <a:ext cx="2447925" cy="5048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 flipH="1">
            <a:off x="611188" y="2924175"/>
            <a:ext cx="1296987" cy="8651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323850" y="3711575"/>
            <a:ext cx="781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dirty="0" err="1">
                <a:solidFill>
                  <a:srgbClr val="00FFFF"/>
                </a:solidFill>
                <a:latin typeface="Times New Roman" pitchFamily="18" charset="0"/>
              </a:rPr>
              <a:t>Jonas</a:t>
            </a:r>
            <a:endParaRPr lang="tr-TR" dirty="0">
              <a:solidFill>
                <a:srgbClr val="00FFFF"/>
              </a:solidFill>
              <a:latin typeface="Times New Roman" pitchFamily="18" charset="0"/>
            </a:endParaRPr>
          </a:p>
          <a:p>
            <a:r>
              <a:rPr lang="tr-TR" dirty="0">
                <a:solidFill>
                  <a:srgbClr val="00FFFF"/>
                </a:solidFill>
                <a:latin typeface="Times New Roman" pitchFamily="18" charset="0"/>
              </a:rPr>
              <a:t>ESKA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1743075" y="3784600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>
                <a:solidFill>
                  <a:srgbClr val="00FFFF"/>
                </a:solidFill>
                <a:latin typeface="Times New Roman" pitchFamily="18" charset="0"/>
              </a:rPr>
              <a:t>AMS 650</a:t>
            </a:r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>
            <a:off x="2411413" y="2852738"/>
            <a:ext cx="0" cy="9366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2824163" y="3810000"/>
            <a:ext cx="1149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>
                <a:solidFill>
                  <a:srgbClr val="00FFFF"/>
                </a:solidFill>
                <a:latin typeface="Times New Roman" pitchFamily="18" charset="0"/>
              </a:rPr>
              <a:t>MENTOR</a:t>
            </a:r>
          </a:p>
          <a:p>
            <a:r>
              <a:rPr lang="tr-TR">
                <a:solidFill>
                  <a:srgbClr val="00FFFF"/>
                </a:solidFill>
                <a:latin typeface="Times New Roman" pitchFamily="18" charset="0"/>
              </a:rPr>
              <a:t>Acuform</a:t>
            </a:r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>
            <a:off x="2771775" y="2852738"/>
            <a:ext cx="647700" cy="9366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>
            <a:off x="4859338" y="2997200"/>
            <a:ext cx="0" cy="7921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4211638" y="3808413"/>
            <a:ext cx="1352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>
                <a:solidFill>
                  <a:srgbClr val="00FFFF"/>
                </a:solidFill>
                <a:latin typeface="Times New Roman" pitchFamily="18" charset="0"/>
              </a:rPr>
              <a:t>Duraphase</a:t>
            </a:r>
            <a:r>
              <a:rPr lang="tr-TR">
                <a:solidFill>
                  <a:srgbClr val="00FFFF"/>
                </a:solidFill>
              </a:rPr>
              <a:t> II</a:t>
            </a:r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 flipH="1">
            <a:off x="6948263" y="2997200"/>
            <a:ext cx="287561" cy="86384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6531694" y="3881438"/>
            <a:ext cx="86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dirty="0">
                <a:solidFill>
                  <a:srgbClr val="00FFFF"/>
                </a:solidFill>
              </a:rPr>
              <a:t>3 </a:t>
            </a:r>
            <a:r>
              <a:rPr lang="tr-TR" dirty="0">
                <a:solidFill>
                  <a:srgbClr val="00FFFF"/>
                </a:solidFill>
                <a:latin typeface="Times New Roman" pitchFamily="18" charset="0"/>
              </a:rPr>
              <a:t>parça</a:t>
            </a:r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>
            <a:off x="7380288" y="2997201"/>
            <a:ext cx="1008136" cy="79184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7950522" y="3861048"/>
            <a:ext cx="86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dirty="0">
                <a:solidFill>
                  <a:srgbClr val="00FFFF"/>
                </a:solidFill>
              </a:rPr>
              <a:t>2 </a:t>
            </a:r>
            <a:r>
              <a:rPr lang="tr-TR" dirty="0">
                <a:solidFill>
                  <a:srgbClr val="00FFFF"/>
                </a:solidFill>
                <a:latin typeface="Times New Roman" pitchFamily="18" charset="0"/>
              </a:rPr>
              <a:t>parça</a:t>
            </a:r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 flipH="1">
            <a:off x="5039444" y="4221163"/>
            <a:ext cx="1368425" cy="10080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7193" name="Text Box 25"/>
          <p:cNvSpPr txBox="1">
            <a:spLocks noChangeArrowheads="1"/>
          </p:cNvSpPr>
          <p:nvPr/>
        </p:nvSpPr>
        <p:spPr bwMode="auto">
          <a:xfrm>
            <a:off x="3815482" y="5178425"/>
            <a:ext cx="22225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dirty="0">
                <a:solidFill>
                  <a:srgbClr val="FF6600"/>
                </a:solidFill>
                <a:latin typeface="Times New Roman" pitchFamily="18" charset="0"/>
              </a:rPr>
              <a:t>AMS </a:t>
            </a:r>
            <a:r>
              <a:rPr lang="tr-TR" dirty="0" smtClean="0">
                <a:solidFill>
                  <a:srgbClr val="FF6600"/>
                </a:solidFill>
                <a:latin typeface="Times New Roman" pitchFamily="18" charset="0"/>
              </a:rPr>
              <a:t>700CX/CXR</a:t>
            </a:r>
            <a:endParaRPr lang="tr-TR" dirty="0">
              <a:solidFill>
                <a:srgbClr val="FF6600"/>
              </a:solidFill>
              <a:latin typeface="Times New Roman" pitchFamily="18" charset="0"/>
            </a:endParaRPr>
          </a:p>
          <a:p>
            <a:r>
              <a:rPr lang="tr-TR" dirty="0">
                <a:solidFill>
                  <a:srgbClr val="FF6600"/>
                </a:solidFill>
                <a:latin typeface="Times New Roman" pitchFamily="18" charset="0"/>
              </a:rPr>
              <a:t>CXM/</a:t>
            </a:r>
            <a:r>
              <a:rPr lang="tr-TR" dirty="0" err="1">
                <a:solidFill>
                  <a:srgbClr val="FF6600"/>
                </a:solidFill>
                <a:latin typeface="Times New Roman" pitchFamily="18" charset="0"/>
              </a:rPr>
              <a:t>Ultrex</a:t>
            </a:r>
            <a:endParaRPr lang="tr-TR" dirty="0">
              <a:solidFill>
                <a:srgbClr val="FF6600"/>
              </a:solidFill>
              <a:latin typeface="Times New Roman" pitchFamily="18" charset="0"/>
            </a:endParaRPr>
          </a:p>
          <a:p>
            <a:r>
              <a:rPr lang="tr-TR" dirty="0">
                <a:solidFill>
                  <a:srgbClr val="FF6600"/>
                </a:solidFill>
                <a:latin typeface="Times New Roman" pitchFamily="18" charset="0"/>
              </a:rPr>
              <a:t>MS/LGX (</a:t>
            </a:r>
            <a:r>
              <a:rPr lang="tr-TR" dirty="0" err="1">
                <a:solidFill>
                  <a:srgbClr val="FF6600"/>
                </a:solidFill>
                <a:latin typeface="Times New Roman" pitchFamily="18" charset="0"/>
              </a:rPr>
              <a:t>inhibizone</a:t>
            </a:r>
            <a:r>
              <a:rPr lang="tr-TR" dirty="0">
                <a:solidFill>
                  <a:srgbClr val="FF66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>
            <a:off x="6839669" y="4221163"/>
            <a:ext cx="0" cy="863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7195" name="Text Box 27"/>
          <p:cNvSpPr txBox="1">
            <a:spLocks noChangeArrowheads="1"/>
          </p:cNvSpPr>
          <p:nvPr/>
        </p:nvSpPr>
        <p:spPr bwMode="auto">
          <a:xfrm>
            <a:off x="6118944" y="5178425"/>
            <a:ext cx="1549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>
                <a:solidFill>
                  <a:srgbClr val="FF6600"/>
                </a:solidFill>
                <a:latin typeface="Times New Roman" pitchFamily="18" charset="0"/>
              </a:rPr>
              <a:t>MENTOR</a:t>
            </a:r>
          </a:p>
          <a:p>
            <a:r>
              <a:rPr lang="tr-TR">
                <a:solidFill>
                  <a:srgbClr val="FF6600"/>
                </a:solidFill>
                <a:latin typeface="Times New Roman" pitchFamily="18" charset="0"/>
              </a:rPr>
              <a:t>Alpha 1(Titan)</a:t>
            </a:r>
          </a:p>
        </p:txBody>
      </p:sp>
      <p:sp>
        <p:nvSpPr>
          <p:cNvPr id="7196" name="Line 28"/>
          <p:cNvSpPr>
            <a:spLocks noChangeShapeType="1"/>
          </p:cNvSpPr>
          <p:nvPr/>
        </p:nvSpPr>
        <p:spPr bwMode="auto">
          <a:xfrm>
            <a:off x="8340600" y="4292600"/>
            <a:ext cx="0" cy="8651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7197" name="Text Box 29"/>
          <p:cNvSpPr txBox="1">
            <a:spLocks noChangeArrowheads="1"/>
          </p:cNvSpPr>
          <p:nvPr/>
        </p:nvSpPr>
        <p:spPr bwMode="auto">
          <a:xfrm>
            <a:off x="7815138" y="5084763"/>
            <a:ext cx="11493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>
                <a:solidFill>
                  <a:srgbClr val="FF6600"/>
                </a:solidFill>
                <a:latin typeface="Times New Roman" pitchFamily="18" charset="0"/>
              </a:rPr>
              <a:t>AMS </a:t>
            </a:r>
          </a:p>
          <a:p>
            <a:r>
              <a:rPr lang="tr-TR">
                <a:solidFill>
                  <a:srgbClr val="FF6600"/>
                </a:solidFill>
                <a:latin typeface="Times New Roman" pitchFamily="18" charset="0"/>
              </a:rPr>
              <a:t>Ambicor</a:t>
            </a:r>
          </a:p>
          <a:p>
            <a:r>
              <a:rPr lang="tr-TR">
                <a:solidFill>
                  <a:srgbClr val="FF6600"/>
                </a:solidFill>
                <a:latin typeface="Times New Roman" pitchFamily="18" charset="0"/>
              </a:rPr>
              <a:t>MENTOR</a:t>
            </a:r>
          </a:p>
          <a:p>
            <a:r>
              <a:rPr lang="tr-TR">
                <a:solidFill>
                  <a:srgbClr val="FF6600"/>
                </a:solidFill>
                <a:latin typeface="Times New Roman" pitchFamily="18" charset="0"/>
              </a:rPr>
              <a:t>Mark II</a:t>
            </a:r>
          </a:p>
        </p:txBody>
      </p:sp>
      <p:sp>
        <p:nvSpPr>
          <p:cNvPr id="32" name="Line 10"/>
          <p:cNvSpPr>
            <a:spLocks noChangeShapeType="1"/>
          </p:cNvSpPr>
          <p:nvPr/>
        </p:nvSpPr>
        <p:spPr bwMode="auto">
          <a:xfrm flipH="1">
            <a:off x="1115615" y="2852936"/>
            <a:ext cx="1008955" cy="1800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539552" y="4725144"/>
            <a:ext cx="11336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dirty="0" err="1" smtClean="0">
                <a:solidFill>
                  <a:srgbClr val="00FFFF"/>
                </a:solidFill>
                <a:latin typeface="Times New Roman" pitchFamily="18" charset="0"/>
              </a:rPr>
              <a:t>Promedon</a:t>
            </a:r>
            <a:endParaRPr lang="tr-TR" dirty="0">
              <a:solidFill>
                <a:srgbClr val="00FFFF"/>
              </a:solidFill>
              <a:latin typeface="Times New Roman" pitchFamily="18" charset="0"/>
            </a:endParaRPr>
          </a:p>
        </p:txBody>
      </p:sp>
      <p:sp>
        <p:nvSpPr>
          <p:cNvPr id="34" name="Line 10"/>
          <p:cNvSpPr>
            <a:spLocks noChangeShapeType="1"/>
          </p:cNvSpPr>
          <p:nvPr/>
        </p:nvSpPr>
        <p:spPr bwMode="auto">
          <a:xfrm>
            <a:off x="2276968" y="2924944"/>
            <a:ext cx="710855" cy="1656184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2770589" y="4643844"/>
            <a:ext cx="5052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rgbClr val="00FFFF"/>
                </a:solidFill>
                <a:latin typeface="Times New Roman" pitchFamily="18" charset="0"/>
              </a:rPr>
              <a:t>HR</a:t>
            </a:r>
            <a:endParaRPr lang="tr-TR" dirty="0">
              <a:solidFill>
                <a:srgbClr val="00FFFF"/>
              </a:solidFill>
              <a:latin typeface="Times New Roman" pitchFamily="18" charset="0"/>
            </a:endParaRPr>
          </a:p>
        </p:txBody>
      </p:sp>
      <p:sp>
        <p:nvSpPr>
          <p:cNvPr id="36" name="Line 10"/>
          <p:cNvSpPr>
            <a:spLocks noChangeShapeType="1"/>
          </p:cNvSpPr>
          <p:nvPr/>
        </p:nvSpPr>
        <p:spPr bwMode="auto">
          <a:xfrm flipH="1">
            <a:off x="755575" y="2851844"/>
            <a:ext cx="1008955" cy="289124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251520" y="3203684"/>
            <a:ext cx="9028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dirty="0" err="1" smtClean="0">
                <a:solidFill>
                  <a:srgbClr val="00FFFF"/>
                </a:solidFill>
                <a:latin typeface="Times New Roman" pitchFamily="18" charset="0"/>
              </a:rPr>
              <a:t>Silimed</a:t>
            </a:r>
            <a:endParaRPr lang="tr-TR" dirty="0">
              <a:solidFill>
                <a:srgbClr val="00FFFF"/>
              </a:solidFill>
              <a:latin typeface="Times New Roman" pitchFamily="18" charset="0"/>
            </a:endParaRPr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 flipH="1">
            <a:off x="1259631" y="2852936"/>
            <a:ext cx="936103" cy="2736304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40" name="Text Box 11"/>
          <p:cNvSpPr txBox="1">
            <a:spLocks noChangeArrowheads="1"/>
          </p:cNvSpPr>
          <p:nvPr/>
        </p:nvSpPr>
        <p:spPr bwMode="auto">
          <a:xfrm>
            <a:off x="899592" y="5589240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dirty="0" err="1" smtClean="0">
                <a:solidFill>
                  <a:srgbClr val="00FFFF"/>
                </a:solidFill>
                <a:latin typeface="Times New Roman" pitchFamily="18" charset="0"/>
              </a:rPr>
              <a:t>Shah</a:t>
            </a:r>
            <a:endParaRPr lang="tr-TR" dirty="0">
              <a:solidFill>
                <a:srgbClr val="00FFFF"/>
              </a:solidFill>
              <a:latin typeface="Times New Roman" pitchFamily="18" charset="0"/>
            </a:endParaRPr>
          </a:p>
        </p:txBody>
      </p:sp>
      <p:sp>
        <p:nvSpPr>
          <p:cNvPr id="41" name="Line 10"/>
          <p:cNvSpPr>
            <a:spLocks noChangeShapeType="1"/>
          </p:cNvSpPr>
          <p:nvPr/>
        </p:nvSpPr>
        <p:spPr bwMode="auto">
          <a:xfrm flipH="1">
            <a:off x="1907703" y="2852936"/>
            <a:ext cx="440430" cy="280831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42" name="Text Box 11"/>
          <p:cNvSpPr txBox="1">
            <a:spLocks noChangeArrowheads="1"/>
          </p:cNvSpPr>
          <p:nvPr/>
        </p:nvSpPr>
        <p:spPr bwMode="auto">
          <a:xfrm>
            <a:off x="1621413" y="5723964"/>
            <a:ext cx="89537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dirty="0" err="1" smtClean="0">
                <a:solidFill>
                  <a:srgbClr val="00FFFF"/>
                </a:solidFill>
                <a:latin typeface="Times New Roman" pitchFamily="18" charset="0"/>
              </a:rPr>
              <a:t>Virilis</a:t>
            </a:r>
            <a:r>
              <a:rPr lang="tr-TR" dirty="0" smtClean="0">
                <a:solidFill>
                  <a:srgbClr val="00FFFF"/>
                </a:solidFill>
                <a:latin typeface="Times New Roman" pitchFamily="18" charset="0"/>
              </a:rPr>
              <a:t> I</a:t>
            </a:r>
          </a:p>
          <a:p>
            <a:pPr algn="ctr"/>
            <a:r>
              <a:rPr lang="tr-TR" dirty="0" smtClean="0">
                <a:solidFill>
                  <a:srgbClr val="00FFFF"/>
                </a:solidFill>
                <a:latin typeface="Times New Roman" pitchFamily="18" charset="0"/>
              </a:rPr>
              <a:t>ve II</a:t>
            </a:r>
            <a:endParaRPr lang="tr-TR" dirty="0">
              <a:solidFill>
                <a:srgbClr val="00FF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908720"/>
            <a:ext cx="5904656" cy="580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Tek kısımlı PP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 smtClean="0"/>
              <a:t>Avantaj ve dezavantajları</a:t>
            </a:r>
            <a:endParaRPr lang="en-US" b="1" dirty="0" smtClean="0"/>
          </a:p>
          <a:p>
            <a:r>
              <a:rPr lang="tr-TR" dirty="0" smtClean="0"/>
              <a:t>Kendisi ve eşi için kullanımı kolay</a:t>
            </a:r>
            <a:endParaRPr lang="en-US" dirty="0" smtClean="0"/>
          </a:p>
          <a:p>
            <a:r>
              <a:rPr lang="tr-TR" dirty="0" smtClean="0"/>
              <a:t>El kullanımı kısıtlı olanlarda iyi bir seçenek</a:t>
            </a:r>
          </a:p>
          <a:p>
            <a:r>
              <a:rPr lang="tr-TR" dirty="0" smtClean="0"/>
              <a:t>Çoğu erkek için sürekli sertlik çok sıkıntı verici olabilir</a:t>
            </a:r>
          </a:p>
          <a:p>
            <a:r>
              <a:rPr lang="tr-TR" dirty="0" smtClean="0"/>
              <a:t>En kolay cerrahi işlemdir. Sınırlı cerrahi deneyimi olan cerrahlar için iyi bir seçenektir </a:t>
            </a:r>
          </a:p>
          <a:p>
            <a:r>
              <a:rPr lang="tr-TR" dirty="0" smtClean="0"/>
              <a:t>En ucuzudur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Tek kısımlı PP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smtClean="0"/>
              <a:t>Anormal görünüm ve hisse neden olabilir</a:t>
            </a:r>
            <a:endParaRPr lang="en-US" dirty="0" smtClean="0"/>
          </a:p>
          <a:p>
            <a:r>
              <a:rPr lang="tr-TR" dirty="0" smtClean="0"/>
              <a:t>Uzun dönemde peniste bozulma ve incelmeye neden olur</a:t>
            </a:r>
          </a:p>
          <a:p>
            <a:r>
              <a:rPr lang="tr-TR" dirty="0" smtClean="0"/>
              <a:t>ABD’de </a:t>
            </a:r>
            <a:r>
              <a:rPr lang="tr-TR" dirty="0" err="1" smtClean="0"/>
              <a:t>implantların</a:t>
            </a:r>
            <a:r>
              <a:rPr lang="tr-TR" dirty="0" smtClean="0"/>
              <a:t> sadece %20’sidir</a:t>
            </a:r>
          </a:p>
          <a:p>
            <a:r>
              <a:rPr lang="tr-TR" dirty="0" smtClean="0"/>
              <a:t>Ameliyat sonrası ağrı ve rahatsızlık olur çünkü penis sabit bir </a:t>
            </a:r>
            <a:r>
              <a:rPr lang="tr-TR" dirty="0" err="1" smtClean="0"/>
              <a:t>ereksiyona</a:t>
            </a:r>
            <a:r>
              <a:rPr lang="tr-TR" dirty="0" smtClean="0"/>
              <a:t> kendini hazırlama ihtiyacı duyar</a:t>
            </a:r>
          </a:p>
          <a:p>
            <a:r>
              <a:rPr lang="tr-TR" dirty="0" smtClean="0"/>
              <a:t>Tekrarlayan </a:t>
            </a:r>
            <a:r>
              <a:rPr lang="tr-TR" dirty="0" err="1" smtClean="0"/>
              <a:t>sistoskopi</a:t>
            </a:r>
            <a:r>
              <a:rPr lang="tr-TR" dirty="0" smtClean="0"/>
              <a:t> ihtiyacı varsa uygun değil</a:t>
            </a:r>
          </a:p>
          <a:p>
            <a:r>
              <a:rPr lang="tr-TR" dirty="0" smtClean="0"/>
              <a:t>Erozyon riski daha yüksek</a:t>
            </a:r>
          </a:p>
          <a:p>
            <a:r>
              <a:rPr lang="tr-TR" dirty="0" smtClean="0"/>
              <a:t>Uzun dönemde hasta ve eş memnuniyeti az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 descr="GenesisDia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8469415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üven">
  <a:themeElements>
    <a:clrScheme name="Güven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Güven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Güven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1497</TotalTime>
  <Words>533</Words>
  <Application>Microsoft Office PowerPoint</Application>
  <PresentationFormat>Ekran Gösterisi (4:3)</PresentationFormat>
  <Paragraphs>95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6" baseType="lpstr">
      <vt:lpstr>Güven</vt:lpstr>
      <vt:lpstr>Penİl Protez EndİkasyonlarI  ve Tİplerİ</vt:lpstr>
      <vt:lpstr>Slayt 2</vt:lpstr>
      <vt:lpstr>Slayt 3</vt:lpstr>
      <vt:lpstr>Kontrendikasyonlar</vt:lpstr>
      <vt:lpstr>Penil Protezler Tipleri</vt:lpstr>
      <vt:lpstr>Slayt 6</vt:lpstr>
      <vt:lpstr>Tek kısımlı PP</vt:lpstr>
      <vt:lpstr>Tek kısımlı PP</vt:lpstr>
      <vt:lpstr>Slayt 9</vt:lpstr>
      <vt:lpstr>Slayt 10</vt:lpstr>
      <vt:lpstr>Slayt 11</vt:lpstr>
      <vt:lpstr>İki kısımlı PP</vt:lpstr>
      <vt:lpstr>İki kısımlı PP</vt:lpstr>
      <vt:lpstr>İki kısımlı PP</vt:lpstr>
      <vt:lpstr>Slayt 15</vt:lpstr>
      <vt:lpstr>Üç kısımlı PP</vt:lpstr>
      <vt:lpstr>Üç kısımlı PP</vt:lpstr>
      <vt:lpstr>Slayt 18</vt:lpstr>
      <vt:lpstr>Slayt 19</vt:lpstr>
      <vt:lpstr>Mentor Titan</vt:lpstr>
      <vt:lpstr>Slayt 21</vt:lpstr>
      <vt:lpstr>Slayt 22</vt:lpstr>
      <vt:lpstr>Slayt 23</vt:lpstr>
      <vt:lpstr>Slayt 24</vt:lpstr>
      <vt:lpstr>Özet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User</dc:creator>
  <cp:lastModifiedBy>User</cp:lastModifiedBy>
  <cp:revision>17</cp:revision>
  <dcterms:created xsi:type="dcterms:W3CDTF">2015-02-19T09:07:12Z</dcterms:created>
  <dcterms:modified xsi:type="dcterms:W3CDTF">2015-04-28T16:04:23Z</dcterms:modified>
</cp:coreProperties>
</file>