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0" r:id="rId6"/>
    <p:sldId id="259" r:id="rId7"/>
    <p:sldId id="261" r:id="rId8"/>
    <p:sldId id="262" r:id="rId9"/>
    <p:sldId id="273" r:id="rId10"/>
    <p:sldId id="284" r:id="rId11"/>
    <p:sldId id="264" r:id="rId12"/>
    <p:sldId id="282" r:id="rId13"/>
    <p:sldId id="267" r:id="rId14"/>
    <p:sldId id="268" r:id="rId15"/>
    <p:sldId id="270" r:id="rId16"/>
    <p:sldId id="272" r:id="rId17"/>
    <p:sldId id="285" r:id="rId18"/>
    <p:sldId id="269" r:id="rId19"/>
    <p:sldId id="286" r:id="rId20"/>
    <p:sldId id="287" r:id="rId21"/>
    <p:sldId id="276" r:id="rId22"/>
    <p:sldId id="275" r:id="rId23"/>
    <p:sldId id="291" r:id="rId24"/>
    <p:sldId id="277" r:id="rId25"/>
    <p:sldId id="293" r:id="rId26"/>
    <p:sldId id="292" r:id="rId27"/>
    <p:sldId id="278" r:id="rId28"/>
    <p:sldId id="281" r:id="rId29"/>
    <p:sldId id="288" r:id="rId30"/>
    <p:sldId id="290" r:id="rId31"/>
    <p:sldId id="289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31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ABA8-FAD5-4154-93B7-079CDB4865BC}" type="datetimeFigureOut">
              <a:rPr lang="tr-TR" smtClean="0"/>
              <a:pPr/>
              <a:t>11.04.2015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A794-63FE-4ABD-B2D1-51B795DDE5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1202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ABA8-FAD5-4154-93B7-079CDB4865BC}" type="datetimeFigureOut">
              <a:rPr lang="tr-TR" smtClean="0"/>
              <a:pPr/>
              <a:t>11.04.2015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A794-63FE-4ABD-B2D1-51B795DDE5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7997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ABA8-FAD5-4154-93B7-079CDB4865BC}" type="datetimeFigureOut">
              <a:rPr lang="tr-TR" smtClean="0"/>
              <a:pPr/>
              <a:t>11.04.2015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A794-63FE-4ABD-B2D1-51B795DDE5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737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ABA8-FAD5-4154-93B7-079CDB4865BC}" type="datetimeFigureOut">
              <a:rPr lang="tr-TR" smtClean="0"/>
              <a:pPr/>
              <a:t>11.04.2015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A794-63FE-4ABD-B2D1-51B795DDE5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2411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ABA8-FAD5-4154-93B7-079CDB4865BC}" type="datetimeFigureOut">
              <a:rPr lang="tr-TR" smtClean="0"/>
              <a:pPr/>
              <a:t>11.04.2015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A794-63FE-4ABD-B2D1-51B795DDE5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571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ABA8-FAD5-4154-93B7-079CDB4865BC}" type="datetimeFigureOut">
              <a:rPr lang="tr-TR" smtClean="0"/>
              <a:pPr/>
              <a:t>11.04.2015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A794-63FE-4ABD-B2D1-51B795DDE5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676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ABA8-FAD5-4154-93B7-079CDB4865BC}" type="datetimeFigureOut">
              <a:rPr lang="tr-TR" smtClean="0"/>
              <a:pPr/>
              <a:t>11.04.2015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A794-63FE-4ABD-B2D1-51B795DDE5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0465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ABA8-FAD5-4154-93B7-079CDB4865BC}" type="datetimeFigureOut">
              <a:rPr lang="tr-TR" smtClean="0"/>
              <a:pPr/>
              <a:t>11.04.2015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A794-63FE-4ABD-B2D1-51B795DDE5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6185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ABA8-FAD5-4154-93B7-079CDB4865BC}" type="datetimeFigureOut">
              <a:rPr lang="tr-TR" smtClean="0"/>
              <a:pPr/>
              <a:t>11.04.2015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A794-63FE-4ABD-B2D1-51B795DDE5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5562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ABA8-FAD5-4154-93B7-079CDB4865BC}" type="datetimeFigureOut">
              <a:rPr lang="tr-TR" smtClean="0"/>
              <a:pPr/>
              <a:t>11.04.2015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A794-63FE-4ABD-B2D1-51B795DDE5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7156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ABA8-FAD5-4154-93B7-079CDB4865BC}" type="datetimeFigureOut">
              <a:rPr lang="tr-TR" smtClean="0"/>
              <a:pPr/>
              <a:t>11.04.2015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A794-63FE-4ABD-B2D1-51B795DDE5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113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EABA8-FAD5-4154-93B7-079CDB4865BC}" type="datetimeFigureOut">
              <a:rPr lang="tr-TR" smtClean="0"/>
              <a:pPr/>
              <a:t>11.04.2015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BA794-63FE-4ABD-B2D1-51B795DDE5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30321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Parsiyel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Nefrektomi</a:t>
            </a:r>
            <a:r>
              <a:rPr lang="tr-TR" dirty="0" smtClean="0">
                <a:solidFill>
                  <a:srgbClr val="FFFF00"/>
                </a:solidFill>
              </a:rPr>
              <a:t> Sonrası Cerrahi Sınır Pozitifliğinin Tedavisi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/>
          <a:p>
            <a:r>
              <a:rPr lang="tr-TR" dirty="0" smtClean="0"/>
              <a:t>Dr. Ali Ünsal</a:t>
            </a:r>
          </a:p>
          <a:p>
            <a:r>
              <a:rPr lang="tr-TR" sz="2800" dirty="0" smtClean="0"/>
              <a:t>Gazi Üniversitesi Tıp Fakültesi</a:t>
            </a:r>
          </a:p>
          <a:p>
            <a:r>
              <a:rPr lang="tr-TR" sz="2800" dirty="0" smtClean="0"/>
              <a:t>Üroloji Ana Bilim Dalı</a:t>
            </a:r>
            <a:endParaRPr lang="tr-T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4664"/>
            <a:ext cx="136931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6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14" y="620688"/>
            <a:ext cx="257175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5436096" y="1340768"/>
            <a:ext cx="288032" cy="2232248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uvarlatılmış Dikdörtgen 3"/>
          <p:cNvSpPr/>
          <p:nvPr/>
        </p:nvSpPr>
        <p:spPr>
          <a:xfrm>
            <a:off x="5436096" y="3645024"/>
            <a:ext cx="288032" cy="1224136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5436096" y="5013176"/>
            <a:ext cx="288032" cy="792088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259023" y="176540"/>
            <a:ext cx="2033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PCS Oranları</a:t>
            </a:r>
            <a:endParaRPr lang="tr-TR" sz="28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93046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62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PCS Onkolojik Sonuçları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702" y="2348880"/>
            <a:ext cx="8075240" cy="4237931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PN yapılan 1344 hasta</a:t>
            </a:r>
          </a:p>
          <a:p>
            <a:r>
              <a:rPr lang="tr-TR" dirty="0" smtClean="0"/>
              <a:t>PCS 77 hasta (%5.5); PCS ve NCS karşılaştırılmış</a:t>
            </a:r>
          </a:p>
          <a:p>
            <a:r>
              <a:rPr lang="tr-TR" dirty="0" err="1" smtClean="0"/>
              <a:t>Tm</a:t>
            </a:r>
            <a:r>
              <a:rPr lang="tr-TR" dirty="0" smtClean="0"/>
              <a:t> </a:t>
            </a:r>
            <a:r>
              <a:rPr lang="tr-TR" dirty="0" err="1" smtClean="0"/>
              <a:t>histopatolojisi</a:t>
            </a:r>
            <a:r>
              <a:rPr lang="tr-TR" dirty="0" smtClean="0"/>
              <a:t> ve evresi PCS oranını etkilemezken,</a:t>
            </a:r>
          </a:p>
          <a:p>
            <a:r>
              <a:rPr lang="tr-TR" dirty="0" err="1"/>
              <a:t>Tm</a:t>
            </a:r>
            <a:r>
              <a:rPr lang="tr-TR" dirty="0"/>
              <a:t> boyutu küçüldükçe ve </a:t>
            </a:r>
            <a:r>
              <a:rPr lang="tr-TR" dirty="0" err="1"/>
              <a:t>soliter</a:t>
            </a:r>
            <a:r>
              <a:rPr lang="tr-TR" dirty="0"/>
              <a:t> böbrekte PCS </a:t>
            </a:r>
          </a:p>
          <a:p>
            <a:r>
              <a:rPr lang="tr-TR" dirty="0" err="1" smtClean="0"/>
              <a:t>Median</a:t>
            </a:r>
            <a:r>
              <a:rPr lang="tr-TR" dirty="0" smtClean="0"/>
              <a:t> </a:t>
            </a:r>
            <a:r>
              <a:rPr lang="tr-TR" dirty="0"/>
              <a:t>takip 3.4 yıl; </a:t>
            </a:r>
          </a:p>
          <a:p>
            <a:pPr lvl="1"/>
            <a:r>
              <a:rPr lang="tr-TR" dirty="0"/>
              <a:t>%33 &gt;5 yıl, %10 &gt; 10 yıl </a:t>
            </a:r>
            <a:r>
              <a:rPr lang="tr-TR" dirty="0" smtClean="0"/>
              <a:t>takip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157592"/>
            <a:ext cx="5652628" cy="124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389261" y="1965720"/>
            <a:ext cx="116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J </a:t>
            </a:r>
            <a:r>
              <a:rPr lang="tr-TR" sz="1600" dirty="0" err="1" smtClean="0">
                <a:solidFill>
                  <a:srgbClr val="FFFF00"/>
                </a:solidFill>
              </a:rPr>
              <a:t>Urol</a:t>
            </a:r>
            <a:r>
              <a:rPr lang="tr-TR" sz="1600" dirty="0" smtClean="0">
                <a:solidFill>
                  <a:srgbClr val="FFFF00"/>
                </a:solidFill>
              </a:rPr>
              <a:t>, 2008</a:t>
            </a:r>
            <a:endParaRPr lang="tr-TR" sz="1600" dirty="0">
              <a:solidFill>
                <a:srgbClr val="FFFF00"/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8244408" y="45811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2699792" y="2169682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2411760" y="2276872"/>
            <a:ext cx="6480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414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>
                <a:solidFill>
                  <a:srgbClr val="FFFF00"/>
                </a:solidFill>
              </a:rPr>
              <a:t>PCS ve </a:t>
            </a:r>
            <a:r>
              <a:rPr lang="tr-TR" sz="3200" dirty="0" err="1">
                <a:solidFill>
                  <a:srgbClr val="FFFF00"/>
                </a:solidFill>
              </a:rPr>
              <a:t>NCS’de</a:t>
            </a:r>
            <a:r>
              <a:rPr lang="tr-TR" sz="3200" dirty="0">
                <a:solidFill>
                  <a:srgbClr val="FFFF00"/>
                </a:solidFill>
              </a:rPr>
              <a:t> 5 ve 10 yıllık </a:t>
            </a:r>
            <a:br>
              <a:rPr lang="tr-TR" sz="3200" dirty="0">
                <a:solidFill>
                  <a:srgbClr val="FFFF00"/>
                </a:solidFill>
              </a:rPr>
            </a:br>
            <a:r>
              <a:rPr lang="tr-TR" sz="3200" dirty="0">
                <a:solidFill>
                  <a:srgbClr val="FFFF00"/>
                </a:solidFill>
              </a:rPr>
              <a:t>lokal </a:t>
            </a:r>
            <a:r>
              <a:rPr lang="tr-TR" sz="3200" dirty="0" err="1">
                <a:solidFill>
                  <a:srgbClr val="FFFF00"/>
                </a:solidFill>
              </a:rPr>
              <a:t>nüksüzlük</a:t>
            </a:r>
            <a:r>
              <a:rPr lang="tr-TR" sz="3200" dirty="0">
                <a:solidFill>
                  <a:srgbClr val="FFFF00"/>
                </a:solidFill>
              </a:rPr>
              <a:t> ve </a:t>
            </a:r>
            <a:r>
              <a:rPr lang="tr-TR" sz="3200" dirty="0" err="1">
                <a:solidFill>
                  <a:srgbClr val="FFFF00"/>
                </a:solidFill>
              </a:rPr>
              <a:t>metastazsızlık</a:t>
            </a:r>
            <a:r>
              <a:rPr lang="tr-TR" sz="3200" dirty="0">
                <a:solidFill>
                  <a:srgbClr val="FFFF00"/>
                </a:solidFill>
              </a:rPr>
              <a:t> oranları</a:t>
            </a: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09993"/>
            <a:ext cx="4241746" cy="333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16723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467544" y="5178678"/>
            <a:ext cx="3219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FIG. 1. Local recurrence-free survival</a:t>
            </a:r>
            <a:endParaRPr lang="tr-TR" sz="1600" dirty="0">
              <a:solidFill>
                <a:srgbClr val="FFFF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857204" y="5250686"/>
            <a:ext cx="3747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FIG. 2. Metastatic progression-free survival</a:t>
            </a:r>
            <a:endParaRPr lang="tr-TR" sz="1600" dirty="0">
              <a:solidFill>
                <a:srgbClr val="FFFF00"/>
              </a:solidFill>
            </a:endParaRPr>
          </a:p>
        </p:txBody>
      </p:sp>
      <p:sp>
        <p:nvSpPr>
          <p:cNvPr id="8" name="Aşağı Ok 7"/>
          <p:cNvSpPr/>
          <p:nvPr/>
        </p:nvSpPr>
        <p:spPr>
          <a:xfrm>
            <a:off x="2254186" y="263691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8"/>
          <p:cNvSpPr/>
          <p:nvPr/>
        </p:nvSpPr>
        <p:spPr>
          <a:xfrm>
            <a:off x="3302145" y="263691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6611083" y="2708920"/>
            <a:ext cx="45719" cy="21602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şağı Ok 10"/>
          <p:cNvSpPr/>
          <p:nvPr/>
        </p:nvSpPr>
        <p:spPr>
          <a:xfrm>
            <a:off x="7694633" y="2708920"/>
            <a:ext cx="45719" cy="21602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020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1829488" y="4221088"/>
            <a:ext cx="51221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b="1" dirty="0" smtClean="0">
                <a:solidFill>
                  <a:srgbClr val="FFFF00"/>
                </a:solidFill>
              </a:rPr>
              <a:t>26 merkez </a:t>
            </a:r>
          </a:p>
          <a:p>
            <a:pPr>
              <a:buFont typeface="Wingdings" pitchFamily="2" charset="2"/>
              <a:buChar char="§"/>
            </a:pPr>
            <a:r>
              <a:rPr lang="tr-TR" sz="2400" b="1" dirty="0" smtClean="0">
                <a:solidFill>
                  <a:srgbClr val="FFFF00"/>
                </a:solidFill>
              </a:rPr>
              <a:t>1987-2006</a:t>
            </a:r>
          </a:p>
          <a:p>
            <a:pPr>
              <a:buFont typeface="Wingdings" pitchFamily="2" charset="2"/>
              <a:buChar char="§"/>
            </a:pPr>
            <a:r>
              <a:rPr lang="tr-TR" sz="2400" b="1" dirty="0" smtClean="0">
                <a:solidFill>
                  <a:srgbClr val="FFFF00"/>
                </a:solidFill>
              </a:rPr>
              <a:t>PN yapılan 775 hasta; </a:t>
            </a:r>
            <a:r>
              <a:rPr lang="tr-TR" sz="2400" b="1" dirty="0" err="1" smtClean="0">
                <a:solidFill>
                  <a:srgbClr val="FFFF00"/>
                </a:solidFill>
              </a:rPr>
              <a:t>ort</a:t>
            </a:r>
            <a:r>
              <a:rPr lang="tr-TR" sz="2400" b="1" dirty="0" smtClean="0">
                <a:solidFill>
                  <a:srgbClr val="FFFF00"/>
                </a:solidFill>
              </a:rPr>
              <a:t> 3 yıllık takip</a:t>
            </a:r>
          </a:p>
          <a:p>
            <a:pPr>
              <a:buFont typeface="Wingdings" pitchFamily="2" charset="2"/>
              <a:buChar char="§"/>
            </a:pPr>
            <a:r>
              <a:rPr lang="tr-TR" sz="2400" b="1" dirty="0" smtClean="0">
                <a:solidFill>
                  <a:srgbClr val="FFFF00"/>
                </a:solidFill>
              </a:rPr>
              <a:t>111 (%14) PCS vs 664 NCS</a:t>
            </a:r>
          </a:p>
          <a:p>
            <a:pPr>
              <a:buFont typeface="Wingdings" pitchFamily="2" charset="2"/>
              <a:buChar char="§"/>
            </a:pPr>
            <a:endParaRPr lang="tr-TR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6840760" cy="273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09" y="2653868"/>
            <a:ext cx="1828255" cy="12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4" y="2981099"/>
            <a:ext cx="4629446" cy="126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Pozitif ve negatif cerrahi sınıra 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etki eden faktörler 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99" y="1495160"/>
            <a:ext cx="4452549" cy="459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23 Oval"/>
          <p:cNvSpPr/>
          <p:nvPr/>
        </p:nvSpPr>
        <p:spPr>
          <a:xfrm>
            <a:off x="6156176" y="3068960"/>
            <a:ext cx="591145" cy="28803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23 Oval"/>
          <p:cNvSpPr/>
          <p:nvPr/>
        </p:nvSpPr>
        <p:spPr>
          <a:xfrm>
            <a:off x="6174073" y="5445224"/>
            <a:ext cx="591145" cy="28803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23 Oval"/>
          <p:cNvSpPr/>
          <p:nvPr/>
        </p:nvSpPr>
        <p:spPr>
          <a:xfrm>
            <a:off x="4355976" y="3140968"/>
            <a:ext cx="591145" cy="28803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23 Oval"/>
          <p:cNvSpPr/>
          <p:nvPr/>
        </p:nvSpPr>
        <p:spPr>
          <a:xfrm>
            <a:off x="4283968" y="5877272"/>
            <a:ext cx="591145" cy="28803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PCS sonrası lokal </a:t>
            </a:r>
            <a:r>
              <a:rPr lang="tr-TR" dirty="0" err="1" smtClean="0">
                <a:solidFill>
                  <a:srgbClr val="FFFF00"/>
                </a:solidFill>
              </a:rPr>
              <a:t>nükse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etki eden faktörler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Çok değişkenli analizde </a:t>
            </a:r>
            <a:r>
              <a:rPr lang="tr-TR" sz="2800" dirty="0" err="1" smtClean="0"/>
              <a:t>tm</a:t>
            </a:r>
            <a:r>
              <a:rPr lang="tr-TR" sz="2800" dirty="0" smtClean="0"/>
              <a:t> boyutu, uygulanan teknik (L,A), </a:t>
            </a:r>
            <a:r>
              <a:rPr lang="tr-TR" sz="2800" dirty="0" err="1" smtClean="0"/>
              <a:t>histopatoloji</a:t>
            </a:r>
            <a:r>
              <a:rPr lang="tr-TR" sz="2800" dirty="0" smtClean="0"/>
              <a:t> ve PCS varlığı etkisiz bulunmuş</a:t>
            </a:r>
            <a:endParaRPr lang="tr-T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308" y="3214197"/>
            <a:ext cx="7388108" cy="280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PCS olan hastalara yaklaşım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sz="3000" dirty="0" smtClean="0"/>
              <a:t>PCS 111 hastadan;</a:t>
            </a:r>
          </a:p>
          <a:p>
            <a:r>
              <a:rPr lang="tr-TR" sz="3000" dirty="0" smtClean="0"/>
              <a:t>93 (%84) hasta: </a:t>
            </a:r>
            <a:r>
              <a:rPr lang="tr-TR" sz="3000" u="sng" dirty="0" smtClean="0"/>
              <a:t>yakın takip </a:t>
            </a:r>
            <a:r>
              <a:rPr lang="tr-TR" sz="3000" dirty="0" smtClean="0"/>
              <a:t>( 6 ay arayla CT)</a:t>
            </a:r>
          </a:p>
          <a:p>
            <a:r>
              <a:rPr lang="tr-TR" sz="3000" dirty="0" smtClean="0"/>
              <a:t>3 hasta: </a:t>
            </a:r>
            <a:r>
              <a:rPr lang="tr-TR" sz="3000" u="sng" dirty="0" smtClean="0"/>
              <a:t>tekrar PN</a:t>
            </a:r>
          </a:p>
          <a:p>
            <a:r>
              <a:rPr lang="tr-TR" sz="3000" dirty="0" smtClean="0"/>
              <a:t>15 hasta: </a:t>
            </a:r>
            <a:r>
              <a:rPr lang="tr-TR" sz="3000" u="sng" dirty="0" smtClean="0"/>
              <a:t>RN</a:t>
            </a:r>
          </a:p>
          <a:p>
            <a:r>
              <a:rPr lang="tr-TR" sz="3000" dirty="0" smtClean="0"/>
              <a:t>Bu 18 hastadan 7’de (%39) </a:t>
            </a:r>
            <a:r>
              <a:rPr lang="tr-TR" sz="3000" dirty="0" err="1" smtClean="0"/>
              <a:t>tm</a:t>
            </a:r>
            <a:r>
              <a:rPr lang="tr-TR" sz="3000" dirty="0" smtClean="0"/>
              <a:t> mevcut (%61 </a:t>
            </a:r>
            <a:r>
              <a:rPr lang="tr-TR" sz="3000" dirty="0" err="1" smtClean="0"/>
              <a:t>overtreatment</a:t>
            </a:r>
            <a:r>
              <a:rPr lang="tr-TR" sz="3000" dirty="0" smtClean="0"/>
              <a:t> !)</a:t>
            </a:r>
          </a:p>
          <a:p>
            <a:r>
              <a:rPr lang="tr-TR" sz="3000" dirty="0" smtClean="0"/>
              <a:t>Ortalama 3 yıllık takip</a:t>
            </a:r>
          </a:p>
          <a:p>
            <a:r>
              <a:rPr lang="tr-TR" sz="3000" dirty="0" smtClean="0"/>
              <a:t>Takipte 11 (%10) lokal </a:t>
            </a:r>
            <a:r>
              <a:rPr lang="tr-TR" sz="3000" dirty="0" err="1" smtClean="0"/>
              <a:t>rekürrens</a:t>
            </a:r>
            <a:endParaRPr lang="tr-TR" sz="3000" dirty="0" smtClean="0"/>
          </a:p>
          <a:p>
            <a:r>
              <a:rPr lang="tr-TR" sz="3000" dirty="0" smtClean="0"/>
              <a:t>10 (%90) tanesi zorunlu PN yapılanlardan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PCS vs NCS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Takip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6224"/>
            <a:ext cx="8712968" cy="180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73016"/>
            <a:ext cx="8712967" cy="15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Oval"/>
          <p:cNvSpPr/>
          <p:nvPr/>
        </p:nvSpPr>
        <p:spPr>
          <a:xfrm>
            <a:off x="3707904" y="3861048"/>
            <a:ext cx="100811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5796136" y="3861048"/>
            <a:ext cx="100811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323528" y="4221088"/>
            <a:ext cx="2592288" cy="86409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/>
          <p:cNvSpPr/>
          <p:nvPr/>
        </p:nvSpPr>
        <p:spPr>
          <a:xfrm>
            <a:off x="3635896" y="4221088"/>
            <a:ext cx="3240360" cy="86409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361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FFFF00"/>
                </a:solidFill>
              </a:rPr>
              <a:t>PCS </a:t>
            </a:r>
            <a:r>
              <a:rPr lang="tr-TR" sz="3600" dirty="0" smtClean="0">
                <a:solidFill>
                  <a:srgbClr val="FFFF00"/>
                </a:solidFill>
              </a:rPr>
              <a:t>ve </a:t>
            </a:r>
            <a:r>
              <a:rPr lang="tr-TR" sz="3600" dirty="0" err="1" smtClean="0">
                <a:solidFill>
                  <a:srgbClr val="FFFF00"/>
                </a:solidFill>
              </a:rPr>
              <a:t>NCS’de</a:t>
            </a:r>
            <a:r>
              <a:rPr lang="tr-TR" sz="3600" dirty="0" smtClean="0">
                <a:solidFill>
                  <a:srgbClr val="FFFF00"/>
                </a:solidFill>
              </a:rPr>
              <a:t> 5 </a:t>
            </a:r>
            <a:r>
              <a:rPr lang="tr-TR" sz="3600" dirty="0">
                <a:solidFill>
                  <a:srgbClr val="FFFF00"/>
                </a:solidFill>
              </a:rPr>
              <a:t>ve 10 yıllık </a:t>
            </a:r>
            <a:r>
              <a:rPr lang="tr-TR" sz="3600" dirty="0" smtClean="0">
                <a:solidFill>
                  <a:srgbClr val="FFFF00"/>
                </a:solidFill>
              </a:rPr>
              <a:t/>
            </a:r>
            <a:br>
              <a:rPr lang="tr-TR" sz="3600" dirty="0" smtClean="0">
                <a:solidFill>
                  <a:srgbClr val="FFFF00"/>
                </a:solidFill>
              </a:rPr>
            </a:br>
            <a:r>
              <a:rPr lang="tr-TR" sz="3600" dirty="0" smtClean="0">
                <a:solidFill>
                  <a:srgbClr val="FFFF00"/>
                </a:solidFill>
              </a:rPr>
              <a:t>lokal </a:t>
            </a:r>
            <a:r>
              <a:rPr lang="tr-TR" sz="3600" dirty="0" err="1" smtClean="0">
                <a:solidFill>
                  <a:srgbClr val="FFFF00"/>
                </a:solidFill>
              </a:rPr>
              <a:t>nüksüzlük</a:t>
            </a:r>
            <a:r>
              <a:rPr lang="tr-TR" sz="3600" dirty="0" smtClean="0">
                <a:solidFill>
                  <a:srgbClr val="FFFF00"/>
                </a:solidFill>
              </a:rPr>
              <a:t> </a:t>
            </a:r>
            <a:r>
              <a:rPr lang="tr-TR" sz="3600" dirty="0">
                <a:solidFill>
                  <a:srgbClr val="FFFF00"/>
                </a:solidFill>
              </a:rPr>
              <a:t>ve </a:t>
            </a:r>
            <a:r>
              <a:rPr lang="tr-TR" sz="3600" dirty="0" err="1" smtClean="0">
                <a:solidFill>
                  <a:srgbClr val="FFFF00"/>
                </a:solidFill>
              </a:rPr>
              <a:t>metastazsızlık</a:t>
            </a:r>
            <a:r>
              <a:rPr lang="tr-TR" sz="3600" dirty="0" smtClean="0">
                <a:solidFill>
                  <a:srgbClr val="FFFF00"/>
                </a:solidFill>
              </a:rPr>
              <a:t> oranları</a:t>
            </a:r>
            <a:endParaRPr lang="tr-TR" sz="3600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85079"/>
            <a:ext cx="4064124" cy="373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406825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2712881" y="1835532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NCS</a:t>
            </a:r>
            <a:endParaRPr lang="tr-T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059832" y="248360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PCS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961353" y="212356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NCS</a:t>
            </a:r>
            <a:endParaRPr lang="tr-T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956376" y="190754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PCS</a:t>
            </a:r>
            <a:endParaRPr lang="tr-T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PCS’da</a:t>
            </a:r>
            <a:r>
              <a:rPr lang="tr-TR" dirty="0" smtClean="0">
                <a:solidFill>
                  <a:srgbClr val="FFFF00"/>
                </a:solidFill>
              </a:rPr>
              <a:t> uzun süreli takip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27373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1995-2003</a:t>
            </a:r>
          </a:p>
          <a:p>
            <a:r>
              <a:rPr lang="tr-TR" dirty="0"/>
              <a:t>PN </a:t>
            </a:r>
            <a:r>
              <a:rPr lang="tr-TR" dirty="0" smtClean="0"/>
              <a:t> yapılan 137 hasta </a:t>
            </a:r>
          </a:p>
          <a:p>
            <a:r>
              <a:rPr lang="tr-TR" dirty="0" smtClean="0"/>
              <a:t>11 (%12.5)hastada PCS</a:t>
            </a:r>
          </a:p>
          <a:p>
            <a:r>
              <a:rPr lang="tr-TR" dirty="0" smtClean="0"/>
              <a:t>2 hastaya RN (birisi kanama, diğeri hasta isteği)                           </a:t>
            </a:r>
            <a:r>
              <a:rPr lang="tr-TR" dirty="0" err="1" smtClean="0"/>
              <a:t>tm</a:t>
            </a:r>
            <a:r>
              <a:rPr lang="tr-TR" dirty="0" smtClean="0"/>
              <a:t> tespit edilmiyor</a:t>
            </a:r>
          </a:p>
          <a:p>
            <a:r>
              <a:rPr lang="tr-TR" dirty="0" smtClean="0"/>
              <a:t>9 hasta yakın takip</a:t>
            </a:r>
          </a:p>
          <a:p>
            <a:pPr lvl="2"/>
            <a:r>
              <a:rPr lang="tr-TR" dirty="0" smtClean="0"/>
              <a:t>6 ay arayla CT, 2 yıl</a:t>
            </a:r>
          </a:p>
          <a:p>
            <a:pPr lvl="2"/>
            <a:r>
              <a:rPr lang="tr-TR" dirty="0" smtClean="0"/>
              <a:t>Yıllık CT , 5 yıl </a:t>
            </a:r>
          </a:p>
          <a:p>
            <a:pPr lvl="2"/>
            <a:r>
              <a:rPr lang="tr-TR" dirty="0" smtClean="0"/>
              <a:t>takiben yıllık USG/CT</a:t>
            </a:r>
          </a:p>
          <a:p>
            <a:pPr lvl="2"/>
            <a:r>
              <a:rPr lang="tr-TR" dirty="0" err="1" smtClean="0">
                <a:solidFill>
                  <a:srgbClr val="FFFF00"/>
                </a:solidFill>
              </a:rPr>
              <a:t>Median</a:t>
            </a:r>
            <a:r>
              <a:rPr lang="tr-TR" dirty="0" smtClean="0">
                <a:solidFill>
                  <a:srgbClr val="FFFF00"/>
                </a:solidFill>
              </a:rPr>
              <a:t> 80.5 ay</a:t>
            </a:r>
            <a:r>
              <a:rPr lang="tr-TR" dirty="0" smtClean="0"/>
              <a:t> takipte lokal </a:t>
            </a:r>
            <a:r>
              <a:rPr lang="tr-TR" dirty="0" err="1" smtClean="0"/>
              <a:t>nüks</a:t>
            </a:r>
            <a:r>
              <a:rPr lang="tr-TR" dirty="0" smtClean="0"/>
              <a:t> ve metastaz yok</a:t>
            </a:r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44028"/>
            <a:ext cx="4320480" cy="90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26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Sunu Planı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Cevaplanması Gereken Sorular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Nefron</a:t>
            </a:r>
            <a:r>
              <a:rPr lang="tr-TR" dirty="0" smtClean="0"/>
              <a:t> koruyucu cerrahinin önemi (NKC)</a:t>
            </a:r>
          </a:p>
          <a:p>
            <a:r>
              <a:rPr lang="tr-TR" dirty="0" smtClean="0"/>
              <a:t>PN sonrası pozitif cerrahi sınır (PCS) riski ?</a:t>
            </a:r>
          </a:p>
          <a:p>
            <a:r>
              <a:rPr lang="tr-TR" dirty="0" smtClean="0"/>
              <a:t>PCS belirleyen faktörler ?</a:t>
            </a:r>
          </a:p>
          <a:p>
            <a:pPr lvl="1"/>
            <a:r>
              <a:rPr lang="tr-TR" dirty="0" err="1" smtClean="0"/>
              <a:t>tm</a:t>
            </a:r>
            <a:r>
              <a:rPr lang="tr-TR" dirty="0" smtClean="0"/>
              <a:t> boyutu, lokalizasyonu, </a:t>
            </a:r>
            <a:r>
              <a:rPr lang="tr-TR" dirty="0" err="1" smtClean="0"/>
              <a:t>histopatoloji</a:t>
            </a:r>
            <a:r>
              <a:rPr lang="tr-TR" dirty="0" smtClean="0"/>
              <a:t>, cerrahi yöntem ve zorunlu-</a:t>
            </a:r>
            <a:r>
              <a:rPr lang="tr-TR" dirty="0" err="1" smtClean="0"/>
              <a:t>elektif</a:t>
            </a:r>
            <a:r>
              <a:rPr lang="tr-TR" dirty="0" smtClean="0"/>
              <a:t> </a:t>
            </a:r>
            <a:r>
              <a:rPr lang="tr-TR" dirty="0" err="1" smtClean="0"/>
              <a:t>endikasyon</a:t>
            </a:r>
            <a:endParaRPr lang="tr-TR" dirty="0" smtClean="0"/>
          </a:p>
          <a:p>
            <a:r>
              <a:rPr lang="tr-TR" dirty="0" err="1" smtClean="0"/>
              <a:t>PCS’nin</a:t>
            </a:r>
            <a:r>
              <a:rPr lang="tr-TR" dirty="0" smtClean="0"/>
              <a:t> onkolojik sonuçları ?</a:t>
            </a:r>
          </a:p>
          <a:p>
            <a:pPr lvl="2"/>
            <a:r>
              <a:rPr lang="tr-TR" dirty="0" smtClean="0"/>
              <a:t>Lokal </a:t>
            </a:r>
            <a:r>
              <a:rPr lang="tr-TR" dirty="0" err="1" smtClean="0"/>
              <a:t>nüks</a:t>
            </a:r>
            <a:endParaRPr lang="tr-TR" dirty="0" smtClean="0"/>
          </a:p>
          <a:p>
            <a:pPr lvl="2"/>
            <a:r>
              <a:rPr lang="tr-TR" dirty="0" smtClean="0"/>
              <a:t>Metastaz</a:t>
            </a:r>
          </a:p>
          <a:p>
            <a:pPr lvl="2"/>
            <a:r>
              <a:rPr lang="tr-TR" dirty="0" smtClean="0"/>
              <a:t>OS ve CSS etkisi </a:t>
            </a:r>
          </a:p>
          <a:p>
            <a:r>
              <a:rPr lang="tr-TR" dirty="0" err="1" smtClean="0"/>
              <a:t>Frozen</a:t>
            </a:r>
            <a:r>
              <a:rPr lang="tr-TR" dirty="0" smtClean="0"/>
              <a:t> biyopsi yapılması </a:t>
            </a:r>
            <a:r>
              <a:rPr lang="tr-TR" dirty="0" err="1" smtClean="0"/>
              <a:t>PCS’dan</a:t>
            </a:r>
            <a:r>
              <a:rPr lang="tr-TR" dirty="0" smtClean="0"/>
              <a:t> korur mu?</a:t>
            </a:r>
          </a:p>
          <a:p>
            <a:r>
              <a:rPr lang="tr-TR" dirty="0" smtClean="0"/>
              <a:t>PCS sonrası ne yapılmalı ?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193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FF00"/>
                </a:solidFill>
              </a:rPr>
              <a:t>PCS sonrası neden lokal </a:t>
            </a:r>
            <a:r>
              <a:rPr lang="tr-TR" sz="3600" dirty="0" err="1" smtClean="0">
                <a:solidFill>
                  <a:srgbClr val="FFFF00"/>
                </a:solidFill>
              </a:rPr>
              <a:t>nüks</a:t>
            </a:r>
            <a:r>
              <a:rPr lang="tr-TR" sz="3600" dirty="0" smtClean="0">
                <a:solidFill>
                  <a:srgbClr val="FFFF00"/>
                </a:solidFill>
              </a:rPr>
              <a:t>/metastaz oranı düşük ?</a:t>
            </a:r>
            <a:endParaRPr lang="tr-TR" sz="36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rekonstriksiyon</a:t>
            </a:r>
            <a:r>
              <a:rPr lang="tr-TR" dirty="0" smtClean="0"/>
              <a:t> sağlanırken</a:t>
            </a:r>
          </a:p>
          <a:p>
            <a:pPr lvl="1"/>
            <a:r>
              <a:rPr lang="tr-TR" dirty="0" smtClean="0"/>
              <a:t>Tümör yatağının </a:t>
            </a:r>
            <a:r>
              <a:rPr lang="tr-TR" dirty="0" err="1" smtClean="0"/>
              <a:t>koagülasyonu</a:t>
            </a:r>
            <a:r>
              <a:rPr lang="tr-TR" dirty="0" smtClean="0"/>
              <a:t>/argon lazer kullanımı </a:t>
            </a:r>
          </a:p>
          <a:p>
            <a:pPr lvl="1"/>
            <a:r>
              <a:rPr lang="tr-TR" dirty="0" err="1" smtClean="0"/>
              <a:t>Parankim</a:t>
            </a:r>
            <a:r>
              <a:rPr lang="tr-TR" dirty="0" smtClean="0"/>
              <a:t> kenarlarına koyulan </a:t>
            </a:r>
            <a:r>
              <a:rPr lang="tr-TR" dirty="0" err="1" smtClean="0"/>
              <a:t>sütürlerin</a:t>
            </a:r>
            <a:r>
              <a:rPr lang="tr-TR" dirty="0" smtClean="0"/>
              <a:t> </a:t>
            </a:r>
            <a:r>
              <a:rPr lang="tr-TR" dirty="0" err="1" smtClean="0"/>
              <a:t>iskemik</a:t>
            </a:r>
            <a:r>
              <a:rPr lang="tr-TR" dirty="0" smtClean="0"/>
              <a:t> etkisi</a:t>
            </a:r>
          </a:p>
          <a:p>
            <a:pPr lvl="1"/>
            <a:r>
              <a:rPr lang="tr-TR" dirty="0" err="1" smtClean="0"/>
              <a:t>Hemostatik</a:t>
            </a:r>
            <a:r>
              <a:rPr lang="tr-TR" dirty="0" smtClean="0"/>
              <a:t> ajanların olası immünolojik reaksiyonları ile tümör </a:t>
            </a:r>
            <a:r>
              <a:rPr lang="tr-TR" dirty="0" err="1" smtClean="0"/>
              <a:t>ablasyonu</a:t>
            </a:r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148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FF00"/>
                </a:solidFill>
              </a:rPr>
              <a:t>Frozen</a:t>
            </a:r>
            <a:r>
              <a:rPr lang="tr-TR" dirty="0">
                <a:solidFill>
                  <a:srgbClr val="FFFF00"/>
                </a:solidFill>
              </a:rPr>
              <a:t> biyopsi yapılmalı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Rutin </a:t>
            </a:r>
            <a:r>
              <a:rPr lang="tr-TR" dirty="0" err="1" smtClean="0"/>
              <a:t>frozen</a:t>
            </a:r>
            <a:r>
              <a:rPr lang="tr-TR" dirty="0" smtClean="0"/>
              <a:t> inceleme gereksiz</a:t>
            </a:r>
          </a:p>
          <a:p>
            <a:r>
              <a:rPr lang="tr-TR" dirty="0" smtClean="0"/>
              <a:t>Çünkü;</a:t>
            </a:r>
          </a:p>
          <a:p>
            <a:pPr lvl="1"/>
            <a:r>
              <a:rPr lang="tr-TR" dirty="0" smtClean="0"/>
              <a:t>Kitle yatağından alınan </a:t>
            </a:r>
            <a:r>
              <a:rPr lang="tr-TR" dirty="0" err="1" smtClean="0"/>
              <a:t>random</a:t>
            </a:r>
            <a:r>
              <a:rPr lang="tr-TR" dirty="0" smtClean="0"/>
              <a:t> biyopsisi </a:t>
            </a:r>
            <a:r>
              <a:rPr lang="tr-TR" dirty="0" err="1" smtClean="0"/>
              <a:t>tm</a:t>
            </a:r>
            <a:r>
              <a:rPr lang="tr-TR" dirty="0" smtClean="0"/>
              <a:t> denk gelmeyebilir</a:t>
            </a:r>
          </a:p>
          <a:p>
            <a:pPr lvl="1"/>
            <a:r>
              <a:rPr lang="tr-TR" dirty="0" smtClean="0"/>
              <a:t>Bu biyopsi cerrahi sınırın çok az bir kısmını temsil eder</a:t>
            </a:r>
          </a:p>
          <a:p>
            <a:pPr lvl="1"/>
            <a:r>
              <a:rPr lang="tr-TR" dirty="0" smtClean="0"/>
              <a:t>Patolog hatası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1270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Frozen</a:t>
            </a:r>
            <a:r>
              <a:rPr lang="tr-TR" dirty="0" smtClean="0">
                <a:solidFill>
                  <a:srgbClr val="FFFF00"/>
                </a:solidFill>
              </a:rPr>
              <a:t> biyopsi yapılmalı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 smtClean="0"/>
              <a:t>Frozen</a:t>
            </a:r>
            <a:r>
              <a:rPr lang="tr-TR" sz="2400" dirty="0" smtClean="0"/>
              <a:t> ile final patoloji çoğu zaman uyuşmayabilir !</a:t>
            </a:r>
          </a:p>
          <a:p>
            <a:r>
              <a:rPr lang="tr-TR" sz="2400" dirty="0" smtClean="0"/>
              <a:t>N: 301 hasta, PN</a:t>
            </a:r>
          </a:p>
          <a:p>
            <a:r>
              <a:rPr lang="tr-TR" sz="2400" dirty="0" smtClean="0"/>
              <a:t>2 hastada </a:t>
            </a:r>
            <a:r>
              <a:rPr lang="tr-TR" sz="2400" dirty="0" err="1" smtClean="0"/>
              <a:t>frozen</a:t>
            </a:r>
            <a:r>
              <a:rPr lang="tr-TR" sz="2400" dirty="0" smtClean="0"/>
              <a:t> (+)        </a:t>
            </a:r>
            <a:r>
              <a:rPr lang="tr-TR" sz="2400" dirty="0" err="1" smtClean="0"/>
              <a:t>RN’de</a:t>
            </a:r>
            <a:r>
              <a:rPr lang="tr-TR" sz="2400" dirty="0" smtClean="0"/>
              <a:t> </a:t>
            </a:r>
            <a:r>
              <a:rPr lang="tr-TR" sz="2400" dirty="0" err="1" smtClean="0"/>
              <a:t>tm</a:t>
            </a:r>
            <a:r>
              <a:rPr lang="tr-TR" sz="2400" dirty="0" smtClean="0"/>
              <a:t> yok</a:t>
            </a:r>
          </a:p>
          <a:p>
            <a:r>
              <a:rPr lang="tr-TR" sz="2400" dirty="0" err="1"/>
              <a:t>F</a:t>
            </a:r>
            <a:r>
              <a:rPr lang="tr-TR" sz="2400" dirty="0" err="1" smtClean="0"/>
              <a:t>rozen</a:t>
            </a:r>
            <a:r>
              <a:rPr lang="tr-TR" sz="2400" dirty="0" smtClean="0"/>
              <a:t> (-) olan 4 hastada        PCS</a:t>
            </a:r>
          </a:p>
          <a:p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3455876" y="2708920"/>
            <a:ext cx="2520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436096" y="3140968"/>
            <a:ext cx="2310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i="1" dirty="0" err="1" smtClean="0">
                <a:solidFill>
                  <a:srgbClr val="FFFF00"/>
                </a:solidFill>
              </a:rPr>
              <a:t>Duvdevani</a:t>
            </a:r>
            <a:r>
              <a:rPr lang="tr-TR" sz="1600" i="1" dirty="0" smtClean="0">
                <a:solidFill>
                  <a:srgbClr val="FFFF00"/>
                </a:solidFill>
              </a:rPr>
              <a:t> M, J </a:t>
            </a:r>
            <a:r>
              <a:rPr lang="tr-TR" sz="1600" i="1" dirty="0" err="1" smtClean="0">
                <a:solidFill>
                  <a:srgbClr val="FFFF00"/>
                </a:solidFill>
              </a:rPr>
              <a:t>Urol</a:t>
            </a:r>
            <a:r>
              <a:rPr lang="tr-TR" sz="1600" i="1" dirty="0" smtClean="0">
                <a:solidFill>
                  <a:srgbClr val="FFFF00"/>
                </a:solidFill>
              </a:rPr>
              <a:t> 2005</a:t>
            </a:r>
            <a:endParaRPr lang="tr-TR" sz="1600" i="1" dirty="0">
              <a:solidFill>
                <a:srgbClr val="FFFF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22176"/>
            <a:ext cx="5651575" cy="201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343258" y="4127551"/>
            <a:ext cx="2896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PCS olan hastalardan</a:t>
            </a:r>
          </a:p>
          <a:p>
            <a:r>
              <a:rPr lang="tr-TR" sz="2400" dirty="0" err="1" smtClean="0"/>
              <a:t>Frozeni</a:t>
            </a:r>
            <a:r>
              <a:rPr lang="tr-TR" sz="2400" dirty="0" smtClean="0"/>
              <a:t> </a:t>
            </a:r>
            <a:r>
              <a:rPr lang="tr-TR" sz="2400" dirty="0"/>
              <a:t>a</a:t>
            </a:r>
            <a:r>
              <a:rPr lang="tr-TR" sz="2400" dirty="0" smtClean="0"/>
              <a:t>lınan 6 hasta</a:t>
            </a:r>
          </a:p>
          <a:p>
            <a:r>
              <a:rPr lang="tr-TR" sz="2400" dirty="0" smtClean="0"/>
              <a:t>%50 uyum</a:t>
            </a:r>
            <a:endParaRPr lang="tr-TR" sz="2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811760" y="5949280"/>
            <a:ext cx="1869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i="1" dirty="0" err="1" smtClean="0">
                <a:solidFill>
                  <a:srgbClr val="FFFF00"/>
                </a:solidFill>
              </a:rPr>
              <a:t>Breda</a:t>
            </a:r>
            <a:r>
              <a:rPr lang="tr-TR" sz="1600" i="1" dirty="0" smtClean="0">
                <a:solidFill>
                  <a:srgbClr val="FFFF00"/>
                </a:solidFill>
              </a:rPr>
              <a:t> A, J </a:t>
            </a:r>
            <a:r>
              <a:rPr lang="tr-TR" sz="1600" i="1" dirty="0" err="1" smtClean="0">
                <a:solidFill>
                  <a:srgbClr val="FFFF00"/>
                </a:solidFill>
              </a:rPr>
              <a:t>Urol</a:t>
            </a:r>
            <a:r>
              <a:rPr lang="tr-TR" sz="1600" i="1" dirty="0" smtClean="0">
                <a:solidFill>
                  <a:srgbClr val="FFFF00"/>
                </a:solidFill>
              </a:rPr>
              <a:t> 2007</a:t>
            </a:r>
            <a:endParaRPr lang="tr-TR" i="1" dirty="0">
              <a:solidFill>
                <a:srgbClr val="FFFF00"/>
              </a:solidFill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067944" y="3140968"/>
            <a:ext cx="2520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213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FF00"/>
                </a:solidFill>
              </a:rPr>
              <a:t>Frozen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biyopsinin hiç yeri yok mu?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Spesmende</a:t>
            </a:r>
            <a:r>
              <a:rPr lang="tr-TR" dirty="0" smtClean="0"/>
              <a:t> genel bakıda şüpheli durum varsa alınmalı</a:t>
            </a:r>
          </a:p>
          <a:p>
            <a:r>
              <a:rPr lang="tr-TR" dirty="0" err="1" smtClean="0"/>
              <a:t>Spesmen</a:t>
            </a:r>
            <a:r>
              <a:rPr lang="tr-TR" dirty="0" smtClean="0"/>
              <a:t> ve cerrahi yatağın dikkatlice incelenmesi ve şüphe varsa tekrar rezeksiyon yapılması daha doğru sonuç vermektedir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1270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99381"/>
            <a:ext cx="7859216" cy="4021907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PN yapılan ve PCS olan 29 hasta, retrospektif</a:t>
            </a:r>
          </a:p>
          <a:p>
            <a:r>
              <a:rPr lang="tr-TR" dirty="0" smtClean="0"/>
              <a:t>8 hastaya RN yapılmış       </a:t>
            </a:r>
            <a:r>
              <a:rPr lang="tr-TR" dirty="0" err="1" smtClean="0"/>
              <a:t>Tm</a:t>
            </a:r>
            <a:r>
              <a:rPr lang="tr-TR" dirty="0" smtClean="0"/>
              <a:t> saptanmamış</a:t>
            </a:r>
          </a:p>
          <a:p>
            <a:r>
              <a:rPr lang="tr-TR" dirty="0" smtClean="0"/>
              <a:t>21 hastada aynı seansta tekrar </a:t>
            </a:r>
            <a:r>
              <a:rPr lang="tr-TR" dirty="0" err="1" smtClean="0"/>
              <a:t>margin</a:t>
            </a:r>
            <a:r>
              <a:rPr lang="tr-TR" dirty="0" smtClean="0"/>
              <a:t> rezeksiyonu (cerrah gözlemi veya </a:t>
            </a:r>
            <a:r>
              <a:rPr lang="tr-TR" dirty="0" err="1" smtClean="0"/>
              <a:t>frozen’a</a:t>
            </a:r>
            <a:r>
              <a:rPr lang="tr-TR" dirty="0" smtClean="0"/>
              <a:t> göre)</a:t>
            </a:r>
          </a:p>
          <a:p>
            <a:pPr marL="0" indent="0">
              <a:buNone/>
            </a:pPr>
            <a:r>
              <a:rPr lang="tr-TR" dirty="0" smtClean="0"/>
              <a:t>        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2 hastada (%</a:t>
            </a:r>
            <a:r>
              <a:rPr lang="tr-TR" dirty="0"/>
              <a:t>7</a:t>
            </a:r>
            <a:r>
              <a:rPr lang="tr-TR" dirty="0" smtClean="0"/>
              <a:t>) </a:t>
            </a:r>
            <a:r>
              <a:rPr lang="tr-TR" dirty="0" err="1" smtClean="0"/>
              <a:t>tm</a:t>
            </a:r>
            <a:r>
              <a:rPr lang="tr-TR" dirty="0" smtClean="0"/>
              <a:t> (+)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RN veya ikinci bir rezeksiyon çoğu olgu için </a:t>
            </a:r>
            <a:r>
              <a:rPr lang="tr-TR" dirty="0" err="1" smtClean="0"/>
              <a:t>overtreatment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5904656" cy="16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883781" y="1506270"/>
            <a:ext cx="116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FFFF00"/>
                </a:solidFill>
              </a:rPr>
              <a:t>J </a:t>
            </a:r>
            <a:r>
              <a:rPr lang="tr-TR" sz="1600" dirty="0" err="1" smtClean="0">
                <a:solidFill>
                  <a:srgbClr val="FFFF00"/>
                </a:solidFill>
              </a:rPr>
              <a:t>Urol</a:t>
            </a:r>
            <a:r>
              <a:rPr lang="tr-TR" sz="1600" dirty="0" smtClean="0">
                <a:solidFill>
                  <a:srgbClr val="FFFF00"/>
                </a:solidFill>
              </a:rPr>
              <a:t>. 2011</a:t>
            </a:r>
            <a:endParaRPr lang="tr-TR" sz="1600" dirty="0">
              <a:solidFill>
                <a:srgbClr val="FFFF00"/>
              </a:solidFill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4427984" y="278092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3419872" y="39330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4139952" y="980728"/>
            <a:ext cx="432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1187624" y="1340768"/>
            <a:ext cx="52565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1115616" y="620688"/>
            <a:ext cx="30963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268016" y="980728"/>
            <a:ext cx="21518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56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PN sonrası PCS ne yapılmalı ?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0872" y="1711349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Aktif takip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err="1" smtClean="0"/>
              <a:t>Termoablasyon</a:t>
            </a:r>
            <a:endParaRPr lang="tr-TR" sz="2800" dirty="0" smtClean="0"/>
          </a:p>
          <a:p>
            <a:pPr marL="971550" lvl="1" indent="-514350">
              <a:buFont typeface="+mj-lt"/>
              <a:buAutoNum type="romanUcPeriod"/>
            </a:pPr>
            <a:r>
              <a:rPr lang="tr-TR" sz="2400" dirty="0" smtClean="0"/>
              <a:t>RF</a:t>
            </a:r>
          </a:p>
          <a:p>
            <a:pPr marL="971550" lvl="1" indent="-514350">
              <a:buFont typeface="+mj-lt"/>
              <a:buAutoNum type="romanUcPeriod"/>
            </a:pPr>
            <a:r>
              <a:rPr lang="tr-TR" sz="2400" dirty="0" err="1" smtClean="0"/>
              <a:t>Kriyoterapi</a:t>
            </a:r>
            <a:endParaRPr lang="tr-T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Tekrar PN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RN</a:t>
            </a:r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652119" y="5013176"/>
            <a:ext cx="2609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>
                <a:solidFill>
                  <a:srgbClr val="FFFF00"/>
                </a:solidFill>
              </a:rPr>
              <a:t>Sundram</a:t>
            </a:r>
            <a:r>
              <a:rPr lang="tr-TR" sz="1600" dirty="0" smtClean="0">
                <a:solidFill>
                  <a:srgbClr val="FFFF00"/>
                </a:solidFill>
              </a:rPr>
              <a:t> V. J </a:t>
            </a:r>
            <a:r>
              <a:rPr lang="tr-TR" sz="1600" dirty="0" err="1" smtClean="0">
                <a:solidFill>
                  <a:srgbClr val="FFFF00"/>
                </a:solidFill>
              </a:rPr>
              <a:t>Urol</a:t>
            </a:r>
            <a:r>
              <a:rPr lang="tr-TR" sz="1600" dirty="0" smtClean="0">
                <a:solidFill>
                  <a:srgbClr val="FFFF00"/>
                </a:solidFill>
              </a:rPr>
              <a:t>, 2011</a:t>
            </a:r>
          </a:p>
          <a:p>
            <a:r>
              <a:rPr lang="tr-TR" sz="1600" dirty="0" err="1" smtClean="0">
                <a:solidFill>
                  <a:srgbClr val="FFFF00"/>
                </a:solidFill>
              </a:rPr>
              <a:t>Costea</a:t>
            </a:r>
            <a:r>
              <a:rPr lang="tr-TR" sz="1600" dirty="0" smtClean="0">
                <a:solidFill>
                  <a:srgbClr val="FFFF00"/>
                </a:solidFill>
              </a:rPr>
              <a:t>-Lopez MA. BJUI, 2010</a:t>
            </a:r>
          </a:p>
          <a:p>
            <a:r>
              <a:rPr lang="tr-TR" sz="1600" dirty="0" err="1" smtClean="0">
                <a:solidFill>
                  <a:srgbClr val="FFFF00"/>
                </a:solidFill>
              </a:rPr>
              <a:t>Yossepowitch</a:t>
            </a:r>
            <a:r>
              <a:rPr lang="tr-TR" sz="1600" dirty="0" smtClean="0">
                <a:solidFill>
                  <a:srgbClr val="FFFF00"/>
                </a:solidFill>
              </a:rPr>
              <a:t> O. J </a:t>
            </a:r>
            <a:r>
              <a:rPr lang="tr-TR" sz="1600" dirty="0" err="1" smtClean="0">
                <a:solidFill>
                  <a:srgbClr val="FFFF00"/>
                </a:solidFill>
              </a:rPr>
              <a:t>Urol</a:t>
            </a:r>
            <a:r>
              <a:rPr lang="tr-TR" sz="1600" dirty="0" smtClean="0">
                <a:solidFill>
                  <a:srgbClr val="FFFF00"/>
                </a:solidFill>
              </a:rPr>
              <a:t>. 2008</a:t>
            </a:r>
            <a:endParaRPr lang="tr-TR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8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PN sonrası PCS ne yapılmalı ?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tr-TR" sz="2800" dirty="0" smtClean="0"/>
              <a:t>Aktif takip</a:t>
            </a:r>
          </a:p>
          <a:p>
            <a:pPr lvl="1"/>
            <a:r>
              <a:rPr lang="tr-TR" sz="2400" dirty="0" smtClean="0"/>
              <a:t>İlk 2 yıl 6 ay arayla, sonra yıllık </a:t>
            </a:r>
            <a:r>
              <a:rPr lang="tr-TR" sz="2400" dirty="0" err="1" smtClean="0"/>
              <a:t>abd</a:t>
            </a:r>
            <a:r>
              <a:rPr lang="tr-TR" sz="2400" dirty="0" smtClean="0"/>
              <a:t> CT/MR, 5-10 yıl</a:t>
            </a:r>
          </a:p>
          <a:p>
            <a:pPr lvl="1"/>
            <a:r>
              <a:rPr lang="tr-TR" sz="2400" dirty="0" err="1" smtClean="0"/>
              <a:t>Akc</a:t>
            </a:r>
            <a:r>
              <a:rPr lang="tr-TR" sz="2400" dirty="0" smtClean="0"/>
              <a:t> </a:t>
            </a:r>
            <a:r>
              <a:rPr lang="tr-TR" sz="2400" dirty="0" err="1" smtClean="0"/>
              <a:t>grafisi</a:t>
            </a:r>
            <a:r>
              <a:rPr lang="tr-TR" sz="2400" dirty="0"/>
              <a:t> </a:t>
            </a:r>
            <a:r>
              <a:rPr lang="tr-TR" sz="2400" dirty="0" smtClean="0"/>
              <a:t>(CT ?)</a:t>
            </a:r>
          </a:p>
          <a:p>
            <a:pPr lvl="1"/>
            <a:r>
              <a:rPr lang="tr-TR" sz="2400" dirty="0" smtClean="0"/>
              <a:t>FM ve kan biyokimyası</a:t>
            </a:r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300192" y="2636912"/>
            <a:ext cx="2609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>
                <a:solidFill>
                  <a:srgbClr val="FFFF00"/>
                </a:solidFill>
              </a:rPr>
              <a:t>Sundram</a:t>
            </a:r>
            <a:r>
              <a:rPr lang="tr-TR" sz="1600" dirty="0" smtClean="0">
                <a:solidFill>
                  <a:srgbClr val="FFFF00"/>
                </a:solidFill>
              </a:rPr>
              <a:t> V. J </a:t>
            </a:r>
            <a:r>
              <a:rPr lang="tr-TR" sz="1600" dirty="0" err="1" smtClean="0">
                <a:solidFill>
                  <a:srgbClr val="FFFF00"/>
                </a:solidFill>
              </a:rPr>
              <a:t>Urol</a:t>
            </a:r>
            <a:r>
              <a:rPr lang="tr-TR" sz="1600" dirty="0" smtClean="0">
                <a:solidFill>
                  <a:srgbClr val="FFFF00"/>
                </a:solidFill>
              </a:rPr>
              <a:t>, 2011</a:t>
            </a:r>
          </a:p>
          <a:p>
            <a:r>
              <a:rPr lang="tr-TR" sz="1600" dirty="0" err="1" smtClean="0">
                <a:solidFill>
                  <a:srgbClr val="FFFF00"/>
                </a:solidFill>
              </a:rPr>
              <a:t>Costea</a:t>
            </a:r>
            <a:r>
              <a:rPr lang="tr-TR" sz="1600" dirty="0" smtClean="0">
                <a:solidFill>
                  <a:srgbClr val="FFFF00"/>
                </a:solidFill>
              </a:rPr>
              <a:t>-Lopez MA. BJUI, 2010</a:t>
            </a:r>
          </a:p>
          <a:p>
            <a:r>
              <a:rPr lang="tr-TR" sz="1600" dirty="0" err="1" smtClean="0">
                <a:solidFill>
                  <a:srgbClr val="FFFF00"/>
                </a:solidFill>
              </a:rPr>
              <a:t>Yossepowitch</a:t>
            </a:r>
            <a:r>
              <a:rPr lang="tr-TR" sz="1600" dirty="0" smtClean="0">
                <a:solidFill>
                  <a:srgbClr val="FFFF00"/>
                </a:solidFill>
              </a:rPr>
              <a:t> O. J </a:t>
            </a:r>
            <a:r>
              <a:rPr lang="tr-TR" sz="1600" dirty="0" err="1" smtClean="0">
                <a:solidFill>
                  <a:srgbClr val="FFFF00"/>
                </a:solidFill>
              </a:rPr>
              <a:t>Urol</a:t>
            </a:r>
            <a:r>
              <a:rPr lang="tr-TR" sz="1600" dirty="0" smtClean="0">
                <a:solidFill>
                  <a:srgbClr val="FFFF00"/>
                </a:solidFill>
              </a:rPr>
              <a:t>. 2008</a:t>
            </a:r>
            <a:endParaRPr lang="tr-TR" sz="1600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388" y="3752130"/>
            <a:ext cx="5718852" cy="27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Yuvarlatılmış Dikdörtgen"/>
          <p:cNvSpPr/>
          <p:nvPr/>
        </p:nvSpPr>
        <p:spPr>
          <a:xfrm>
            <a:off x="971600" y="5229200"/>
            <a:ext cx="5256584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5364088" y="5517232"/>
            <a:ext cx="1232520" cy="207640"/>
          </a:xfrm>
          <a:prstGeom prst="roundRect">
            <a:avLst/>
          </a:prstGeom>
          <a:noFill/>
          <a:ln w="1905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898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PN sonrası PCS ne yapılmalı ?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tr-TR" sz="2800" dirty="0" err="1" smtClean="0"/>
              <a:t>Termoablasyon</a:t>
            </a:r>
            <a:endParaRPr lang="tr-TR" sz="2800" dirty="0" smtClean="0"/>
          </a:p>
          <a:p>
            <a:pPr lvl="1"/>
            <a:r>
              <a:rPr lang="tr-TR" sz="2400" dirty="0" smtClean="0"/>
              <a:t>RF</a:t>
            </a:r>
          </a:p>
          <a:p>
            <a:pPr lvl="1"/>
            <a:r>
              <a:rPr lang="tr-TR" sz="2400" dirty="0" err="1" smtClean="0"/>
              <a:t>Kriyoterapi</a:t>
            </a:r>
            <a:r>
              <a:rPr lang="tr-TR" sz="2400" dirty="0" smtClean="0"/>
              <a:t>; doku çıkarılmıyor (etkinlik ? takip ?)</a:t>
            </a:r>
          </a:p>
          <a:p>
            <a:r>
              <a:rPr lang="tr-TR" sz="2800" dirty="0" smtClean="0"/>
              <a:t>Tekrar PN (kanama, böbrek kaybı ?)</a:t>
            </a:r>
          </a:p>
          <a:p>
            <a:r>
              <a:rPr lang="tr-TR" sz="2800" dirty="0" smtClean="0"/>
              <a:t>RN</a:t>
            </a:r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652119" y="5013176"/>
            <a:ext cx="2609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>
                <a:solidFill>
                  <a:srgbClr val="FFFF00"/>
                </a:solidFill>
              </a:rPr>
              <a:t>Sundram</a:t>
            </a:r>
            <a:r>
              <a:rPr lang="tr-TR" sz="1600" dirty="0" smtClean="0">
                <a:solidFill>
                  <a:srgbClr val="FFFF00"/>
                </a:solidFill>
              </a:rPr>
              <a:t> V. J </a:t>
            </a:r>
            <a:r>
              <a:rPr lang="tr-TR" sz="1600" dirty="0" err="1" smtClean="0">
                <a:solidFill>
                  <a:srgbClr val="FFFF00"/>
                </a:solidFill>
              </a:rPr>
              <a:t>Urol</a:t>
            </a:r>
            <a:r>
              <a:rPr lang="tr-TR" sz="1600" dirty="0" smtClean="0">
                <a:solidFill>
                  <a:srgbClr val="FFFF00"/>
                </a:solidFill>
              </a:rPr>
              <a:t>, 2011</a:t>
            </a:r>
          </a:p>
          <a:p>
            <a:r>
              <a:rPr lang="tr-TR" sz="1600" dirty="0" err="1" smtClean="0">
                <a:solidFill>
                  <a:srgbClr val="FFFF00"/>
                </a:solidFill>
              </a:rPr>
              <a:t>Costea</a:t>
            </a:r>
            <a:r>
              <a:rPr lang="tr-TR" sz="1600" dirty="0" smtClean="0">
                <a:solidFill>
                  <a:srgbClr val="FFFF00"/>
                </a:solidFill>
              </a:rPr>
              <a:t>-Lopez MA. BJUI, 2010</a:t>
            </a:r>
          </a:p>
          <a:p>
            <a:r>
              <a:rPr lang="tr-TR" sz="1600" dirty="0" err="1" smtClean="0">
                <a:solidFill>
                  <a:srgbClr val="FFFF00"/>
                </a:solidFill>
              </a:rPr>
              <a:t>Yossepowitch</a:t>
            </a:r>
            <a:r>
              <a:rPr lang="tr-TR" sz="1600" dirty="0" smtClean="0">
                <a:solidFill>
                  <a:srgbClr val="FFFF00"/>
                </a:solidFill>
              </a:rPr>
              <a:t> O. J </a:t>
            </a:r>
            <a:r>
              <a:rPr lang="tr-TR" sz="1600" dirty="0" err="1" smtClean="0">
                <a:solidFill>
                  <a:srgbClr val="FFFF00"/>
                </a:solidFill>
              </a:rPr>
              <a:t>Urol</a:t>
            </a:r>
            <a:r>
              <a:rPr lang="tr-TR" sz="1600" dirty="0" smtClean="0">
                <a:solidFill>
                  <a:srgbClr val="FFFF00"/>
                </a:solidFill>
              </a:rPr>
              <a:t>. 2008</a:t>
            </a:r>
            <a:endParaRPr lang="tr-TR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8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PN sonrası PCS ne yapılmalı ?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Malignite</a:t>
            </a:r>
            <a:r>
              <a:rPr lang="tr-TR" dirty="0" smtClean="0">
                <a:solidFill>
                  <a:srgbClr val="FF0000"/>
                </a:solidFill>
              </a:rPr>
              <a:t> potansiyeli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düşük kitleler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Tip 1 </a:t>
            </a:r>
            <a:r>
              <a:rPr lang="tr-TR" dirty="0" err="1" smtClean="0"/>
              <a:t>papiller</a:t>
            </a:r>
            <a:r>
              <a:rPr lang="tr-TR" dirty="0" smtClean="0"/>
              <a:t> RCC</a:t>
            </a:r>
          </a:p>
          <a:p>
            <a:r>
              <a:rPr lang="tr-TR" dirty="0" err="1" smtClean="0"/>
              <a:t>Kromofob</a:t>
            </a:r>
            <a:r>
              <a:rPr lang="tr-TR" dirty="0" smtClean="0"/>
              <a:t> hücreli RCC</a:t>
            </a:r>
          </a:p>
          <a:p>
            <a:r>
              <a:rPr lang="tr-TR" dirty="0" err="1" smtClean="0"/>
              <a:t>Onkositik</a:t>
            </a:r>
            <a:r>
              <a:rPr lang="tr-TR" dirty="0" smtClean="0"/>
              <a:t> hücreli kitleler</a:t>
            </a:r>
          </a:p>
          <a:p>
            <a:r>
              <a:rPr lang="tr-TR" dirty="0" err="1" smtClean="0"/>
              <a:t>Fuhrman</a:t>
            </a:r>
            <a:r>
              <a:rPr lang="tr-TR" dirty="0" smtClean="0"/>
              <a:t> </a:t>
            </a:r>
            <a:r>
              <a:rPr lang="tr-TR" dirty="0" err="1" smtClean="0"/>
              <a:t>grade</a:t>
            </a:r>
            <a:r>
              <a:rPr lang="tr-TR" dirty="0" smtClean="0"/>
              <a:t> I-II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Malignite</a:t>
            </a:r>
            <a:r>
              <a:rPr lang="tr-TR" dirty="0" smtClean="0">
                <a:solidFill>
                  <a:srgbClr val="FF0000"/>
                </a:solidFill>
              </a:rPr>
              <a:t> potansiyeli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yüksek kitleler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Şeffaf hücreli RCC</a:t>
            </a:r>
          </a:p>
          <a:p>
            <a:r>
              <a:rPr lang="tr-TR" dirty="0" smtClean="0"/>
              <a:t>Tip 2 </a:t>
            </a:r>
            <a:r>
              <a:rPr lang="tr-TR" dirty="0" err="1" smtClean="0"/>
              <a:t>papiller</a:t>
            </a:r>
            <a:r>
              <a:rPr lang="tr-TR" dirty="0" smtClean="0"/>
              <a:t> RCC</a:t>
            </a:r>
          </a:p>
          <a:p>
            <a:r>
              <a:rPr lang="tr-TR" dirty="0" err="1" smtClean="0"/>
              <a:t>Sarkomatoid</a:t>
            </a:r>
            <a:r>
              <a:rPr lang="tr-TR" dirty="0" smtClean="0"/>
              <a:t> </a:t>
            </a:r>
            <a:r>
              <a:rPr lang="tr-TR" dirty="0" err="1" smtClean="0"/>
              <a:t>differansiasyon</a:t>
            </a:r>
            <a:endParaRPr lang="tr-TR" dirty="0" smtClean="0"/>
          </a:p>
          <a:p>
            <a:r>
              <a:rPr lang="tr-TR" dirty="0" err="1" smtClean="0"/>
              <a:t>Furhman</a:t>
            </a:r>
            <a:r>
              <a:rPr lang="tr-TR" dirty="0" smtClean="0"/>
              <a:t> </a:t>
            </a:r>
            <a:r>
              <a:rPr lang="tr-TR" dirty="0" err="1" smtClean="0"/>
              <a:t>grade</a:t>
            </a:r>
            <a:r>
              <a:rPr lang="tr-TR" dirty="0" smtClean="0"/>
              <a:t> III-IV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55576" y="4581128"/>
            <a:ext cx="7196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Spesmen</a:t>
            </a:r>
            <a:r>
              <a:rPr lang="tr-TR" sz="2400" dirty="0" smtClean="0"/>
              <a:t> ve cerrahi yatağın </a:t>
            </a:r>
            <a:r>
              <a:rPr lang="tr-TR" sz="2400" dirty="0" err="1" smtClean="0"/>
              <a:t>makroskobik</a:t>
            </a:r>
            <a:r>
              <a:rPr lang="tr-TR" sz="2400" dirty="0" smtClean="0"/>
              <a:t> görüntüsü, </a:t>
            </a:r>
          </a:p>
          <a:p>
            <a:r>
              <a:rPr lang="tr-TR" sz="2400" dirty="0" smtClean="0"/>
              <a:t>şüphe durumunda </a:t>
            </a:r>
            <a:r>
              <a:rPr lang="tr-TR" sz="2400" dirty="0" err="1" smtClean="0"/>
              <a:t>frozen</a:t>
            </a:r>
            <a:r>
              <a:rPr lang="tr-TR" sz="2400" dirty="0" smtClean="0"/>
              <a:t> biyopsi ve final patolojiye göre</a:t>
            </a:r>
          </a:p>
          <a:p>
            <a:r>
              <a:rPr lang="tr-TR" sz="2400" u="sng" dirty="0" smtClean="0">
                <a:solidFill>
                  <a:srgbClr val="FFFF00"/>
                </a:solidFill>
              </a:rPr>
              <a:t>Akif takip</a:t>
            </a:r>
            <a:r>
              <a:rPr lang="tr-TR" sz="2400" dirty="0" smtClean="0">
                <a:solidFill>
                  <a:srgbClr val="FFFF00"/>
                </a:solidFill>
              </a:rPr>
              <a:t>, </a:t>
            </a:r>
            <a:r>
              <a:rPr lang="tr-TR" sz="2400" u="sng" dirty="0" smtClean="0">
                <a:solidFill>
                  <a:srgbClr val="FFFF00"/>
                </a:solidFill>
              </a:rPr>
              <a:t>tekrar PN  </a:t>
            </a:r>
            <a:r>
              <a:rPr lang="tr-TR" sz="2400" dirty="0" smtClean="0"/>
              <a:t>veya </a:t>
            </a:r>
            <a:r>
              <a:rPr lang="tr-TR" sz="2400" u="sng" dirty="0" smtClean="0">
                <a:solidFill>
                  <a:srgbClr val="FFFF00"/>
                </a:solidFill>
              </a:rPr>
              <a:t>tamamlayıcı RN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 smtClean="0"/>
              <a:t>düşünülmeli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16705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Özet-I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Onkolojik prensip olarak NCS ana hedef olmalıdır</a:t>
            </a:r>
          </a:p>
          <a:p>
            <a:r>
              <a:rPr lang="tr-TR" sz="2800" dirty="0" smtClean="0"/>
              <a:t>PN sonrası PCS vakaların %7 (15-20) beklenir</a:t>
            </a:r>
          </a:p>
          <a:p>
            <a:r>
              <a:rPr lang="tr-TR" sz="2800" dirty="0" smtClean="0"/>
              <a:t>Küçük ve </a:t>
            </a:r>
            <a:r>
              <a:rPr lang="tr-TR" sz="2800" dirty="0" err="1" smtClean="0"/>
              <a:t>endofitik</a:t>
            </a:r>
            <a:r>
              <a:rPr lang="tr-TR" sz="2800" dirty="0" smtClean="0"/>
              <a:t>/</a:t>
            </a:r>
            <a:r>
              <a:rPr lang="tr-TR" sz="2800" dirty="0" err="1" smtClean="0"/>
              <a:t>central</a:t>
            </a:r>
            <a:r>
              <a:rPr lang="tr-TR" sz="2800" dirty="0" smtClean="0"/>
              <a:t> tümörlerde risk yükselir</a:t>
            </a:r>
          </a:p>
          <a:p>
            <a:r>
              <a:rPr lang="tr-TR" sz="2800" dirty="0" err="1" smtClean="0"/>
              <a:t>Spesmenin</a:t>
            </a:r>
            <a:r>
              <a:rPr lang="tr-TR" sz="2800" dirty="0" smtClean="0"/>
              <a:t> genel incelenmesi önemlidir. Şüphe varsa tekrar derin rezeksiyon yapılmalıdır</a:t>
            </a:r>
          </a:p>
          <a:p>
            <a:r>
              <a:rPr lang="tr-TR" sz="2800" dirty="0" err="1" smtClean="0"/>
              <a:t>Frozen</a:t>
            </a:r>
            <a:r>
              <a:rPr lang="tr-TR" sz="2800" dirty="0" smtClean="0"/>
              <a:t> yararı sınırlıdır</a:t>
            </a:r>
          </a:p>
        </p:txBody>
      </p:sp>
    </p:spTree>
    <p:extLst>
      <p:ext uri="{BB962C8B-B14F-4D97-AF65-F5344CB8AC3E}">
        <p14:creationId xmlns="" xmlns:p14="http://schemas.microsoft.com/office/powerpoint/2010/main" val="23499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err="1">
                <a:solidFill>
                  <a:srgbClr val="FFFF00"/>
                </a:solidFill>
              </a:rPr>
              <a:t>Nefron</a:t>
            </a:r>
            <a:r>
              <a:rPr lang="tr-TR" sz="3600" dirty="0">
                <a:solidFill>
                  <a:srgbClr val="FFFF00"/>
                </a:solidFill>
              </a:rPr>
              <a:t> koruyucu cerrahinin önemi (NKC</a:t>
            </a:r>
            <a:r>
              <a:rPr lang="tr-TR" sz="3600" dirty="0" smtClean="0">
                <a:solidFill>
                  <a:srgbClr val="FFFF00"/>
                </a:solidFill>
              </a:rPr>
              <a:t>)</a:t>
            </a:r>
            <a:br>
              <a:rPr lang="tr-TR" sz="3600" dirty="0" smtClean="0">
                <a:solidFill>
                  <a:srgbClr val="FFFF00"/>
                </a:solidFill>
              </a:rPr>
            </a:br>
            <a:r>
              <a:rPr lang="tr-TR" sz="3600" dirty="0" smtClean="0">
                <a:solidFill>
                  <a:srgbClr val="FFFF00"/>
                </a:solidFill>
              </a:rPr>
              <a:t>PN </a:t>
            </a:r>
            <a:r>
              <a:rPr lang="tr-TR" sz="3600" dirty="0" err="1" smtClean="0">
                <a:solidFill>
                  <a:srgbClr val="FFFF00"/>
                </a:solidFill>
              </a:rPr>
              <a:t>vs</a:t>
            </a:r>
            <a:r>
              <a:rPr lang="tr-TR" sz="3600" dirty="0" smtClean="0">
                <a:solidFill>
                  <a:srgbClr val="FFFF00"/>
                </a:solidFill>
              </a:rPr>
              <a:t> RN</a:t>
            </a:r>
            <a:endParaRPr lang="tr-TR" sz="36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10" y="3745106"/>
            <a:ext cx="7090097" cy="90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971600" y="1706032"/>
            <a:ext cx="73524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PN eskiden </a:t>
            </a:r>
            <a:r>
              <a:rPr lang="tr-TR" sz="2400" dirty="0" err="1"/>
              <a:t>soliter</a:t>
            </a:r>
            <a:r>
              <a:rPr lang="tr-TR" sz="2400" dirty="0"/>
              <a:t> </a:t>
            </a:r>
            <a:r>
              <a:rPr lang="tr-TR" sz="2400" dirty="0" err="1"/>
              <a:t>bb</a:t>
            </a:r>
            <a:r>
              <a:rPr lang="tr-TR" sz="2400" dirty="0"/>
              <a:t>, </a:t>
            </a:r>
            <a:r>
              <a:rPr lang="tr-TR" sz="2400" dirty="0" err="1"/>
              <a:t>bilat</a:t>
            </a:r>
            <a:r>
              <a:rPr lang="tr-TR" sz="2400" dirty="0"/>
              <a:t> </a:t>
            </a:r>
            <a:r>
              <a:rPr lang="tr-TR" sz="2400" dirty="0" err="1"/>
              <a:t>tm</a:t>
            </a:r>
            <a:r>
              <a:rPr lang="tr-TR" sz="2400" dirty="0"/>
              <a:t>… </a:t>
            </a:r>
            <a:r>
              <a:rPr lang="tr-TR" sz="2400" dirty="0" smtClean="0"/>
              <a:t>uygulanırken, </a:t>
            </a:r>
            <a:r>
              <a:rPr lang="tr-TR" sz="2400" dirty="0"/>
              <a:t>artık</a:t>
            </a:r>
            <a:r>
              <a:rPr lang="tr-TR" sz="2400" dirty="0" smtClean="0"/>
              <a:t>&lt; 4 cm</a:t>
            </a:r>
          </a:p>
          <a:p>
            <a:r>
              <a:rPr lang="tr-TR" sz="2400" dirty="0" smtClean="0"/>
              <a:t>kitlelerde standart</a:t>
            </a:r>
          </a:p>
          <a:p>
            <a:endParaRPr lang="tr-TR" sz="2400" dirty="0" smtClean="0"/>
          </a:p>
          <a:p>
            <a:r>
              <a:rPr lang="tr-TR" sz="2400" dirty="0" smtClean="0"/>
              <a:t>PN </a:t>
            </a:r>
            <a:r>
              <a:rPr lang="tr-TR" sz="2400" dirty="0"/>
              <a:t>ve </a:t>
            </a:r>
            <a:r>
              <a:rPr lang="tr-TR" sz="2400" dirty="0" err="1" smtClean="0"/>
              <a:t>RN’nin</a:t>
            </a:r>
            <a:r>
              <a:rPr lang="tr-TR" sz="2400" dirty="0" smtClean="0"/>
              <a:t> </a:t>
            </a:r>
            <a:r>
              <a:rPr lang="tr-TR" sz="2400" dirty="0"/>
              <a:t>kısa ve uzun dönem onkolojik </a:t>
            </a:r>
            <a:r>
              <a:rPr lang="tr-TR" sz="2400" dirty="0" smtClean="0"/>
              <a:t>sonuçları </a:t>
            </a:r>
            <a:r>
              <a:rPr lang="tr-TR" sz="2400" dirty="0"/>
              <a:t>aynı</a:t>
            </a:r>
          </a:p>
          <a:p>
            <a:endParaRPr lang="tr-TR" sz="24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6136712" y="4721369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solidFill>
                  <a:srgbClr val="FFFF00"/>
                </a:solidFill>
              </a:rPr>
              <a:t>e</a:t>
            </a:r>
            <a:r>
              <a:rPr lang="tr-TR" sz="1600" dirty="0" err="1" smtClean="0">
                <a:solidFill>
                  <a:srgbClr val="FFFF00"/>
                </a:solidFill>
              </a:rPr>
              <a:t>au</a:t>
            </a:r>
            <a:r>
              <a:rPr lang="tr-TR" sz="1600" dirty="0" smtClean="0">
                <a:solidFill>
                  <a:srgbClr val="FFFF00"/>
                </a:solidFill>
              </a:rPr>
              <a:t> </a:t>
            </a:r>
            <a:r>
              <a:rPr lang="tr-TR" sz="1600" dirty="0" err="1" smtClean="0">
                <a:solidFill>
                  <a:srgbClr val="FFFF00"/>
                </a:solidFill>
              </a:rPr>
              <a:t>guidelines</a:t>
            </a:r>
            <a:r>
              <a:rPr lang="tr-TR" sz="1600" dirty="0" smtClean="0">
                <a:solidFill>
                  <a:srgbClr val="FFFF00"/>
                </a:solidFill>
              </a:rPr>
              <a:t>, 2015</a:t>
            </a:r>
            <a:endParaRPr lang="tr-TR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0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Özet-II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PCS olanlarda lokal </a:t>
            </a:r>
            <a:r>
              <a:rPr lang="tr-TR" dirty="0" err="1"/>
              <a:t>nüks</a:t>
            </a:r>
            <a:r>
              <a:rPr lang="tr-TR" dirty="0"/>
              <a:t> özellikle </a:t>
            </a:r>
            <a:r>
              <a:rPr lang="tr-TR" dirty="0" err="1"/>
              <a:t>malign</a:t>
            </a:r>
            <a:r>
              <a:rPr lang="tr-TR" dirty="0"/>
              <a:t> potansiyeli yüksek kitlelerde </a:t>
            </a:r>
            <a:r>
              <a:rPr lang="tr-TR" dirty="0" smtClean="0"/>
              <a:t>artabilir (5 yılda %5-10 civarında, </a:t>
            </a:r>
            <a:r>
              <a:rPr lang="tr-TR" dirty="0" err="1" smtClean="0"/>
              <a:t>NCS’da</a:t>
            </a:r>
            <a:r>
              <a:rPr lang="tr-TR" dirty="0" smtClean="0"/>
              <a:t> da %2-3)</a:t>
            </a:r>
          </a:p>
          <a:p>
            <a:r>
              <a:rPr lang="tr-TR" dirty="0"/>
              <a:t>PCS ve </a:t>
            </a:r>
            <a:r>
              <a:rPr lang="tr-TR" dirty="0" err="1"/>
              <a:t>NCS’da</a:t>
            </a:r>
            <a:r>
              <a:rPr lang="tr-TR" dirty="0"/>
              <a:t> orta dönem sonuçlara göre </a:t>
            </a:r>
            <a:r>
              <a:rPr lang="tr-TR" dirty="0">
                <a:solidFill>
                  <a:srgbClr val="FFFF00"/>
                </a:solidFill>
              </a:rPr>
              <a:t>CSS ve OS </a:t>
            </a:r>
            <a:r>
              <a:rPr lang="tr-TR" dirty="0"/>
              <a:t>aynıdır</a:t>
            </a:r>
          </a:p>
          <a:p>
            <a:r>
              <a:rPr lang="tr-TR" dirty="0" smtClean="0"/>
              <a:t>PCS varlığında tekrar PN veya RN çoğu zaman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r>
              <a:rPr lang="tr-TR" dirty="0" smtClean="0"/>
              <a:t> olabilir. Yakın takip yeterlidir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727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Sonuç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PCS önemsiz anlamına gelmemeli</a:t>
            </a:r>
          </a:p>
          <a:p>
            <a:r>
              <a:rPr lang="tr-TR" sz="2800" dirty="0" err="1" smtClean="0"/>
              <a:t>Literatüerdeki</a:t>
            </a:r>
            <a:r>
              <a:rPr lang="tr-TR" sz="2800" dirty="0" smtClean="0"/>
              <a:t> hasta sayıları ve takip süreleri kısıtlı</a:t>
            </a:r>
          </a:p>
          <a:p>
            <a:r>
              <a:rPr lang="tr-TR" sz="2800" dirty="0" smtClean="0"/>
              <a:t>PCS, hasta için bir </a:t>
            </a:r>
            <a:r>
              <a:rPr lang="tr-TR" sz="2800" dirty="0" err="1" smtClean="0"/>
              <a:t>stress</a:t>
            </a:r>
            <a:r>
              <a:rPr lang="tr-TR" sz="2800" dirty="0" smtClean="0"/>
              <a:t> faktörüdür</a:t>
            </a:r>
          </a:p>
          <a:p>
            <a:r>
              <a:rPr lang="tr-TR" sz="2800" dirty="0" err="1" smtClean="0"/>
              <a:t>PCS’da</a:t>
            </a:r>
            <a:r>
              <a:rPr lang="tr-TR" sz="2800" dirty="0" smtClean="0"/>
              <a:t> daha yakın takip gerekir. Çekilen fazla </a:t>
            </a:r>
            <a:r>
              <a:rPr lang="tr-TR" sz="2800" dirty="0" err="1" smtClean="0"/>
              <a:t>CT’lerden</a:t>
            </a:r>
            <a:r>
              <a:rPr lang="tr-TR" sz="2800" dirty="0" smtClean="0"/>
              <a:t> dolayı </a:t>
            </a:r>
            <a:r>
              <a:rPr lang="tr-TR" sz="2800" dirty="0" err="1" smtClean="0"/>
              <a:t>sekonder</a:t>
            </a:r>
            <a:r>
              <a:rPr lang="tr-TR" sz="2800" dirty="0" smtClean="0"/>
              <a:t> </a:t>
            </a:r>
            <a:r>
              <a:rPr lang="tr-TR" sz="2800" dirty="0" err="1" smtClean="0"/>
              <a:t>maligniteler</a:t>
            </a:r>
            <a:r>
              <a:rPr lang="tr-TR" sz="2800" dirty="0" smtClean="0"/>
              <a:t> (?)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841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err="1" smtClean="0">
                <a:solidFill>
                  <a:srgbClr val="FFFF00"/>
                </a:solidFill>
              </a:rPr>
              <a:t>Nefron</a:t>
            </a:r>
            <a:r>
              <a:rPr lang="tr-TR" sz="3600" dirty="0" smtClean="0">
                <a:solidFill>
                  <a:srgbClr val="FFFF00"/>
                </a:solidFill>
              </a:rPr>
              <a:t> koruyucu cerrahinin önemi (NKC)</a:t>
            </a:r>
            <a:endParaRPr lang="tr-TR" sz="36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Geride fonksiyonel sağlam kalmış tek böbreğin %20’si son dönem böbrek yetmezliğine gidişi engeller</a:t>
            </a:r>
          </a:p>
          <a:p>
            <a:r>
              <a:rPr lang="tr-TR" dirty="0" smtClean="0"/>
              <a:t>NKC, KBY gidişi azaltır </a:t>
            </a:r>
          </a:p>
          <a:p>
            <a:r>
              <a:rPr lang="tr-TR" dirty="0" smtClean="0"/>
              <a:t>Böylece </a:t>
            </a:r>
            <a:r>
              <a:rPr lang="tr-TR" dirty="0" err="1" smtClean="0"/>
              <a:t>kardiyovasküler</a:t>
            </a:r>
            <a:r>
              <a:rPr lang="tr-TR" dirty="0" smtClean="0"/>
              <a:t> olayların riskini azaltarak </a:t>
            </a:r>
            <a:r>
              <a:rPr lang="tr-TR" u="sng" dirty="0" smtClean="0"/>
              <a:t>OS uzatmaktadır !!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652120" y="4644425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>
                <a:solidFill>
                  <a:srgbClr val="FFFF00"/>
                </a:solidFill>
              </a:rPr>
              <a:t>Go</a:t>
            </a:r>
            <a:r>
              <a:rPr lang="tr-TR" sz="1600" dirty="0" smtClean="0">
                <a:solidFill>
                  <a:srgbClr val="FFFF00"/>
                </a:solidFill>
              </a:rPr>
              <a:t> AS. N </a:t>
            </a:r>
            <a:r>
              <a:rPr lang="tr-TR" sz="1600" dirty="0" err="1" smtClean="0">
                <a:solidFill>
                  <a:srgbClr val="FFFF00"/>
                </a:solidFill>
              </a:rPr>
              <a:t>Eng</a:t>
            </a:r>
            <a:r>
              <a:rPr lang="tr-TR" sz="1600" dirty="0" smtClean="0">
                <a:solidFill>
                  <a:srgbClr val="FFFF00"/>
                </a:solidFill>
              </a:rPr>
              <a:t> J </a:t>
            </a:r>
            <a:r>
              <a:rPr lang="tr-TR" sz="1600" dirty="0" err="1" smtClean="0">
                <a:solidFill>
                  <a:srgbClr val="FFFF00"/>
                </a:solidFill>
              </a:rPr>
              <a:t>Med</a:t>
            </a:r>
            <a:r>
              <a:rPr lang="tr-TR" sz="1600" dirty="0" smtClean="0">
                <a:solidFill>
                  <a:srgbClr val="FFFF00"/>
                </a:solidFill>
              </a:rPr>
              <a:t>, 2004</a:t>
            </a:r>
          </a:p>
          <a:p>
            <a:r>
              <a:rPr lang="tr-TR" sz="1600" dirty="0" err="1" smtClean="0">
                <a:solidFill>
                  <a:srgbClr val="FFFF00"/>
                </a:solidFill>
              </a:rPr>
              <a:t>Weight</a:t>
            </a:r>
            <a:r>
              <a:rPr lang="tr-TR" sz="1600" dirty="0" smtClean="0">
                <a:solidFill>
                  <a:srgbClr val="FFFF00"/>
                </a:solidFill>
              </a:rPr>
              <a:t> CG. J </a:t>
            </a:r>
            <a:r>
              <a:rPr lang="tr-TR" sz="1600" dirty="0" err="1" smtClean="0">
                <a:solidFill>
                  <a:srgbClr val="FFFF00"/>
                </a:solidFill>
              </a:rPr>
              <a:t>Urol</a:t>
            </a:r>
            <a:r>
              <a:rPr lang="tr-TR" sz="1600" dirty="0" smtClean="0">
                <a:solidFill>
                  <a:srgbClr val="FFFF00"/>
                </a:solidFill>
              </a:rPr>
              <a:t>, 2010</a:t>
            </a:r>
            <a:endParaRPr lang="tr-TR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8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928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99" y="260649"/>
            <a:ext cx="6077697" cy="155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279279" y="1497997"/>
            <a:ext cx="139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FFFF00"/>
                </a:solidFill>
              </a:rPr>
              <a:t>J. </a:t>
            </a:r>
            <a:r>
              <a:rPr lang="tr-TR" dirty="0" err="1" smtClean="0">
                <a:solidFill>
                  <a:srgbClr val="FFFF00"/>
                </a:solidFill>
              </a:rPr>
              <a:t>Urol</a:t>
            </a:r>
            <a:r>
              <a:rPr lang="tr-TR" dirty="0" smtClean="0">
                <a:solidFill>
                  <a:srgbClr val="FFFF00"/>
                </a:solidFill>
              </a:rPr>
              <a:t>, 2010</a:t>
            </a:r>
            <a:endParaRPr lang="tr-TR" dirty="0">
              <a:solidFill>
                <a:srgbClr val="FFFF00"/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33175685"/>
              </p:ext>
            </p:extLst>
          </p:nvPr>
        </p:nvGraphicFramePr>
        <p:xfrm>
          <a:off x="1115616" y="1916832"/>
          <a:ext cx="6408712" cy="4204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256"/>
                <a:gridCol w="2007549"/>
                <a:gridCol w="1775907"/>
              </a:tblGrid>
              <a:tr h="381324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PN</a:t>
                      </a:r>
                      <a:endParaRPr lang="tr-TR" dirty="0"/>
                    </a:p>
                  </a:txBody>
                  <a:tcPr/>
                </a:tc>
              </a:tr>
              <a:tr h="381324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Hasta (n)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480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524</a:t>
                      </a:r>
                      <a:endParaRPr lang="tr-TR" dirty="0"/>
                    </a:p>
                  </a:txBody>
                  <a:tcPr/>
                </a:tc>
              </a:tr>
              <a:tr h="667317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Tm</a:t>
                      </a:r>
                      <a:r>
                        <a:rPr lang="tr-TR" b="1" baseline="0" dirty="0" smtClean="0"/>
                        <a:t> boyutu (cm)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5.0 (4.3-6.0)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4.3 (3.5-5)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624408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Ort</a:t>
                      </a:r>
                      <a:r>
                        <a:rPr lang="tr-TR" b="1" dirty="0" smtClean="0"/>
                        <a:t> takip (ay)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46 (25-75)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50 (28-73)</a:t>
                      </a:r>
                      <a:endParaRPr lang="tr-TR" dirty="0"/>
                    </a:p>
                  </a:txBody>
                  <a:tcPr/>
                </a:tc>
              </a:tr>
              <a:tr h="798368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GFR’de</a:t>
                      </a:r>
                      <a:r>
                        <a:rPr lang="tr-TR" b="1" baseline="0" dirty="0" smtClean="0"/>
                        <a:t> düşüş (ml/</a:t>
                      </a:r>
                      <a:r>
                        <a:rPr lang="tr-TR" b="1" baseline="0" dirty="0" err="1" smtClean="0"/>
                        <a:t>dk</a:t>
                      </a:r>
                      <a:r>
                        <a:rPr lang="tr-TR" b="1" baseline="0" dirty="0" smtClean="0"/>
                        <a:t>/1.73 m</a:t>
                      </a:r>
                      <a:r>
                        <a:rPr lang="tr-TR" b="1" baseline="30000" dirty="0" smtClean="0"/>
                        <a:t>2</a:t>
                      </a:r>
                      <a:r>
                        <a:rPr lang="tr-TR" b="1" baseline="0" dirty="0" smtClean="0"/>
                        <a:t>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23.5</a:t>
                      </a:r>
                    </a:p>
                    <a:p>
                      <a:pPr algn="ctr"/>
                      <a:r>
                        <a:rPr lang="tr-TR" dirty="0" smtClean="0"/>
                        <a:t>(22.0-25.1)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16.6</a:t>
                      </a:r>
                    </a:p>
                    <a:p>
                      <a:pPr algn="ctr"/>
                      <a:r>
                        <a:rPr lang="tr-TR" dirty="0" smtClean="0"/>
                        <a:t>(16.5-16.8)</a:t>
                      </a:r>
                      <a:endParaRPr lang="tr-TR" dirty="0"/>
                    </a:p>
                  </a:txBody>
                  <a:tcPr/>
                </a:tc>
              </a:tr>
              <a:tr h="67565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 yıllık CSS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%89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%94</a:t>
                      </a:r>
                      <a:endParaRPr lang="tr-TR" dirty="0"/>
                    </a:p>
                  </a:txBody>
                  <a:tcPr/>
                </a:tc>
              </a:tr>
              <a:tr h="67565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 yıllık OS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%78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%85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980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5 yıllık sağ kalım 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(GFR etkisi)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255624" cy="301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20" y="2204865"/>
            <a:ext cx="428816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01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5 yıllık sağ kalım 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(PN </a:t>
            </a:r>
            <a:r>
              <a:rPr lang="tr-TR" dirty="0" err="1" smtClean="0">
                <a:solidFill>
                  <a:srgbClr val="FFFF00"/>
                </a:solidFill>
              </a:rPr>
              <a:t>vs</a:t>
            </a:r>
            <a:r>
              <a:rPr lang="tr-TR" dirty="0" smtClean="0">
                <a:solidFill>
                  <a:srgbClr val="FFFF00"/>
                </a:solidFill>
              </a:rPr>
              <a:t> RN)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92305"/>
            <a:ext cx="6480719" cy="41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Düz Bağlayıcı 5"/>
          <p:cNvCxnSpPr/>
          <p:nvPr/>
        </p:nvCxnSpPr>
        <p:spPr>
          <a:xfrm>
            <a:off x="2627784" y="4797152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2627784" y="5013176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63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PN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Çekinceler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Pozitif cerrahi sınır (PCS)</a:t>
            </a:r>
          </a:p>
          <a:p>
            <a:r>
              <a:rPr lang="tr-TR" dirty="0" smtClean="0"/>
              <a:t>Onkolojik sonuçları ?</a:t>
            </a:r>
          </a:p>
          <a:p>
            <a:pPr lvl="1"/>
            <a:r>
              <a:rPr lang="tr-TR" dirty="0" smtClean="0"/>
              <a:t>Lokal </a:t>
            </a:r>
            <a:r>
              <a:rPr lang="tr-TR" dirty="0" err="1" smtClean="0"/>
              <a:t>nüks</a:t>
            </a:r>
            <a:r>
              <a:rPr lang="tr-TR" dirty="0" smtClean="0"/>
              <a:t> riski</a:t>
            </a:r>
          </a:p>
          <a:p>
            <a:pPr lvl="1"/>
            <a:r>
              <a:rPr lang="tr-TR" dirty="0" smtClean="0"/>
              <a:t>Metastaz riski (?)</a:t>
            </a:r>
          </a:p>
        </p:txBody>
      </p:sp>
    </p:spTree>
    <p:extLst>
      <p:ext uri="{BB962C8B-B14F-4D97-AF65-F5344CB8AC3E}">
        <p14:creationId xmlns="" xmlns:p14="http://schemas.microsoft.com/office/powerpoint/2010/main" val="7707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61" y="2322861"/>
            <a:ext cx="5835387" cy="283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61" y="786723"/>
            <a:ext cx="5435616" cy="113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444208" y="1566824"/>
            <a:ext cx="108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rgbClr val="FFFF00"/>
                </a:solidFill>
              </a:rPr>
              <a:t>J. </a:t>
            </a:r>
            <a:r>
              <a:rPr lang="tr-TR" sz="1400" dirty="0" err="1">
                <a:solidFill>
                  <a:srgbClr val="FFFF00"/>
                </a:solidFill>
              </a:rPr>
              <a:t>Urol</a:t>
            </a:r>
            <a:r>
              <a:rPr lang="tr-TR" sz="1400" dirty="0">
                <a:solidFill>
                  <a:srgbClr val="FFFF00"/>
                </a:solidFill>
              </a:rPr>
              <a:t>, </a:t>
            </a:r>
            <a:r>
              <a:rPr lang="tr-TR" sz="1400" dirty="0" smtClean="0">
                <a:solidFill>
                  <a:srgbClr val="FFFF00"/>
                </a:solidFill>
              </a:rPr>
              <a:t>2007</a:t>
            </a:r>
            <a:endParaRPr lang="tr-TR" sz="1400" dirty="0">
              <a:solidFill>
                <a:srgbClr val="FFFF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55576" y="5229200"/>
            <a:ext cx="757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Tm</a:t>
            </a:r>
            <a:r>
              <a:rPr lang="tr-TR" dirty="0" smtClean="0"/>
              <a:t> boyutları; LPN grubunda 2.6-2.9 cm, bu seride 2.7 cm ve </a:t>
            </a:r>
            <a:r>
              <a:rPr lang="tr-TR" dirty="0" err="1" smtClean="0"/>
              <a:t>APN’de</a:t>
            </a:r>
            <a:r>
              <a:rPr lang="tr-TR" dirty="0" smtClean="0"/>
              <a:t> 3.1-3.6 cm</a:t>
            </a:r>
          </a:p>
          <a:p>
            <a:r>
              <a:rPr lang="tr-TR" dirty="0" smtClean="0"/>
              <a:t>&lt; 4 cm tümörlerde LPN ile </a:t>
            </a:r>
            <a:r>
              <a:rPr lang="tr-TR" dirty="0" err="1" smtClean="0"/>
              <a:t>APN’de</a:t>
            </a:r>
            <a:r>
              <a:rPr lang="tr-TR" dirty="0" smtClean="0"/>
              <a:t> PCS oranları aynı (%1-7)</a:t>
            </a:r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5796136" y="3330973"/>
            <a:ext cx="504056" cy="182621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Düz Bağlayıcı 2"/>
          <p:cNvCxnSpPr/>
          <p:nvPr/>
        </p:nvCxnSpPr>
        <p:spPr>
          <a:xfrm>
            <a:off x="1187624" y="429309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043608" y="3501008"/>
            <a:ext cx="10081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1112877" y="4437112"/>
            <a:ext cx="7228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971600" y="1979548"/>
            <a:ext cx="3593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Çok merkezli (17), 855 hasta, PN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322919" y="332656"/>
            <a:ext cx="2033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PCS Oranları</a:t>
            </a:r>
            <a:endParaRPr lang="tr-TR" sz="2800" b="1" dirty="0">
              <a:solidFill>
                <a:srgbClr val="FFFF00"/>
              </a:solidFill>
            </a:endParaRPr>
          </a:p>
        </p:txBody>
      </p:sp>
      <p:cxnSp>
        <p:nvCxnSpPr>
          <p:cNvPr id="13" name="Düz Bağlayıcı 12"/>
          <p:cNvCxnSpPr/>
          <p:nvPr/>
        </p:nvCxnSpPr>
        <p:spPr>
          <a:xfrm>
            <a:off x="1547664" y="1351777"/>
            <a:ext cx="48245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494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1464</TotalTime>
  <Words>1061</Words>
  <Application>Microsoft Office PowerPoint</Application>
  <PresentationFormat>Ekran Gösterisi (4:3)</PresentationFormat>
  <Paragraphs>195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Parsiyel Nefrektomi Sonrası Cerrahi Sınır Pozitifliğinin Tedavisi</vt:lpstr>
      <vt:lpstr>Sunu Planı Cevaplanması Gereken Sorular</vt:lpstr>
      <vt:lpstr>Nefron koruyucu cerrahinin önemi (NKC) PN vs RN</vt:lpstr>
      <vt:lpstr>Nefron koruyucu cerrahinin önemi (NKC)</vt:lpstr>
      <vt:lpstr>Slayt 5</vt:lpstr>
      <vt:lpstr>5 yıllık sağ kalım  (GFR etkisi)</vt:lpstr>
      <vt:lpstr>5 yıllık sağ kalım  (PN vs RN)</vt:lpstr>
      <vt:lpstr>PN Çekinceler</vt:lpstr>
      <vt:lpstr>Slayt 9</vt:lpstr>
      <vt:lpstr>Slayt 10</vt:lpstr>
      <vt:lpstr>PCS Onkolojik Sonuçları</vt:lpstr>
      <vt:lpstr>PCS ve NCS’de 5 ve 10 yıllık  lokal nüksüzlük ve metastazsızlık oranları</vt:lpstr>
      <vt:lpstr>Slayt 13</vt:lpstr>
      <vt:lpstr>Pozitif ve negatif cerrahi sınıra  etki eden faktörler </vt:lpstr>
      <vt:lpstr>PCS sonrası lokal nükse  etki eden faktörler</vt:lpstr>
      <vt:lpstr>PCS olan hastalara yaklaşım</vt:lpstr>
      <vt:lpstr>PCS vs NCS Takip</vt:lpstr>
      <vt:lpstr>PCS ve NCS’de 5 ve 10 yıllık  lokal nüksüzlük ve metastazsızlık oranları</vt:lpstr>
      <vt:lpstr>PCS’da uzun süreli takip</vt:lpstr>
      <vt:lpstr>PCS sonrası neden lokal nüks/metastaz oranı düşük ?</vt:lpstr>
      <vt:lpstr>Frozen biyopsi yapılmalı</vt:lpstr>
      <vt:lpstr>Frozen biyopsi yapılmalı</vt:lpstr>
      <vt:lpstr>Frozen biyopsinin hiç yeri yok mu?</vt:lpstr>
      <vt:lpstr>Slayt 24</vt:lpstr>
      <vt:lpstr>PN sonrası PCS ne yapılmalı ?</vt:lpstr>
      <vt:lpstr>PN sonrası PCS ne yapılmalı ?</vt:lpstr>
      <vt:lpstr>PN sonrası PCS ne yapılmalı ?</vt:lpstr>
      <vt:lpstr>PN sonrası PCS ne yapılmalı ?</vt:lpstr>
      <vt:lpstr>Özet-I</vt:lpstr>
      <vt:lpstr>Özet-II</vt:lpstr>
      <vt:lpstr>Sonuç</vt:lpstr>
    </vt:vector>
  </TitlesOfParts>
  <Company>By NeC ® 2010 | Katilimsiz.Com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DrAli</dc:creator>
  <cp:lastModifiedBy>asus</cp:lastModifiedBy>
  <cp:revision>106</cp:revision>
  <dcterms:created xsi:type="dcterms:W3CDTF">2015-04-06T08:16:48Z</dcterms:created>
  <dcterms:modified xsi:type="dcterms:W3CDTF">2015-04-10T21:10:11Z</dcterms:modified>
</cp:coreProperties>
</file>