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5" r:id="rId2"/>
    <p:sldMasterId id="2147483680" r:id="rId3"/>
    <p:sldMasterId id="2147483697" r:id="rId4"/>
  </p:sldMasterIdLst>
  <p:notesMasterIdLst>
    <p:notesMasterId r:id="rId42"/>
  </p:notesMasterIdLst>
  <p:handoutMasterIdLst>
    <p:handoutMasterId r:id="rId43"/>
  </p:handoutMasterIdLst>
  <p:sldIdLst>
    <p:sldId id="275" r:id="rId5"/>
    <p:sldId id="595" r:id="rId6"/>
    <p:sldId id="597" r:id="rId7"/>
    <p:sldId id="482" r:id="rId8"/>
    <p:sldId id="570" r:id="rId9"/>
    <p:sldId id="527" r:id="rId10"/>
    <p:sldId id="528" r:id="rId11"/>
    <p:sldId id="599" r:id="rId12"/>
    <p:sldId id="389" r:id="rId13"/>
    <p:sldId id="529" r:id="rId14"/>
    <p:sldId id="429" r:id="rId15"/>
    <p:sldId id="578" r:id="rId16"/>
    <p:sldId id="448" r:id="rId17"/>
    <p:sldId id="577" r:id="rId18"/>
    <p:sldId id="612" r:id="rId19"/>
    <p:sldId id="613" r:id="rId20"/>
    <p:sldId id="614" r:id="rId21"/>
    <p:sldId id="623" r:id="rId22"/>
    <p:sldId id="624" r:id="rId23"/>
    <p:sldId id="625" r:id="rId24"/>
    <p:sldId id="618" r:id="rId25"/>
    <p:sldId id="619" r:id="rId26"/>
    <p:sldId id="622" r:id="rId27"/>
    <p:sldId id="620" r:id="rId28"/>
    <p:sldId id="474" r:id="rId29"/>
    <p:sldId id="601" r:id="rId30"/>
    <p:sldId id="602" r:id="rId31"/>
    <p:sldId id="607" r:id="rId32"/>
    <p:sldId id="608" r:id="rId33"/>
    <p:sldId id="609" r:id="rId34"/>
    <p:sldId id="626" r:id="rId35"/>
    <p:sldId id="629" r:id="rId36"/>
    <p:sldId id="615" r:id="rId37"/>
    <p:sldId id="616" r:id="rId38"/>
    <p:sldId id="611" r:id="rId39"/>
    <p:sldId id="584" r:id="rId40"/>
    <p:sldId id="621" r:id="rId41"/>
  </p:sldIdLst>
  <p:sldSz cx="9144000" cy="6858000" type="screen4x3"/>
  <p:notesSz cx="6662738" cy="9802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EF3C"/>
    <a:srgbClr val="FFFF00"/>
    <a:srgbClr val="FFFFFF"/>
    <a:srgbClr val="10D419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1.xml"/><Relationship Id="rId2" Type="http://schemas.openxmlformats.org/officeDocument/2006/relationships/slide" Target="slides/slide16.xml"/><Relationship Id="rId1" Type="http://schemas.openxmlformats.org/officeDocument/2006/relationships/slide" Target="slides/slide1.xml"/><Relationship Id="rId4" Type="http://schemas.openxmlformats.org/officeDocument/2006/relationships/slide" Target="slides/slide2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5075" y="0"/>
            <a:ext cx="2887663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12275"/>
            <a:ext cx="2887663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5075" y="9312275"/>
            <a:ext cx="2887663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C3274DFE-09C2-4477-9063-C1A74E907A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58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0000" y="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63588"/>
            <a:ext cx="4873625" cy="36544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8200"/>
            <a:ext cx="4876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96400"/>
            <a:ext cx="289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9296400"/>
            <a:ext cx="2819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3FEB9C4-136C-4057-81D5-81BF757FB1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408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C9DAA4-A523-425D-8AFF-D33505C1EAFA}" type="slidenum">
              <a:rPr lang="en-US"/>
              <a:pPr/>
              <a:t>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F209DB-0F6B-4918-AB67-C1257172FD4B}" type="slidenum">
              <a:rPr lang="en-US"/>
              <a:pPr/>
              <a:t>11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5988" y="763588"/>
            <a:ext cx="4873625" cy="3654425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648200"/>
            <a:ext cx="4876800" cy="4419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7" rIns="92075" bIns="4603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39E59F-544A-4A68-B0A9-64457AFC70D1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76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5988" y="763588"/>
            <a:ext cx="4873625" cy="3654425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648200"/>
            <a:ext cx="4876800" cy="4419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7" rIns="92075" bIns="4603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FFEBEB-9C62-48E9-9823-AD85E600DB3E}" type="slidenum">
              <a:rPr lang="en-US"/>
              <a:pPr/>
              <a:t>13</a:t>
            </a:fld>
            <a:endParaRPr lang="en-US"/>
          </a:p>
        </p:txBody>
      </p:sp>
      <p:sp>
        <p:nvSpPr>
          <p:cNvPr id="163842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5988" y="763588"/>
            <a:ext cx="4873625" cy="3654425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4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648200"/>
            <a:ext cx="4876800" cy="4419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7" rIns="92075" bIns="4603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03D1CB-82F8-44AC-AF59-D372FF2CC2D8}" type="slidenum">
              <a:rPr lang="en-US" altLang="tr-TR"/>
              <a:pPr/>
              <a:t>15</a:t>
            </a:fld>
            <a:endParaRPr lang="en-US" altLang="tr-TR"/>
          </a:p>
        </p:txBody>
      </p:sp>
      <p:sp>
        <p:nvSpPr>
          <p:cNvPr id="71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tr-T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007226-D615-4245-9BF8-28B8E32FBA4F}" type="slidenum">
              <a:rPr lang="en-US" altLang="tr-TR"/>
              <a:pPr/>
              <a:t>16</a:t>
            </a:fld>
            <a:endParaRPr lang="en-US" altLang="tr-TR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tr-T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03E04E-E6A5-4CB4-A67E-E1C518F34DE5}" type="slidenum">
              <a:rPr lang="en-US" altLang="tr-TR"/>
              <a:pPr/>
              <a:t>17</a:t>
            </a:fld>
            <a:endParaRPr lang="en-US" altLang="tr-TR"/>
          </a:p>
        </p:txBody>
      </p:sp>
      <p:sp>
        <p:nvSpPr>
          <p:cNvPr id="72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tr-T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B25AF20-5062-426B-8D66-D53212922A69}" type="slidenum">
              <a:rPr lang="en-US" altLang="tr-TR" sz="1200" smtClean="0"/>
              <a:pPr eaLnBrk="1" hangingPunct="1"/>
              <a:t>18</a:t>
            </a:fld>
            <a:endParaRPr lang="en-US" altLang="tr-TR" sz="1200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1063" y="735013"/>
            <a:ext cx="4902200" cy="3676650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656138"/>
            <a:ext cx="5329238" cy="44116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1DED4F7-E3F1-4080-8CFE-CD1772DDE6AB}" type="slidenum">
              <a:rPr lang="en-US" altLang="tr-TR" sz="1200" smtClean="0"/>
              <a:pPr eaLnBrk="1" hangingPunct="1"/>
              <a:t>19</a:t>
            </a:fld>
            <a:endParaRPr lang="en-US" altLang="tr-TR" sz="1200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1063" y="735013"/>
            <a:ext cx="4902200" cy="3676650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656138"/>
            <a:ext cx="5329238" cy="44116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03D87C-5F31-4DC1-9C8B-67792036B38A}" type="slidenum">
              <a:rPr lang="en-US"/>
              <a:pPr/>
              <a:t>20</a:t>
            </a:fld>
            <a:endParaRPr lang="en-US"/>
          </a:p>
        </p:txBody>
      </p:sp>
      <p:sp>
        <p:nvSpPr>
          <p:cNvPr id="39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033388-EE17-4947-875D-C80D61893628}" type="slidenum">
              <a:rPr lang="en-US" altLang="tr-TR">
                <a:solidFill>
                  <a:prstClr val="black"/>
                </a:solidFill>
              </a:rPr>
              <a:pPr/>
              <a:t>21</a:t>
            </a:fld>
            <a:endParaRPr lang="en-US" altLang="tr-TR">
              <a:solidFill>
                <a:prstClr val="black"/>
              </a:solidFill>
            </a:endParaRPr>
          </a:p>
        </p:txBody>
      </p:sp>
      <p:sp>
        <p:nvSpPr>
          <p:cNvPr id="93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308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4F1BBB-17B6-497B-88F9-2E5EFA253342}" type="slidenum">
              <a:rPr lang="en-US" altLang="tr-TR">
                <a:solidFill>
                  <a:prstClr val="black"/>
                </a:solidFill>
              </a:rPr>
              <a:pPr/>
              <a:t>3</a:t>
            </a:fld>
            <a:endParaRPr lang="en-US" altLang="tr-TR">
              <a:solidFill>
                <a:prstClr val="black"/>
              </a:solidFill>
            </a:endParaRPr>
          </a:p>
        </p:txBody>
      </p:sp>
      <p:sp>
        <p:nvSpPr>
          <p:cNvPr id="95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tr-T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09FD86-DA76-462B-8C8B-51CF169F5B52}" type="slidenum">
              <a:rPr lang="en-US" altLang="tr-TR">
                <a:solidFill>
                  <a:prstClr val="black"/>
                </a:solidFill>
              </a:rPr>
              <a:pPr/>
              <a:t>22</a:t>
            </a:fld>
            <a:endParaRPr lang="en-US" altLang="tr-TR">
              <a:solidFill>
                <a:prstClr val="black"/>
              </a:solidFill>
            </a:endParaRPr>
          </a:p>
        </p:txBody>
      </p:sp>
      <p:sp>
        <p:nvSpPr>
          <p:cNvPr id="96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6153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tr-T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A27131E-C8D6-4A5D-84C3-FA756DC33653}" type="slidenum">
              <a:rPr lang="en-US" altLang="tr-TR" sz="1200">
                <a:solidFill>
                  <a:prstClr val="black"/>
                </a:solidFill>
              </a:rPr>
              <a:pPr eaLnBrk="1" hangingPunct="1"/>
              <a:t>23</a:t>
            </a:fld>
            <a:endParaRPr lang="en-US" altLang="tr-TR" sz="1200">
              <a:solidFill>
                <a:prstClr val="black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C94477-DCF6-4E22-930A-8A00A2E7E94B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7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F87500-37B5-4B21-8266-BEFA017E1F75}" type="slidenum">
              <a:rPr lang="en-US"/>
              <a:pPr/>
              <a:t>25</a:t>
            </a:fld>
            <a:endParaRPr lang="en-US"/>
          </a:p>
        </p:txBody>
      </p:sp>
      <p:sp>
        <p:nvSpPr>
          <p:cNvPr id="2088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5988" y="763588"/>
            <a:ext cx="4873625" cy="3654425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648200"/>
            <a:ext cx="4876800" cy="4419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7" rIns="92075" bIns="4603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9AA66C9-BF29-41E5-8499-28CA96B735AB}" type="slidenum">
              <a:rPr lang="en-US" altLang="tr-TR" sz="1200"/>
              <a:pPr eaLnBrk="1" hangingPunct="1"/>
              <a:t>26</a:t>
            </a:fld>
            <a:endParaRPr lang="en-US" altLang="tr-TR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360DD5C-BD36-423E-A235-28D308F4D234}" type="slidenum">
              <a:rPr lang="en-US" altLang="tr-TR" sz="1200"/>
              <a:pPr eaLnBrk="1" hangingPunct="1"/>
              <a:t>27</a:t>
            </a:fld>
            <a:endParaRPr lang="en-US" altLang="tr-TR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89B6A91-DCF3-4971-9A63-C252C5425E25}" type="slidenum">
              <a:rPr lang="en-US" altLang="tr-TR" sz="1200"/>
              <a:pPr eaLnBrk="1" hangingPunct="1"/>
              <a:t>28</a:t>
            </a:fld>
            <a:endParaRPr lang="en-US" altLang="tr-TR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896276B-65B9-4CB1-BDE7-F7C577356F99}" type="slidenum">
              <a:rPr lang="en-US" altLang="tr-TR" sz="1200"/>
              <a:pPr eaLnBrk="1" hangingPunct="1"/>
              <a:t>29</a:t>
            </a:fld>
            <a:endParaRPr lang="en-US" altLang="tr-TR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E420285-0909-4A6F-9A00-AD95171A3CF3}" type="slidenum">
              <a:rPr lang="en-US" altLang="tr-TR" sz="1200"/>
              <a:pPr eaLnBrk="1" hangingPunct="1"/>
              <a:t>30</a:t>
            </a:fld>
            <a:endParaRPr lang="en-US" altLang="tr-TR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DDFFEED-0250-4A7E-9611-B8A13D59EC4B}" type="slidenum">
              <a:rPr lang="en-US" altLang="tr-TR" sz="1200" smtClean="0"/>
              <a:pPr eaLnBrk="1" hangingPunct="1"/>
              <a:t>31</a:t>
            </a:fld>
            <a:endParaRPr lang="en-US" altLang="tr-TR" sz="120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1063" y="735013"/>
            <a:ext cx="4902200" cy="367665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656138"/>
            <a:ext cx="5329238" cy="44116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540B7A-4E0B-44DD-84E2-20C4D9482DB0}" type="slidenum">
              <a:rPr lang="en-US"/>
              <a:pPr/>
              <a:t>4</a:t>
            </a:fld>
            <a:endParaRPr lang="en-US"/>
          </a:p>
        </p:txBody>
      </p:sp>
      <p:sp>
        <p:nvSpPr>
          <p:cNvPr id="2232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5988" y="763588"/>
            <a:ext cx="4873625" cy="3654425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648200"/>
            <a:ext cx="4876800" cy="4419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7" rIns="92075" bIns="4603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89A7CC0-9212-4355-A929-A53B8C69869B}" type="slidenum">
              <a:rPr lang="en-US" altLang="tr-TR" sz="1200"/>
              <a:pPr eaLnBrk="1" hangingPunct="1"/>
              <a:t>35</a:t>
            </a:fld>
            <a:endParaRPr lang="en-US" altLang="tr-TR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A24B23-C04B-4325-B771-7C2AD9F3BC97}" type="slidenum">
              <a:rPr lang="en-US"/>
              <a:pPr/>
              <a:t>5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98399F-8BE2-424A-AF4C-7AEA9D31728F}" type="slidenum">
              <a:rPr lang="en-US"/>
              <a:pPr/>
              <a:t>6</a:t>
            </a:fld>
            <a:endParaRPr lang="en-US"/>
          </a:p>
        </p:txBody>
      </p:sp>
      <p:sp>
        <p:nvSpPr>
          <p:cNvPr id="309250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5988" y="763588"/>
            <a:ext cx="4873625" cy="3654425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925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648200"/>
            <a:ext cx="4876800" cy="4419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7" rIns="92075" bIns="4603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35BE63-28FB-4605-9FB1-ABE2E469CB29}" type="slidenum">
              <a:rPr lang="en-US"/>
              <a:pPr/>
              <a:t>7</a:t>
            </a:fld>
            <a:endParaRPr lang="en-US"/>
          </a:p>
        </p:txBody>
      </p:sp>
      <p:sp>
        <p:nvSpPr>
          <p:cNvPr id="3112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5988" y="763588"/>
            <a:ext cx="4873625" cy="3654425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648200"/>
            <a:ext cx="4876800" cy="4419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7" rIns="92075" bIns="4603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5FF2D8-055D-424B-9A0A-117DA3A6F5F8}" type="slidenum">
              <a:rPr lang="en-US" altLang="tr-TR"/>
              <a:pPr/>
              <a:t>8</a:t>
            </a:fld>
            <a:endParaRPr lang="en-US" altLang="tr-TR"/>
          </a:p>
        </p:txBody>
      </p:sp>
      <p:sp>
        <p:nvSpPr>
          <p:cNvPr id="74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037064-33DF-4E06-BF2E-9AD7C5CA1CF7}" type="slidenum">
              <a:rPr lang="en-US"/>
              <a:pPr/>
              <a:t>9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418852-D14A-4D06-9789-843579521DEC}" type="slidenum">
              <a:rPr lang="en-US"/>
              <a:pPr/>
              <a:t>10</a:t>
            </a:fld>
            <a:endParaRPr lang="en-US"/>
          </a:p>
        </p:txBody>
      </p:sp>
      <p:sp>
        <p:nvSpPr>
          <p:cNvPr id="3133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5988" y="763588"/>
            <a:ext cx="4873625" cy="3654425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648200"/>
            <a:ext cx="4876800" cy="4419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7" rIns="92075" bIns="46037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3" name="Group 11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076" name="Group 4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183" y="1604"/>
              <a:chExt cx="448" cy="299"/>
            </a:xfrm>
          </p:grpSpPr>
          <p:sp>
            <p:nvSpPr>
              <p:cNvPr id="3074" name="Rectangle 2"/>
              <p:cNvSpPr>
                <a:spLocks noChangeArrowheads="1"/>
              </p:cNvSpPr>
              <p:nvPr/>
            </p:nvSpPr>
            <p:spPr bwMode="auto">
              <a:xfrm>
                <a:off x="183" y="1604"/>
                <a:ext cx="276" cy="2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3075" name="Rectangle 3"/>
              <p:cNvSpPr>
                <a:spLocks noChangeArrowheads="1"/>
              </p:cNvSpPr>
              <p:nvPr/>
            </p:nvSpPr>
            <p:spPr bwMode="auto">
              <a:xfrm>
                <a:off x="424" y="1604"/>
                <a:ext cx="207" cy="299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3079" name="Group 7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261" y="1870"/>
              <a:chExt cx="465" cy="299"/>
            </a:xfrm>
          </p:grpSpPr>
          <p:sp>
            <p:nvSpPr>
              <p:cNvPr id="3077" name="Rectangle 5"/>
              <p:cNvSpPr>
                <a:spLocks noChangeArrowheads="1"/>
              </p:cNvSpPr>
              <p:nvPr/>
            </p:nvSpPr>
            <p:spPr bwMode="auto">
              <a:xfrm>
                <a:off x="261" y="1870"/>
                <a:ext cx="266" cy="2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3078" name="Rectangle 6"/>
              <p:cNvSpPr>
                <a:spLocks noChangeArrowheads="1"/>
              </p:cNvSpPr>
              <p:nvPr/>
            </p:nvSpPr>
            <p:spPr bwMode="auto">
              <a:xfrm>
                <a:off x="494" y="1870"/>
                <a:ext cx="232" cy="299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081" name="Rectangle 9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082" name="Rectangle 10"/>
            <p:cNvSpPr>
              <a:spLocks noChangeArrowheads="1"/>
            </p:cNvSpPr>
            <p:nvPr/>
          </p:nvSpPr>
          <p:spPr bwMode="auto">
            <a:xfrm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3084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As≤l baºl≤k stili için t≤klat≤n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As≤l alt baºl≤k stilini düzenlemek için t≤klat≤n</a:t>
            </a:r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DE45C20-0E05-43C7-B27F-2EFEFB6F07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9CF33-47D4-4D48-B825-719650E71A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04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01B8CA-0A05-4781-B3F0-86E1694FDF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87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141684B-FCF2-47F9-9216-6D657FAD03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11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Başlık ve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Grafik Yer Tutucusu 2"/>
          <p:cNvSpPr>
            <a:spLocks noGrp="1"/>
          </p:cNvSpPr>
          <p:nvPr>
            <p:ph type="chart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D67B8C6-B929-447D-B406-24E3B6C27D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283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014D2B2-AB33-4AD2-A517-5C747A08D6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61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Media" preserve="1">
  <p:cSld name="Başlık, Metin ve Medya Klib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dya Yer Tutucusu 3"/>
          <p:cNvSpPr>
            <a:spLocks noGrp="1"/>
          </p:cNvSpPr>
          <p:nvPr>
            <p:ph type="media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F7A7702-033C-4E4A-8F08-BDA1AAFAEC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51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927C993-831D-4869-ACAE-A52197224D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98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3" name="Group 11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076" name="Group 4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183" y="1604"/>
              <a:chExt cx="448" cy="299"/>
            </a:xfrm>
          </p:grpSpPr>
          <p:sp>
            <p:nvSpPr>
              <p:cNvPr id="3074" name="Rectangle 2"/>
              <p:cNvSpPr>
                <a:spLocks noChangeArrowheads="1"/>
              </p:cNvSpPr>
              <p:nvPr/>
            </p:nvSpPr>
            <p:spPr bwMode="auto">
              <a:xfrm>
                <a:off x="183" y="1604"/>
                <a:ext cx="276" cy="2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5" name="Rectangle 3"/>
              <p:cNvSpPr>
                <a:spLocks noChangeArrowheads="1"/>
              </p:cNvSpPr>
              <p:nvPr/>
            </p:nvSpPr>
            <p:spPr bwMode="auto">
              <a:xfrm>
                <a:off x="424" y="1604"/>
                <a:ext cx="207" cy="299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079" name="Group 7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261" y="1870"/>
              <a:chExt cx="465" cy="299"/>
            </a:xfrm>
          </p:grpSpPr>
          <p:sp>
            <p:nvSpPr>
              <p:cNvPr id="3077" name="Rectangle 5"/>
              <p:cNvSpPr>
                <a:spLocks noChangeArrowheads="1"/>
              </p:cNvSpPr>
              <p:nvPr/>
            </p:nvSpPr>
            <p:spPr bwMode="auto">
              <a:xfrm>
                <a:off x="261" y="1870"/>
                <a:ext cx="266" cy="2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8" name="Rectangle 6"/>
              <p:cNvSpPr>
                <a:spLocks noChangeArrowheads="1"/>
              </p:cNvSpPr>
              <p:nvPr/>
            </p:nvSpPr>
            <p:spPr bwMode="auto">
              <a:xfrm>
                <a:off x="494" y="1870"/>
                <a:ext cx="232" cy="299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smtClean="0">
                <a:solidFill>
                  <a:srgbClr val="000000"/>
                </a:solidFill>
              </a:endParaRPr>
            </a:p>
          </p:txBody>
        </p:sp>
        <p:sp>
          <p:nvSpPr>
            <p:cNvPr id="3081" name="Rectangle 9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smtClean="0">
                <a:solidFill>
                  <a:srgbClr val="000000"/>
                </a:solidFill>
              </a:endParaRPr>
            </a:p>
          </p:txBody>
        </p:sp>
        <p:sp>
          <p:nvSpPr>
            <p:cNvPr id="3082" name="Rectangle 10"/>
            <p:cNvSpPr>
              <a:spLocks noChangeArrowheads="1"/>
            </p:cNvSpPr>
            <p:nvPr/>
          </p:nvSpPr>
          <p:spPr bwMode="auto">
            <a:xfrm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084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tr-TR" noProof="0" smtClean="0"/>
              <a:t>As≤l baºl≤k stili için t≤klat≤n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tr-TR" noProof="0" smtClean="0"/>
              <a:t>As≤l alt baºl≤k stilini düzenlemek için t≤klat≤n</a:t>
            </a:r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tr-TR">
              <a:solidFill>
                <a:srgbClr val="1C1C1C"/>
              </a:solidFill>
            </a:endParaRPr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tr-TR">
              <a:solidFill>
                <a:srgbClr val="1C1C1C"/>
              </a:solidFill>
            </a:endParaRPr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EED284-F635-4706-ABE3-BC07A66095C2}" type="slidenum">
              <a:rPr lang="en-US" altLang="tr-TR">
                <a:solidFill>
                  <a:srgbClr val="1C1C1C"/>
                </a:solidFill>
              </a:rPr>
              <a:pPr/>
              <a:t>‹#›</a:t>
            </a:fld>
            <a:endParaRPr lang="en-US" altLang="tr-TR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084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7A964-E014-451C-9038-F01E776BEECD}" type="slidenum">
              <a:rPr lang="en-US" altLang="tr-TR">
                <a:solidFill>
                  <a:srgbClr val="000000"/>
                </a:solidFill>
              </a:rPr>
              <a:pPr/>
              <a:t>‹#›</a:t>
            </a:fld>
            <a:endParaRPr lang="en-US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457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48FCFD-2E27-4521-B330-7AA021E9BEEA}" type="slidenum">
              <a:rPr lang="en-US" altLang="tr-TR">
                <a:solidFill>
                  <a:srgbClr val="000000"/>
                </a:solidFill>
              </a:rPr>
              <a:pPr/>
              <a:t>‹#›</a:t>
            </a:fld>
            <a:endParaRPr lang="en-US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411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C6906-36CD-4122-9324-3288724A0F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9121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867E5F-CB19-46E1-B0E5-DEC2DAEFBDF6}" type="slidenum">
              <a:rPr lang="en-US" altLang="tr-TR">
                <a:solidFill>
                  <a:srgbClr val="000000"/>
                </a:solidFill>
              </a:rPr>
              <a:pPr/>
              <a:t>‹#›</a:t>
            </a:fld>
            <a:endParaRPr lang="en-US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605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FDC4D-4812-4D1F-9EA2-3B562965D52B}" type="slidenum">
              <a:rPr lang="en-US" altLang="tr-TR">
                <a:solidFill>
                  <a:srgbClr val="000000"/>
                </a:solidFill>
              </a:rPr>
              <a:pPr/>
              <a:t>‹#›</a:t>
            </a:fld>
            <a:endParaRPr lang="en-US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0758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3D350-1365-4EB8-8ECB-41CF601A8388}" type="slidenum">
              <a:rPr lang="en-US" altLang="tr-TR">
                <a:solidFill>
                  <a:srgbClr val="000000"/>
                </a:solidFill>
              </a:rPr>
              <a:pPr/>
              <a:t>‹#›</a:t>
            </a:fld>
            <a:endParaRPr lang="en-US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5512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D228F-879F-48D6-8BB7-5162ABEDEC0F}" type="slidenum">
              <a:rPr lang="en-US" altLang="tr-TR">
                <a:solidFill>
                  <a:srgbClr val="000000"/>
                </a:solidFill>
              </a:rPr>
              <a:pPr/>
              <a:t>‹#›</a:t>
            </a:fld>
            <a:endParaRPr lang="en-US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383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9F7BB-1459-4837-A9F9-03BCB4E28B20}" type="slidenum">
              <a:rPr lang="en-US" altLang="tr-TR">
                <a:solidFill>
                  <a:srgbClr val="000000"/>
                </a:solidFill>
              </a:rPr>
              <a:pPr/>
              <a:t>‹#›</a:t>
            </a:fld>
            <a:endParaRPr lang="en-US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9505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6E48A-6EEE-492E-91DB-24B50FECF51F}" type="slidenum">
              <a:rPr lang="en-US" altLang="tr-TR">
                <a:solidFill>
                  <a:srgbClr val="000000"/>
                </a:solidFill>
              </a:rPr>
              <a:pPr/>
              <a:t>‹#›</a:t>
            </a:fld>
            <a:endParaRPr lang="en-US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6847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BD1B9-68B7-41A4-B4CF-0CC80A40B968}" type="slidenum">
              <a:rPr lang="en-US" altLang="tr-TR">
                <a:solidFill>
                  <a:srgbClr val="000000"/>
                </a:solidFill>
              </a:rPr>
              <a:pPr/>
              <a:t>‹#›</a:t>
            </a:fld>
            <a:endParaRPr lang="en-US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5697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B4D546-E173-4FA8-B50F-2F33AE16A485}" type="slidenum">
              <a:rPr lang="en-US" altLang="tr-TR">
                <a:solidFill>
                  <a:srgbClr val="000000"/>
                </a:solidFill>
              </a:rPr>
              <a:pPr/>
              <a:t>‹#›</a:t>
            </a:fld>
            <a:endParaRPr lang="en-US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3459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D9780F7-453E-421E-9BF5-572D7AF9A3E8}" type="slidenum">
              <a:rPr lang="en-US" altLang="tr-TR">
                <a:solidFill>
                  <a:srgbClr val="000000"/>
                </a:solidFill>
              </a:rPr>
              <a:pPr/>
              <a:t>‹#›</a:t>
            </a:fld>
            <a:endParaRPr lang="en-US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2828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FA44BEE-23EC-4537-8B58-A319C0313466}" type="slidenum">
              <a:rPr lang="en-US" altLang="tr-TR">
                <a:solidFill>
                  <a:srgbClr val="000000"/>
                </a:solidFill>
              </a:rPr>
              <a:pPr/>
              <a:t>‹#›</a:t>
            </a:fld>
            <a:endParaRPr lang="en-US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79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A3A8F-B349-4200-A23F-5050AE2357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988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8F3D2F4-E001-4C75-82B9-FB152C120C98}" type="slidenum">
              <a:rPr lang="en-US" altLang="tr-TR">
                <a:solidFill>
                  <a:srgbClr val="000000"/>
                </a:solidFill>
              </a:rPr>
              <a:pPr/>
              <a:t>‹#›</a:t>
            </a:fld>
            <a:endParaRPr lang="en-US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5425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3" name="Group 11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076" name="Group 4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183" y="1604"/>
              <a:chExt cx="448" cy="299"/>
            </a:xfrm>
          </p:grpSpPr>
          <p:sp>
            <p:nvSpPr>
              <p:cNvPr id="3074" name="Rectangle 2"/>
              <p:cNvSpPr>
                <a:spLocks noChangeArrowheads="1"/>
              </p:cNvSpPr>
              <p:nvPr/>
            </p:nvSpPr>
            <p:spPr bwMode="auto">
              <a:xfrm>
                <a:off x="183" y="1604"/>
                <a:ext cx="276" cy="2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3075" name="Rectangle 3"/>
              <p:cNvSpPr>
                <a:spLocks noChangeArrowheads="1"/>
              </p:cNvSpPr>
              <p:nvPr/>
            </p:nvSpPr>
            <p:spPr bwMode="auto">
              <a:xfrm>
                <a:off x="424" y="1604"/>
                <a:ext cx="207" cy="299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079" name="Group 7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261" y="1870"/>
              <a:chExt cx="465" cy="299"/>
            </a:xfrm>
          </p:grpSpPr>
          <p:sp>
            <p:nvSpPr>
              <p:cNvPr id="3077" name="Rectangle 5"/>
              <p:cNvSpPr>
                <a:spLocks noChangeArrowheads="1"/>
              </p:cNvSpPr>
              <p:nvPr/>
            </p:nvSpPr>
            <p:spPr bwMode="auto">
              <a:xfrm>
                <a:off x="261" y="1870"/>
                <a:ext cx="266" cy="2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3078" name="Rectangle 6"/>
              <p:cNvSpPr>
                <a:spLocks noChangeArrowheads="1"/>
              </p:cNvSpPr>
              <p:nvPr/>
            </p:nvSpPr>
            <p:spPr bwMode="auto">
              <a:xfrm>
                <a:off x="494" y="1870"/>
                <a:ext cx="232" cy="299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3081" name="Rectangle 9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3082" name="Rectangle 10"/>
            <p:cNvSpPr>
              <a:spLocks noChangeArrowheads="1"/>
            </p:cNvSpPr>
            <p:nvPr/>
          </p:nvSpPr>
          <p:spPr bwMode="auto">
            <a:xfrm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</p:grpSp>
      <p:sp>
        <p:nvSpPr>
          <p:cNvPr id="3084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As≤l baºl≤k stili için t≤klat≤n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As≤l alt baºl≤k stilini düzenlemek için t≤klat≤n</a:t>
            </a:r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1C1C1C"/>
              </a:solidFill>
            </a:endParaRPr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1C1C1C"/>
              </a:solidFill>
            </a:endParaRPr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DE45C20-0E05-43C7-B27F-2EFEFB6F07D2}" type="slidenum">
              <a:rPr lang="en-US">
                <a:solidFill>
                  <a:srgbClr val="1C1C1C"/>
                </a:solidFill>
              </a:rPr>
              <a:pPr/>
              <a:t>‹#›</a:t>
            </a:fld>
            <a:endParaRPr lang="en-US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3672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C6906-36CD-4122-9324-3288724A0FC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9157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A3A8F-B349-4200-A23F-5050AE23579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5627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CF67EE-CCC1-40DB-9BBF-249693D375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3857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AE8B7-C3AD-480D-99E6-BB6CB0E3FC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2818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0524D9-0B37-4856-BE6F-AF00319513D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7635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3C956-A6A2-41E8-A7D2-7D5D9481C96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9443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627E3-B5C2-4495-B8F0-B699086D8ED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9224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752C7E-257E-4BCA-AEB2-42FA581D4C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843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CF67EE-CCC1-40DB-9BBF-249693D375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956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9CF33-47D4-4D48-B825-719650E71A2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9772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01B8CA-0A05-4781-B3F0-86E1694FDF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358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141684B-FCF2-47F9-9216-6D657FAD03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0563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Başlık ve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Grafik Yer Tutucusu 2"/>
          <p:cNvSpPr>
            <a:spLocks noGrp="1"/>
          </p:cNvSpPr>
          <p:nvPr>
            <p:ph type="chart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D67B8C6-B929-447D-B406-24E3B6C27D8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6670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014D2B2-AB33-4AD2-A517-5C747A08D6C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414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Media" preserve="1">
  <p:cSld name="Başlık, Metin ve Medya Klib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dya Yer Tutucusu 3"/>
          <p:cNvSpPr>
            <a:spLocks noGrp="1"/>
          </p:cNvSpPr>
          <p:nvPr>
            <p:ph type="media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F7A7702-033C-4E4A-8F08-BDA1AAFAEC6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4388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927C993-831D-4869-ACAE-A52197224D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6262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3" name="Group 11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076" name="Group 4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183" y="1604"/>
              <a:chExt cx="448" cy="299"/>
            </a:xfrm>
          </p:grpSpPr>
          <p:sp>
            <p:nvSpPr>
              <p:cNvPr id="3074" name="Rectangle 2"/>
              <p:cNvSpPr>
                <a:spLocks noChangeArrowheads="1"/>
              </p:cNvSpPr>
              <p:nvPr/>
            </p:nvSpPr>
            <p:spPr bwMode="auto">
              <a:xfrm>
                <a:off x="183" y="1604"/>
                <a:ext cx="276" cy="2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3075" name="Rectangle 3"/>
              <p:cNvSpPr>
                <a:spLocks noChangeArrowheads="1"/>
              </p:cNvSpPr>
              <p:nvPr/>
            </p:nvSpPr>
            <p:spPr bwMode="auto">
              <a:xfrm>
                <a:off x="424" y="1604"/>
                <a:ext cx="207" cy="299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079" name="Group 7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261" y="1870"/>
              <a:chExt cx="465" cy="299"/>
            </a:xfrm>
          </p:grpSpPr>
          <p:sp>
            <p:nvSpPr>
              <p:cNvPr id="3077" name="Rectangle 5"/>
              <p:cNvSpPr>
                <a:spLocks noChangeArrowheads="1"/>
              </p:cNvSpPr>
              <p:nvPr/>
            </p:nvSpPr>
            <p:spPr bwMode="auto">
              <a:xfrm>
                <a:off x="261" y="1870"/>
                <a:ext cx="266" cy="2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3078" name="Rectangle 6"/>
              <p:cNvSpPr>
                <a:spLocks noChangeArrowheads="1"/>
              </p:cNvSpPr>
              <p:nvPr/>
            </p:nvSpPr>
            <p:spPr bwMode="auto">
              <a:xfrm>
                <a:off x="494" y="1870"/>
                <a:ext cx="232" cy="299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3081" name="Rectangle 9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3082" name="Rectangle 10"/>
            <p:cNvSpPr>
              <a:spLocks noChangeArrowheads="1"/>
            </p:cNvSpPr>
            <p:nvPr/>
          </p:nvSpPr>
          <p:spPr bwMode="auto">
            <a:xfrm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</p:grpSp>
      <p:sp>
        <p:nvSpPr>
          <p:cNvPr id="3084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As≤l baºl≤k stili için t≤klat≤n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As≤l alt baºl≤k stilini düzenlemek için t≤klat≤n</a:t>
            </a:r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1C1C1C"/>
              </a:solidFill>
            </a:endParaRPr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1C1C1C"/>
              </a:solidFill>
            </a:endParaRPr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DE45C20-0E05-43C7-B27F-2EFEFB6F07D2}" type="slidenum">
              <a:rPr lang="en-US">
                <a:solidFill>
                  <a:srgbClr val="1C1C1C"/>
                </a:solidFill>
              </a:rPr>
              <a:pPr/>
              <a:t>‹#›</a:t>
            </a:fld>
            <a:endParaRPr lang="en-US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3107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C6906-36CD-4122-9324-3288724A0FC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6499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A3A8F-B349-4200-A23F-5050AE23579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965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AE8B7-C3AD-480D-99E6-BB6CB0E3FC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6744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CF67EE-CCC1-40DB-9BBF-249693D375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0385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AE8B7-C3AD-480D-99E6-BB6CB0E3FC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2863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0524D9-0B37-4856-BE6F-AF00319513D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620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3C956-A6A2-41E8-A7D2-7D5D9481C96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4221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627E3-B5C2-4495-B8F0-B699086D8ED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4834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752C7E-257E-4BCA-AEB2-42FA581D4C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5371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9CF33-47D4-4D48-B825-719650E71A2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578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01B8CA-0A05-4781-B3F0-86E1694FDF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5545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141684B-FCF2-47F9-9216-6D657FAD03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5565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Başlık ve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Grafik Yer Tutucusu 2"/>
          <p:cNvSpPr>
            <a:spLocks noGrp="1"/>
          </p:cNvSpPr>
          <p:nvPr>
            <p:ph type="chart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D67B8C6-B929-447D-B406-24E3B6C27D8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762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0524D9-0B37-4856-BE6F-AF00319513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505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014D2B2-AB33-4AD2-A517-5C747A08D6C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3185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Media" preserve="1">
  <p:cSld name="Başlık, Metin ve Medya Klib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dya Yer Tutucusu 3"/>
          <p:cNvSpPr>
            <a:spLocks noGrp="1"/>
          </p:cNvSpPr>
          <p:nvPr>
            <p:ph type="media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F7A7702-033C-4E4A-8F08-BDA1AAFAEC6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6823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927C993-831D-4869-ACAE-A52197224D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138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3C956-A6A2-41E8-A7D2-7D5D9481C9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16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627E3-B5C2-4495-B8F0-B699086D8E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158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752C7E-257E-4BCA-AEB2-42FA581D4C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95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7" rIns="92075" bIns="46037" anchor="ctr"/>
          <a:lstStyle/>
          <a:p>
            <a:pPr algn="ctr"/>
            <a:endParaRPr lang="en-US">
              <a:latin typeface="Times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7" rIns="92075" bIns="46037" anchor="ctr"/>
          <a:lstStyle/>
          <a:p>
            <a:pPr algn="ctr"/>
            <a:endParaRPr lang="en-US">
              <a:latin typeface="Times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7" rIns="92075" bIns="46037" anchor="ctr"/>
          <a:lstStyle/>
          <a:p>
            <a:pPr algn="ctr"/>
            <a:endParaRPr lang="en-US">
              <a:latin typeface="Times" pitchFamily="18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7" rIns="92075" bIns="46037" anchor="ctr"/>
          <a:lstStyle/>
          <a:p>
            <a:pPr algn="ctr"/>
            <a:endParaRPr lang="en-US">
              <a:latin typeface="Times" pitchFamily="18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7" rIns="92075" bIns="46037" anchor="ctr"/>
          <a:lstStyle/>
          <a:p>
            <a:pPr algn="ctr"/>
            <a:endParaRPr lang="en-US">
              <a:latin typeface="Times" pitchFamily="18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7" rIns="92075" bIns="46037" anchor="ctr"/>
          <a:lstStyle/>
          <a:p>
            <a:pPr algn="ctr"/>
            <a:endParaRPr lang="en-US">
              <a:latin typeface="Times" pitchFamily="18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7" rIns="92075" bIns="46037" anchor="ctr"/>
          <a:lstStyle/>
          <a:p>
            <a:pPr algn="ctr"/>
            <a:endParaRPr lang="en-US">
              <a:latin typeface="Times" pitchFamily="18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As≤l baºl≤k stili için t≤klat≤n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As≤l metin stillerini düzenlemek için t≤klat≤n</a:t>
            </a:r>
          </a:p>
          <a:p>
            <a:pPr lvl="1"/>
            <a:r>
              <a:rPr lang="en-US" smtClean="0"/>
              <a:t>°kinci düzey</a:t>
            </a:r>
          </a:p>
          <a:p>
            <a:pPr lvl="2"/>
            <a:r>
              <a:rPr lang="en-US" smtClean="0"/>
              <a:t>Üçüncü düzey</a:t>
            </a:r>
          </a:p>
          <a:p>
            <a:pPr lvl="3"/>
            <a:r>
              <a:rPr lang="en-US" smtClean="0"/>
              <a:t>Dördüncü düzey</a:t>
            </a:r>
          </a:p>
          <a:p>
            <a:pPr lvl="4"/>
            <a:r>
              <a:rPr lang="en-US" smtClean="0"/>
              <a:t>Beºinci düzey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84D7B54-0B0F-41F9-B203-4CD0B688B23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8000"/>
        <a:buChar char="_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Char char="_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Char char="_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Char char="_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Char char="_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Char char="_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Char char="_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Char char="_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Char char="_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7" rIns="92075" bIns="46037" anchor="ctr"/>
          <a:lstStyle/>
          <a:p>
            <a:pPr algn="ctr"/>
            <a:endParaRPr lang="en-US" altLang="tr-TR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7" rIns="92075" bIns="46037" anchor="ctr"/>
          <a:lstStyle/>
          <a:p>
            <a:pPr algn="ctr"/>
            <a:endParaRPr lang="en-US" altLang="tr-TR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7" rIns="92075" bIns="46037" anchor="ctr"/>
          <a:lstStyle/>
          <a:p>
            <a:pPr algn="ctr"/>
            <a:endParaRPr lang="en-US" altLang="tr-TR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7" rIns="92075" bIns="46037" anchor="ctr"/>
          <a:lstStyle/>
          <a:p>
            <a:pPr algn="ctr"/>
            <a:endParaRPr lang="en-US" altLang="tr-TR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7" rIns="92075" bIns="46037" anchor="ctr"/>
          <a:lstStyle/>
          <a:p>
            <a:pPr algn="ctr"/>
            <a:endParaRPr lang="en-US" altLang="tr-TR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7" rIns="92075" bIns="46037" anchor="ctr"/>
          <a:lstStyle/>
          <a:p>
            <a:pPr algn="ctr"/>
            <a:endParaRPr lang="en-US" altLang="tr-TR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7" rIns="92075" bIns="46037" anchor="ctr"/>
          <a:lstStyle/>
          <a:p>
            <a:pPr algn="ctr"/>
            <a:endParaRPr lang="en-US" altLang="tr-TR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As≤l baºl≤k stili için t≤klat≤n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As≤l metin stillerini düzenlemek için t≤klat≤n</a:t>
            </a:r>
          </a:p>
          <a:p>
            <a:pPr lvl="1"/>
            <a:r>
              <a:rPr lang="en-US" altLang="tr-TR" smtClean="0"/>
              <a:t>°kinci düzey</a:t>
            </a:r>
          </a:p>
          <a:p>
            <a:pPr lvl="2"/>
            <a:r>
              <a:rPr lang="en-US" altLang="tr-TR" smtClean="0"/>
              <a:t>Üçüncü düzey</a:t>
            </a:r>
          </a:p>
          <a:p>
            <a:pPr lvl="3"/>
            <a:r>
              <a:rPr lang="en-US" altLang="tr-TR" smtClean="0"/>
              <a:t>Dördüncü düzey</a:t>
            </a:r>
          </a:p>
          <a:p>
            <a:pPr lvl="4"/>
            <a:r>
              <a:rPr lang="en-US" altLang="tr-TR" smtClean="0"/>
              <a:t>Beºinci düzey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tr-TR" smtClean="0">
              <a:solidFill>
                <a:srgbClr val="000000"/>
              </a:solidFill>
            </a:endParaRP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tr-TR" smtClean="0">
              <a:solidFill>
                <a:srgbClr val="000000"/>
              </a:solidFill>
            </a:endParaRP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A45814B-6A0F-43F1-AD30-737636B666A7}" type="slidenum">
              <a:rPr lang="en-US" altLang="tr-TR" smtClean="0">
                <a:solidFill>
                  <a:srgbClr val="000000"/>
                </a:solidFill>
              </a:rPr>
              <a:pPr/>
              <a:t>‹#›</a:t>
            </a:fld>
            <a:endParaRPr lang="en-US" altLang="tr-T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92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8000"/>
        <a:buChar char="_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Char char="_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Char char="_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Char char="_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Char char="_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Char char="_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Char char="_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Char char="_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Char char="_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7" rIns="92075" bIns="46037" anchor="ctr"/>
          <a:lstStyle/>
          <a:p>
            <a:pPr algn="ctr"/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7" rIns="92075" bIns="46037" anchor="ctr"/>
          <a:lstStyle/>
          <a:p>
            <a:pPr algn="ctr"/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7" rIns="92075" bIns="46037" anchor="ctr"/>
          <a:lstStyle/>
          <a:p>
            <a:pPr algn="ctr"/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7" rIns="92075" bIns="46037" anchor="ctr"/>
          <a:lstStyle/>
          <a:p>
            <a:pPr algn="ctr"/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7" rIns="92075" bIns="46037" anchor="ctr"/>
          <a:lstStyle/>
          <a:p>
            <a:pPr algn="ctr"/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7" rIns="92075" bIns="46037" anchor="ctr"/>
          <a:lstStyle/>
          <a:p>
            <a:pPr algn="ctr"/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7" rIns="92075" bIns="46037" anchor="ctr"/>
          <a:lstStyle/>
          <a:p>
            <a:pPr algn="ctr"/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As≤l baºl≤k stili için t≤klat≤n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As≤l metin stillerini düzenlemek için t≤klat≤n</a:t>
            </a:r>
          </a:p>
          <a:p>
            <a:pPr lvl="1"/>
            <a:r>
              <a:rPr lang="en-US" smtClean="0"/>
              <a:t>°kinci düzey</a:t>
            </a:r>
          </a:p>
          <a:p>
            <a:pPr lvl="2"/>
            <a:r>
              <a:rPr lang="en-US" smtClean="0"/>
              <a:t>Üçüncü düzey</a:t>
            </a:r>
          </a:p>
          <a:p>
            <a:pPr lvl="3"/>
            <a:r>
              <a:rPr lang="en-US" smtClean="0"/>
              <a:t>Dördüncü düzey</a:t>
            </a:r>
          </a:p>
          <a:p>
            <a:pPr lvl="4"/>
            <a:r>
              <a:rPr lang="en-US" smtClean="0"/>
              <a:t>Beºinci düzey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84D7B54-0B0F-41F9-B203-4CD0B688B23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553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8000"/>
        <a:buChar char="_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Char char="_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Char char="_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Char char="_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Char char="_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Char char="_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Char char="_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Char char="_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Char char="_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7" rIns="92075" bIns="46037" anchor="ctr"/>
          <a:lstStyle/>
          <a:p>
            <a:pPr algn="ctr"/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7" rIns="92075" bIns="46037" anchor="ctr"/>
          <a:lstStyle/>
          <a:p>
            <a:pPr algn="ctr"/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7" rIns="92075" bIns="46037" anchor="ctr"/>
          <a:lstStyle/>
          <a:p>
            <a:pPr algn="ctr"/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7" rIns="92075" bIns="46037" anchor="ctr"/>
          <a:lstStyle/>
          <a:p>
            <a:pPr algn="ctr"/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7" rIns="92075" bIns="46037" anchor="ctr"/>
          <a:lstStyle/>
          <a:p>
            <a:pPr algn="ctr"/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7" rIns="92075" bIns="46037" anchor="ctr"/>
          <a:lstStyle/>
          <a:p>
            <a:pPr algn="ctr"/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7" rIns="92075" bIns="46037" anchor="ctr"/>
          <a:lstStyle/>
          <a:p>
            <a:pPr algn="ctr"/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As≤l baºl≤k stili için t≤klat≤n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As≤l metin stillerini düzenlemek için t≤klat≤n</a:t>
            </a:r>
          </a:p>
          <a:p>
            <a:pPr lvl="1"/>
            <a:r>
              <a:rPr lang="en-US" smtClean="0"/>
              <a:t>°kinci düzey</a:t>
            </a:r>
          </a:p>
          <a:p>
            <a:pPr lvl="2"/>
            <a:r>
              <a:rPr lang="en-US" smtClean="0"/>
              <a:t>Üçüncü düzey</a:t>
            </a:r>
          </a:p>
          <a:p>
            <a:pPr lvl="3"/>
            <a:r>
              <a:rPr lang="en-US" smtClean="0"/>
              <a:t>Dördüncü düzey</a:t>
            </a:r>
          </a:p>
          <a:p>
            <a:pPr lvl="4"/>
            <a:r>
              <a:rPr lang="en-US" smtClean="0"/>
              <a:t>Beºinci düzey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84D7B54-0B0F-41F9-B203-4CD0B688B23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01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8000"/>
        <a:buChar char="_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Char char="_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Char char="_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Char char="_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Char char="_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Char char="_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Char char="_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Char char="_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Char char="_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2.png"/><Relationship Id="rId2" Type="http://schemas.openxmlformats.org/officeDocument/2006/relationships/video" Target="file:///C:\Belgelerim\ANDROLOJ&#304;\varikosel%20video\eksternalin%20kesilmesi.mpg" TargetMode="Externa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Belgelerim\Selahittin%20&#199;ayan\S.&#199;ayan-Adolesan%20Varikosel\12%20ameliyat59.49-1.00.12.mpg" TargetMode="Externa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5.xml"/><Relationship Id="rId1" Type="http://schemas.openxmlformats.org/officeDocument/2006/relationships/video" Target="file:///C:\Documents%20and%20Settings\Selahittin%20&#199;ayan\Belgelerim\Androloji%20sempozyumu-2006-&#304;stanbul\Adolesan%20Varikosel\12%20ameliyat59.49-1.00.12.mpg" TargetMode="Externa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971600" y="1070248"/>
            <a:ext cx="7632848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 anchor="b"/>
          <a:lstStyle/>
          <a:p>
            <a:pPr algn="ctr"/>
            <a:r>
              <a:rPr lang="tr-TR" sz="3200" b="1" dirty="0" err="1" smtClean="0">
                <a:solidFill>
                  <a:srgbClr val="FFFF00"/>
                </a:solidFill>
              </a:rPr>
              <a:t>Mikroskopik</a:t>
            </a:r>
            <a:r>
              <a:rPr lang="tr-TR" sz="3200" b="1" dirty="0" smtClean="0">
                <a:solidFill>
                  <a:srgbClr val="FFFF00"/>
                </a:solidFill>
              </a:rPr>
              <a:t> </a:t>
            </a:r>
            <a:r>
              <a:rPr lang="tr-TR" sz="3200" b="1" dirty="0" err="1" smtClean="0">
                <a:solidFill>
                  <a:srgbClr val="FFFF00"/>
                </a:solidFill>
              </a:rPr>
              <a:t>Sub-inguinal</a:t>
            </a:r>
            <a:r>
              <a:rPr lang="tr-TR" sz="3200" b="1" dirty="0" smtClean="0">
                <a:solidFill>
                  <a:srgbClr val="FFFF00"/>
                </a:solidFill>
              </a:rPr>
              <a:t> ve </a:t>
            </a:r>
            <a:r>
              <a:rPr lang="tr-TR" sz="3200" b="1" dirty="0" err="1" smtClean="0">
                <a:solidFill>
                  <a:srgbClr val="FFFF00"/>
                </a:solidFill>
              </a:rPr>
              <a:t>İnguinal</a:t>
            </a:r>
            <a:r>
              <a:rPr lang="tr-TR" sz="3200" b="1" dirty="0" smtClean="0">
                <a:solidFill>
                  <a:srgbClr val="FFFF00"/>
                </a:solidFill>
              </a:rPr>
              <a:t> </a:t>
            </a:r>
            <a:r>
              <a:rPr lang="tr-TR" sz="3200" b="1" dirty="0" err="1" smtClean="0">
                <a:solidFill>
                  <a:srgbClr val="FFFF00"/>
                </a:solidFill>
              </a:rPr>
              <a:t>Varikoselektomi</a:t>
            </a:r>
            <a:r>
              <a:rPr lang="tr-TR" sz="3200" b="1" dirty="0" smtClean="0">
                <a:solidFill>
                  <a:srgbClr val="FFFF00"/>
                </a:solidFill>
              </a:rPr>
              <a:t>: Karşılaştırmalı analizi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5130" name="Picture 10" descr="logo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3848" y="4653136"/>
            <a:ext cx="1224136" cy="12483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12398"/>
            <a:ext cx="2136353" cy="268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59632" y="2997051"/>
            <a:ext cx="7056511" cy="86399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tr-TR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Prof. Dr.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Selahittin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tr-TR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Ç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ayan</a:t>
            </a:r>
            <a:endParaRPr lang="tr-TR" sz="2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152400"/>
            <a:ext cx="6689725" cy="1116013"/>
          </a:xfrm>
          <a:noFill/>
          <a:ln/>
        </p:spPr>
        <p:txBody>
          <a:bodyPr/>
          <a:lstStyle/>
          <a:p>
            <a:r>
              <a:rPr lang="tr-T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ari</a:t>
            </a:r>
            <a:r>
              <a:rPr lang="tr-T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tr-T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sel tedavisi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773238"/>
            <a:ext cx="7489825" cy="792162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SzPct val="60000"/>
              <a:buFont typeface="Wingdings" pitchFamily="2" charset="2"/>
              <a:buNone/>
            </a:pPr>
            <a:endParaRPr lang="en-US" sz="240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  <a:buSzPct val="60000"/>
              <a:buFont typeface="Wingdings" pitchFamily="2" charset="2"/>
              <a:buNone/>
            </a:pPr>
            <a:r>
              <a:rPr lang="tr-TR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Yüksek ligasyon (Palomo): Açık- Laparoskopik</a:t>
            </a: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312324" name="Text Box 4"/>
          <p:cNvSpPr txBox="1">
            <a:spLocks noChangeArrowheads="1"/>
          </p:cNvSpPr>
          <p:nvPr/>
        </p:nvSpPr>
        <p:spPr bwMode="auto">
          <a:xfrm>
            <a:off x="1055688" y="2924175"/>
            <a:ext cx="7908925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tr-TR" b="1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Avantajları:</a:t>
            </a:r>
          </a:p>
          <a:p>
            <a:pPr>
              <a:lnSpc>
                <a:spcPct val="120000"/>
              </a:lnSpc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tr-TR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Daha proksimalde daha az ven-daha az kollateral</a:t>
            </a:r>
          </a:p>
          <a:p>
            <a:pPr>
              <a:lnSpc>
                <a:spcPct val="120000"/>
              </a:lnSpc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tr-TR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Daha az arter yaralanma şansı</a:t>
            </a:r>
          </a:p>
        </p:txBody>
      </p:sp>
      <p:sp>
        <p:nvSpPr>
          <p:cNvPr id="312325" name="Text Box 5"/>
          <p:cNvSpPr txBox="1">
            <a:spLocks noChangeArrowheads="1"/>
          </p:cNvSpPr>
          <p:nvPr/>
        </p:nvSpPr>
        <p:spPr bwMode="auto">
          <a:xfrm>
            <a:off x="1042988" y="4508500"/>
            <a:ext cx="744855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tr-TR" b="1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Dezavantajları:</a:t>
            </a:r>
          </a:p>
          <a:p>
            <a:pPr>
              <a:lnSpc>
                <a:spcPct val="120000"/>
              </a:lnSpc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tr-TR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Eksternal spermatik ve gubernakuler venlerin </a:t>
            </a:r>
          </a:p>
          <a:p>
            <a:pPr>
              <a:lnSpc>
                <a:spcPct val="120000"/>
              </a:lnSpc>
            </a:pPr>
            <a:r>
              <a:rPr lang="tr-TR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bağlanamaması (Nüks </a:t>
            </a:r>
            <a:r>
              <a:rPr lang="tr-TR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)</a:t>
            </a:r>
            <a:endParaRPr lang="tr-TR">
              <a:effectLst>
                <a:outerShdw blurRad="38100" dist="38100" dir="2700000" algn="tl">
                  <a:srgbClr val="FFFFFF"/>
                </a:outerShdw>
              </a:effectLst>
              <a:sym typeface="Symbol" pitchFamily="18" charset="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693738"/>
            <a:ext cx="7561263" cy="647700"/>
          </a:xfrm>
          <a:noFill/>
          <a:ln/>
        </p:spPr>
        <p:txBody>
          <a:bodyPr/>
          <a:lstStyle/>
          <a:p>
            <a:r>
              <a:rPr lang="tr-TR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İdeal Varikoselektomi yöntemi?</a:t>
            </a:r>
            <a:endParaRPr lang="en-US" sz="36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752600"/>
            <a:ext cx="7924800" cy="4495800"/>
          </a:xfrm>
          <a:noFill/>
          <a:ln/>
        </p:spPr>
        <p:txBody>
          <a:bodyPr/>
          <a:lstStyle/>
          <a:p>
            <a:pPr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tr-TR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Postoperatif</a:t>
            </a:r>
            <a:r>
              <a:rPr lang="tr-TR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komplikasyon oranları </a:t>
            </a:r>
            <a:r>
              <a:rPr lang="tr-TR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3" pitchFamily="18" charset="2"/>
              </a:rPr>
              <a:t></a:t>
            </a:r>
          </a:p>
          <a:p>
            <a:pPr lvl="2"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tr-TR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Varikosel</a:t>
            </a:r>
            <a:r>
              <a:rPr lang="tr-T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tr-TR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nüksü</a:t>
            </a:r>
            <a:r>
              <a:rPr lang="tr-T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% 0-25</a:t>
            </a:r>
          </a:p>
          <a:p>
            <a:pPr lvl="2"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tr-TR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Hidrosel</a:t>
            </a:r>
            <a:r>
              <a:rPr lang="tr-T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% 0-32</a:t>
            </a:r>
          </a:p>
          <a:p>
            <a:pPr lvl="2"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tr-T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Arter yaralanması: ?</a:t>
            </a: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tr-TR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tr-TR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perm </a:t>
            </a:r>
            <a:r>
              <a:rPr lang="tr-TR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parametrelerinde iyileşme</a:t>
            </a:r>
          </a:p>
          <a:p>
            <a:pPr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tr-TR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Kolay uygulanabilirlik</a:t>
            </a:r>
          </a:p>
          <a:p>
            <a:pPr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tr-TR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Operasyon süresi </a:t>
            </a:r>
            <a:r>
              <a:rPr lang="tr-TR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3" pitchFamily="18" charset="2"/>
              </a:rPr>
              <a:t></a:t>
            </a:r>
          </a:p>
          <a:p>
            <a:pPr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tr-TR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Fiyat etkinliği (ucuz)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457200"/>
            <a:ext cx="7559675" cy="1171575"/>
          </a:xfrm>
          <a:noFill/>
          <a:ln/>
        </p:spPr>
        <p:txBody>
          <a:bodyPr/>
          <a:lstStyle/>
          <a:p>
            <a:pPr algn="ctr"/>
            <a:r>
              <a:rPr lang="en-US" dirty="0"/>
              <a:t> </a:t>
            </a:r>
            <a:r>
              <a:rPr lang="tr-TR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Varikoselektomi</a:t>
            </a:r>
            <a:r>
              <a:rPr lang="tr-T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teknikle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tr-T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br>
              <a:rPr lang="tr-T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tr-T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tr-T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Literatür (</a:t>
            </a:r>
            <a:r>
              <a:rPr lang="tr-TR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1986-2015): &gt;100 </a:t>
            </a:r>
            <a:r>
              <a:rPr lang="tr-T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çalışma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6675" name="Rectangle 3"/>
          <p:cNvSpPr>
            <a:spLocks noChangeArrowheads="1"/>
          </p:cNvSpPr>
          <p:nvPr/>
        </p:nvSpPr>
        <p:spPr bwMode="auto">
          <a:xfrm>
            <a:off x="457200" y="2273300"/>
            <a:ext cx="8507413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/>
          <a:p>
            <a:pPr>
              <a:spcBef>
                <a:spcPct val="20000"/>
              </a:spcBef>
            </a:pPr>
            <a:r>
              <a:rPr lang="tr-TR" sz="1800" b="1" u="sng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Teknik		Arter korunma     </a:t>
            </a:r>
            <a:r>
              <a:rPr lang="tr-TR" sz="1800" b="1" u="sng" dirty="0" err="1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Hidrosel</a:t>
            </a:r>
            <a:r>
              <a:rPr lang="tr-TR" sz="1800" b="1" u="sng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tr-TR" sz="1800" b="1" u="sng" dirty="0" err="1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Nüks</a:t>
            </a:r>
            <a:r>
              <a:rPr lang="tr-TR" sz="1800" b="1" u="sng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-yetmezlik    </a:t>
            </a:r>
            <a:r>
              <a:rPr lang="tr-TR" sz="1800" b="1" u="sng" dirty="0" err="1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Morbidite</a:t>
            </a:r>
            <a:r>
              <a:rPr lang="en-US" sz="1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</a:t>
            </a:r>
            <a:br>
              <a:rPr lang="en-US" sz="1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en-US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tr-T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Retroperitoneal</a:t>
            </a:r>
            <a:r>
              <a:rPr lang="tr-T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           Hayır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tr-T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% 1-24	% 0-17		Hayır</a:t>
            </a:r>
          </a:p>
          <a:p>
            <a:pPr>
              <a:spcBef>
                <a:spcPct val="20000"/>
              </a:spcBef>
            </a:pP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tr-T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Makr</a:t>
            </a:r>
            <a:r>
              <a:rPr lang="tr-T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tr-T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inguinal</a:t>
            </a:r>
            <a:r>
              <a:rPr lang="tr-T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	           Hayır	      % 3-32	% 12-15	Hayır</a:t>
            </a:r>
          </a:p>
          <a:p>
            <a:pPr>
              <a:spcBef>
                <a:spcPct val="20000"/>
              </a:spcBef>
            </a:pPr>
            <a:endParaRPr lang="tr-T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0000"/>
              </a:spcBef>
            </a:pPr>
            <a:r>
              <a:rPr lang="tr-T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Laparoskopik</a:t>
            </a:r>
            <a:r>
              <a:rPr lang="tr-T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           Evet	      % 2-12	% 1-15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  <a:r>
              <a:rPr lang="tr-T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Evet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tr-TR" sz="18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0000"/>
              </a:spcBef>
            </a:pPr>
            <a:r>
              <a:rPr lang="tr-T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Radyolojik 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tr-T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Evet  	      % 0		% 15-25	Evet</a:t>
            </a:r>
          </a:p>
          <a:p>
            <a:pPr>
              <a:spcBef>
                <a:spcPct val="20000"/>
              </a:spcBef>
            </a:pP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tr-T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Mikroskopik</a:t>
            </a:r>
            <a:r>
              <a:rPr lang="tr-T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           Evet	      % 0-3	% 0-3		Hayır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2915816" y="5301208"/>
            <a:ext cx="864096" cy="36004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4572000" y="5301208"/>
            <a:ext cx="864096" cy="36004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6012160" y="5301208"/>
            <a:ext cx="864096" cy="36004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7740352" y="5301208"/>
            <a:ext cx="864096" cy="36004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0140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476250"/>
            <a:ext cx="7416800" cy="792163"/>
          </a:xfrm>
          <a:noFill/>
          <a:ln/>
        </p:spPr>
        <p:txBody>
          <a:bodyPr/>
          <a:lstStyle/>
          <a:p>
            <a:r>
              <a:rPr lang="tr-TR" sz="3600" b="1">
                <a:solidFill>
                  <a:srgbClr val="FFFF00"/>
                </a:solidFill>
              </a:rPr>
              <a:t>İdeal Varikoselektomide Amaç</a:t>
            </a:r>
            <a:endParaRPr lang="en-US" sz="3600" b="1">
              <a:solidFill>
                <a:srgbClr val="FFFF00"/>
              </a:solidFill>
            </a:endParaRP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2625" y="1773238"/>
            <a:ext cx="5545138" cy="3024187"/>
          </a:xfrm>
          <a:noFill/>
          <a:ln/>
        </p:spPr>
        <p:txBody>
          <a:bodyPr/>
          <a:lstStyle/>
          <a:p>
            <a:pPr>
              <a:lnSpc>
                <a:spcPct val="120000"/>
              </a:lnSpc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tr-TR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Eksternal spermatik veni bağlamak</a:t>
            </a:r>
          </a:p>
          <a:p>
            <a:pPr>
              <a:lnSpc>
                <a:spcPct val="120000"/>
              </a:lnSpc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tr-TR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Tüm internal spermatik ven dallarını bağlamak</a:t>
            </a:r>
          </a:p>
          <a:p>
            <a:pPr>
              <a:lnSpc>
                <a:spcPct val="120000"/>
              </a:lnSpc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tr-TR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Vaz deferens ve damarlarını korumak</a:t>
            </a:r>
          </a:p>
          <a:p>
            <a:pPr>
              <a:lnSpc>
                <a:spcPct val="120000"/>
              </a:lnSpc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tr-TR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İnternal spermatik arter dallarını korumak</a:t>
            </a:r>
          </a:p>
          <a:p>
            <a:pPr>
              <a:lnSpc>
                <a:spcPct val="120000"/>
              </a:lnSpc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tr-TR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Lenfatikleri korumak</a:t>
            </a:r>
            <a:endParaRPr lang="en-US" sz="20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62822" name="Picture 6" descr="Can Yazırlıoğlu-14 yaş 01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7763" y="2017713"/>
            <a:ext cx="2497137" cy="1873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28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97425"/>
            <a:ext cx="1801812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2824" name="Picture 8" descr="Can Yazırlıoğlu-14 yaş 02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9350" y="4708525"/>
            <a:ext cx="2519363" cy="1889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213" y="4869160"/>
            <a:ext cx="3396947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581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211960" y="6230639"/>
            <a:ext cx="46217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r-TR" sz="1800" b="1" dirty="0" err="1" smtClean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Miralas</a:t>
            </a:r>
            <a:r>
              <a:rPr lang="tr-TR" sz="1800" b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&amp; </a:t>
            </a:r>
            <a:r>
              <a:rPr lang="tr-TR" sz="1800" b="1" dirty="0" err="1" smtClean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Mentessidou</a:t>
            </a:r>
            <a:r>
              <a:rPr lang="tr-TR" sz="1800" b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tr-TR" sz="18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 </a:t>
            </a:r>
            <a:r>
              <a:rPr lang="tr-TR" sz="1800" b="1" dirty="0" err="1" smtClean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Androl</a:t>
            </a:r>
            <a:r>
              <a:rPr lang="tr-TR" sz="1800" b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2012</a:t>
            </a:r>
            <a:endParaRPr lang="tr-TR" sz="1800" b="1" dirty="0">
              <a:solidFill>
                <a:srgbClr val="99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915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55763" y="188913"/>
            <a:ext cx="6084887" cy="1150937"/>
          </a:xfrm>
          <a:noFill/>
          <a:ln/>
        </p:spPr>
        <p:txBody>
          <a:bodyPr/>
          <a:lstStyle/>
          <a:p>
            <a:r>
              <a:rPr lang="tr-TR" altLang="tr-TR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Eksternal spermatik ven</a:t>
            </a:r>
            <a:endParaRPr lang="en-US" altLang="tr-TR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1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556792"/>
            <a:ext cx="5616575" cy="1339850"/>
          </a:xfrm>
          <a:noFill/>
          <a:ln/>
        </p:spPr>
        <p:txBody>
          <a:bodyPr/>
          <a:lstStyle/>
          <a:p>
            <a:pPr lvl="4">
              <a:buSzPct val="60000"/>
              <a:buFont typeface="Wingdings" pitchFamily="2" charset="2"/>
              <a:buNone/>
            </a:pPr>
            <a:endParaRPr lang="en-US" altLang="tr-TR" sz="2800" b="1" u="sng" dirty="0">
              <a:solidFill>
                <a:srgbClr val="FFFF00"/>
              </a:solidFill>
            </a:endParaRPr>
          </a:p>
          <a:p>
            <a:pPr>
              <a:buSzPct val="60000"/>
              <a:buFont typeface="Wingdings" pitchFamily="2" charset="2"/>
              <a:buChar char=""/>
            </a:pPr>
            <a:r>
              <a:rPr lang="tr-TR" altLang="tr-TR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Dilate</a:t>
            </a:r>
            <a:r>
              <a:rPr lang="tr-TR" altLang="tr-TR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görülme sıklığı: % 16-74</a:t>
            </a:r>
            <a:endParaRPr lang="en-US" altLang="tr-TR" sz="2800" b="1" dirty="0">
              <a:solidFill>
                <a:srgbClr val="FFFFFF"/>
              </a:solidFill>
            </a:endParaRPr>
          </a:p>
        </p:txBody>
      </p:sp>
      <p:graphicFrame>
        <p:nvGraphicFramePr>
          <p:cNvPr id="713733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588125" y="1916113"/>
          <a:ext cx="2224088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40" r:id="rId5" imgW="2704762" imgH="2409524" progId="Paint.Picture">
                  <p:embed/>
                </p:oleObj>
              </mc:Choice>
              <mc:Fallback>
                <p:oleObj r:id="rId5" imgW="2704762" imgH="240952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1916113"/>
                        <a:ext cx="2224088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373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298" y="3212976"/>
            <a:ext cx="2304678" cy="241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3735" name="eksternalin kesilmesi.mpg">
            <a:hlinkClick r:id="" action="ppaction://media"/>
          </p:cNvPr>
          <p:cNvPicPr>
            <a:picLocks noGrp="1" noRot="1" noChangeAspect="1" noChangeArrowheads="1"/>
          </p:cNvPicPr>
          <p:nvPr>
            <p:ph sz="quarter" idx="3"/>
            <a:vide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02400" y="4076700"/>
            <a:ext cx="2641600" cy="19812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3737" name="Text Box 9"/>
          <p:cNvSpPr txBox="1">
            <a:spLocks noChangeArrowheads="1"/>
          </p:cNvSpPr>
          <p:nvPr/>
        </p:nvSpPr>
        <p:spPr bwMode="auto">
          <a:xfrm>
            <a:off x="5006975" y="6092825"/>
            <a:ext cx="35972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tr-TR" altLang="tr-TR" sz="2000" b="1" i="1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Beck ve ark, J Urol, 1992</a:t>
            </a:r>
          </a:p>
          <a:p>
            <a:r>
              <a:rPr lang="tr-TR" altLang="tr-TR" sz="2000" b="1" i="1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Çayan ve ark, Urol Int, 2004</a:t>
            </a:r>
          </a:p>
        </p:txBody>
      </p:sp>
    </p:spTree>
    <p:extLst>
      <p:ext uri="{BB962C8B-B14F-4D97-AF65-F5344CB8AC3E}">
        <p14:creationId xmlns:p14="http://schemas.microsoft.com/office/powerpoint/2010/main" val="148911200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137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137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137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3735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1373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ChangeArrowheads="1"/>
          </p:cNvSpPr>
          <p:nvPr/>
        </p:nvSpPr>
        <p:spPr bwMode="auto">
          <a:xfrm>
            <a:off x="3219450" y="2224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/>
          </a:p>
        </p:txBody>
      </p:sp>
      <p:graphicFrame>
        <p:nvGraphicFramePr>
          <p:cNvPr id="719875" name="Object 3"/>
          <p:cNvGraphicFramePr>
            <a:graphicFrameLocks noChangeAspect="1"/>
          </p:cNvGraphicFramePr>
          <p:nvPr/>
        </p:nvGraphicFramePr>
        <p:xfrm>
          <a:off x="6011863" y="1484313"/>
          <a:ext cx="2663825" cy="199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77" name="Photo Editor Photo" r:id="rId4" imgW="6095238" imgH="4571429" progId="MSPhotoEd.3">
                  <p:embed/>
                </p:oleObj>
              </mc:Choice>
              <mc:Fallback>
                <p:oleObj name="Photo Editor Photo" r:id="rId4" imgW="6095238" imgH="457142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1484313"/>
                        <a:ext cx="2663825" cy="1998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877" name="Rectangle 5"/>
          <p:cNvSpPr>
            <a:spLocks noGrp="1" noChangeArrowheads="1"/>
          </p:cNvSpPr>
          <p:nvPr>
            <p:ph type="title"/>
          </p:nvPr>
        </p:nvSpPr>
        <p:spPr>
          <a:xfrm>
            <a:off x="1752600" y="685800"/>
            <a:ext cx="6324600" cy="838200"/>
          </a:xfrm>
          <a:noFill/>
          <a:ln/>
        </p:spPr>
        <p:txBody>
          <a:bodyPr/>
          <a:lstStyle/>
          <a:p>
            <a:r>
              <a:rPr lang="tr-TR" altLang="tr-TR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Gubernakuler Ven</a:t>
            </a:r>
            <a:endParaRPr lang="en-US" altLang="tr-TR" sz="4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198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005263"/>
            <a:ext cx="2062162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98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39750" y="2252663"/>
            <a:ext cx="7162800" cy="17526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tr-TR" altLang="tr-TR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Dilate Gubernakuler ven: % 14-48</a:t>
            </a:r>
            <a:endParaRPr lang="en-US" altLang="tr-TR" sz="28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19880" name="Text Box 8"/>
          <p:cNvSpPr txBox="1">
            <a:spLocks noChangeArrowheads="1"/>
          </p:cNvSpPr>
          <p:nvPr/>
        </p:nvSpPr>
        <p:spPr bwMode="auto">
          <a:xfrm>
            <a:off x="5165725" y="5967413"/>
            <a:ext cx="3133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r-TR" altLang="tr-TR" sz="2000" b="1" i="1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Beck ve ark, J Urol, 1992</a:t>
            </a:r>
          </a:p>
          <a:p>
            <a:r>
              <a:rPr lang="tr-TR" altLang="tr-TR" sz="2000" b="1" i="1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Kadıoğlu ve ark, TÜD, 1997</a:t>
            </a:r>
          </a:p>
        </p:txBody>
      </p:sp>
      <p:graphicFrame>
        <p:nvGraphicFramePr>
          <p:cNvPr id="2" name="Nesn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3680361"/>
              </p:ext>
            </p:extLst>
          </p:nvPr>
        </p:nvGraphicFramePr>
        <p:xfrm>
          <a:off x="6156176" y="3933056"/>
          <a:ext cx="2401193" cy="1799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78" name="Photo Editor Photo" r:id="rId7" imgW="6095238" imgH="4571429" progId="MSPhotoEd.3">
                  <p:embed/>
                </p:oleObj>
              </mc:Choice>
              <mc:Fallback>
                <p:oleObj name="Photo Editor Photo" r:id="rId7" imgW="6095238" imgH="4571429" progId="MSPhotoEd.3">
                  <p:embed/>
                  <p:pic>
                    <p:nvPicPr>
                      <p:cNvPr id="0" name="Nesn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3933056"/>
                        <a:ext cx="2401193" cy="17999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309971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685800"/>
            <a:ext cx="6400800" cy="762000"/>
          </a:xfrm>
          <a:noFill/>
          <a:ln/>
        </p:spPr>
        <p:txBody>
          <a:bodyPr/>
          <a:lstStyle/>
          <a:p>
            <a:r>
              <a:rPr lang="tr-TR" altLang="tr-TR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Testiküler-Skrotal Lenfatik Yapı</a:t>
            </a:r>
            <a:endParaRPr lang="en-US" altLang="tr-TR" sz="32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2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438400"/>
            <a:ext cx="5334000" cy="2667000"/>
          </a:xfrm>
          <a:noFill/>
          <a:ln/>
        </p:spPr>
        <p:txBody>
          <a:bodyPr/>
          <a:lstStyle/>
          <a:p>
            <a:pPr>
              <a:buSzPct val="60000"/>
              <a:buFont typeface="Wingdings" pitchFamily="2" charset="2"/>
              <a:buNone/>
            </a:pPr>
            <a:r>
              <a:rPr lang="tr-TR" altLang="tr-TR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</a:t>
            </a:r>
            <a:r>
              <a:rPr lang="tr-TR" altLang="tr-TR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İnguinal varikoselektomi- İnguinal ring seviyesinde</a:t>
            </a:r>
          </a:p>
          <a:p>
            <a:pPr>
              <a:buSzPct val="60000"/>
              <a:buFont typeface="Wingdings" pitchFamily="2" charset="2"/>
              <a:buNone/>
            </a:pPr>
            <a:endParaRPr lang="tr-TR" altLang="tr-TR" sz="28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buSzPct val="60000"/>
              <a:buFont typeface="Wingdings" pitchFamily="2" charset="2"/>
              <a:buChar char=""/>
            </a:pPr>
            <a:r>
              <a:rPr lang="tr-TR" altLang="tr-TR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Korunan lenf sayısı: 3.6 (1-8)</a:t>
            </a:r>
          </a:p>
          <a:p>
            <a:pPr>
              <a:buSzPct val="60000"/>
              <a:buFont typeface="Wingdings" pitchFamily="2" charset="2"/>
              <a:buChar char=""/>
            </a:pPr>
            <a:endParaRPr lang="en-US" altLang="tr-TR" sz="28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21924" name="Rectangle 4"/>
          <p:cNvSpPr>
            <a:spLocks noChangeArrowheads="1"/>
          </p:cNvSpPr>
          <p:nvPr/>
        </p:nvSpPr>
        <p:spPr bwMode="auto">
          <a:xfrm>
            <a:off x="2395538" y="1300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/>
          </a:p>
        </p:txBody>
      </p:sp>
      <p:pic>
        <p:nvPicPr>
          <p:cNvPr id="721926" name="12 ameliyat59.49-1.00.12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667000"/>
            <a:ext cx="3657600" cy="299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63818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219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2192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219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219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192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7885113" y="3213100"/>
            <a:ext cx="104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tr-TR" altLang="tr-TR" sz="1800">
                <a:solidFill>
                  <a:schemeClr val="bg1"/>
                </a:solidFill>
                <a:latin typeface="Arial" charset="0"/>
                <a:cs typeface="Arial" charset="0"/>
              </a:rPr>
              <a:t>P=0.001</a:t>
            </a:r>
          </a:p>
        </p:txBody>
      </p:sp>
      <p:sp>
        <p:nvSpPr>
          <p:cNvPr id="910342" name="Rectangle 6"/>
          <p:cNvSpPr>
            <a:spLocks noChangeArrowheads="1"/>
          </p:cNvSpPr>
          <p:nvPr/>
        </p:nvSpPr>
        <p:spPr bwMode="auto">
          <a:xfrm>
            <a:off x="3451225" y="2062163"/>
            <a:ext cx="6264275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7" rIns="92075" bIns="46037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FFFF"/>
              </a:buClr>
              <a:buSzPct val="70000"/>
              <a:buFont typeface="Wingdings" pitchFamily="2" charset="2"/>
              <a:buChar char="§"/>
              <a:defRPr/>
            </a:pPr>
            <a:r>
              <a:rPr lang="tr-T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Ortalama gebelik: % 39.07 (1748/4473)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FFFF"/>
              </a:buClr>
              <a:buSzPct val="70000"/>
              <a:buFont typeface="Wingdings" pitchFamily="2" charset="2"/>
              <a:buChar char="§"/>
              <a:defRPr/>
            </a:pPr>
            <a:endParaRPr lang="tr-TR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SzPct val="70000"/>
              <a:buFont typeface="Wingdings" pitchFamily="2" charset="2"/>
              <a:buChar char="§"/>
              <a:defRPr/>
            </a:pPr>
            <a:r>
              <a:rPr lang="tr-T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Yüksek </a:t>
            </a:r>
            <a:r>
              <a:rPr lang="tr-TR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ligasyon</a:t>
            </a:r>
            <a:r>
              <a:rPr lang="tr-T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		% 37.69	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SzPct val="70000"/>
              <a:buFont typeface="Wingdings" pitchFamily="2" charset="2"/>
              <a:buChar char="§"/>
              <a:defRPr/>
            </a:pPr>
            <a:r>
              <a:rPr lang="tr-TR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Mikrocerrahi</a:t>
            </a:r>
            <a:r>
              <a:rPr lang="tr-T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		% 41.97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SzPct val="70000"/>
              <a:buFont typeface="Wingdings" pitchFamily="2" charset="2"/>
              <a:buChar char="§"/>
              <a:defRPr/>
            </a:pPr>
            <a:r>
              <a:rPr lang="tr-TR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Laparoskopik</a:t>
            </a:r>
            <a:r>
              <a:rPr lang="tr-T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		% 30.07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SzPct val="70000"/>
              <a:buFont typeface="Wingdings" pitchFamily="2" charset="2"/>
              <a:buChar char="§"/>
              <a:defRPr/>
            </a:pPr>
            <a:r>
              <a:rPr lang="tr-T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Radyolojik:			% 33.2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SzPct val="70000"/>
              <a:buFont typeface="Wingdings" pitchFamily="2" charset="2"/>
              <a:buChar char="§"/>
              <a:defRPr/>
            </a:pPr>
            <a:r>
              <a:rPr lang="tr-TR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Makroskopik</a:t>
            </a:r>
            <a:r>
              <a:rPr lang="tr-T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		% 36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FFFF"/>
              </a:buClr>
              <a:buSzPct val="70000"/>
              <a:buFont typeface="Wingdings" pitchFamily="2" charset="2"/>
              <a:buChar char="§"/>
              <a:defRPr/>
            </a:pPr>
            <a:endParaRPr lang="tr-TR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FFFF"/>
              </a:buClr>
              <a:buSzPct val="70000"/>
              <a:buFont typeface="Wingdings" pitchFamily="2" charset="2"/>
              <a:buChar char="§"/>
              <a:defRPr/>
            </a:pPr>
            <a:r>
              <a:rPr lang="tr-T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 değeri: 0.001</a:t>
            </a:r>
          </a:p>
        </p:txBody>
      </p:sp>
      <p:pic>
        <p:nvPicPr>
          <p:cNvPr id="5325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428875"/>
            <a:ext cx="3643312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5357813" y="6202363"/>
            <a:ext cx="32845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18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Çayan et al, J </a:t>
            </a:r>
            <a:r>
              <a:rPr lang="tr-TR" sz="1800" b="1" dirty="0" err="1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Androl</a:t>
            </a:r>
            <a:r>
              <a:rPr lang="tr-TR" sz="18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 2008</a:t>
            </a:r>
          </a:p>
        </p:txBody>
      </p:sp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42875"/>
            <a:ext cx="728662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43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7885113" y="3213100"/>
            <a:ext cx="104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tr-TR" altLang="tr-TR" sz="1800">
                <a:solidFill>
                  <a:schemeClr val="bg1"/>
                </a:solidFill>
                <a:latin typeface="Arial" charset="0"/>
                <a:cs typeface="Arial" charset="0"/>
              </a:rPr>
              <a:t>P=0.001</a:t>
            </a:r>
          </a:p>
        </p:txBody>
      </p:sp>
      <p:sp>
        <p:nvSpPr>
          <p:cNvPr id="912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006475" y="477838"/>
            <a:ext cx="7813675" cy="863600"/>
          </a:xfrm>
        </p:spPr>
        <p:txBody>
          <a:bodyPr/>
          <a:lstStyle/>
          <a:p>
            <a:pPr eaLnBrk="1" hangingPunct="1">
              <a:defRPr/>
            </a:pPr>
            <a:r>
              <a:rPr lang="tr-TR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Varikosel tedavisinde en iyi teknik hangisi?</a:t>
            </a:r>
          </a:p>
        </p:txBody>
      </p:sp>
      <p:sp>
        <p:nvSpPr>
          <p:cNvPr id="912389" name="Rectangle 5"/>
          <p:cNvSpPr>
            <a:spLocks noChangeArrowheads="1"/>
          </p:cNvSpPr>
          <p:nvPr/>
        </p:nvSpPr>
        <p:spPr bwMode="auto">
          <a:xfrm>
            <a:off x="1476375" y="2062163"/>
            <a:ext cx="7488238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7" rIns="92075" bIns="46037"/>
          <a:lstStyle/>
          <a:p>
            <a:pPr marL="2057400" lvl="4" indent="-228600">
              <a:lnSpc>
                <a:spcPct val="90000"/>
              </a:lnSpc>
              <a:spcBef>
                <a:spcPct val="20000"/>
              </a:spcBef>
              <a:buClr>
                <a:srgbClr val="FFFFFF"/>
              </a:buClr>
              <a:buSzPct val="70000"/>
              <a:buFont typeface="Wingdings" pitchFamily="2" charset="2"/>
              <a:buNone/>
              <a:defRPr/>
            </a:pPr>
            <a:r>
              <a:rPr lang="tr-TR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	</a:t>
            </a:r>
            <a:r>
              <a:rPr lang="tr-TR" sz="2000" b="1" u="sng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Nüks (%)	Hidrosel (%)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SzPct val="70000"/>
              <a:buFont typeface="Wingdings" pitchFamily="2" charset="2"/>
              <a:buChar char="§"/>
              <a:defRPr/>
            </a:pPr>
            <a:r>
              <a:rPr lang="tr-TR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Yüksek ligasyon:		14.97		8.24	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SzPct val="70000"/>
              <a:buFont typeface="Wingdings" pitchFamily="2" charset="2"/>
              <a:buChar char="§"/>
              <a:defRPr/>
            </a:pPr>
            <a:r>
              <a:rPr lang="tr-TR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Mikrocerrahi:		1.05		0.44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SzPct val="70000"/>
              <a:buFont typeface="Wingdings" pitchFamily="2" charset="2"/>
              <a:buChar char="§"/>
              <a:defRPr/>
            </a:pPr>
            <a:r>
              <a:rPr lang="tr-TR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Laparoskopik:		4.3		2.84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SzPct val="70000"/>
              <a:buFont typeface="Wingdings" pitchFamily="2" charset="2"/>
              <a:buChar char="§"/>
              <a:defRPr/>
            </a:pPr>
            <a:r>
              <a:rPr lang="tr-TR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Radyolojik:			12.7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SzPct val="70000"/>
              <a:buFont typeface="Wingdings" pitchFamily="2" charset="2"/>
              <a:buChar char="§"/>
              <a:defRPr/>
            </a:pPr>
            <a:r>
              <a:rPr lang="tr-TR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Makroskopik:		2.63		7.3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FFFF"/>
              </a:buClr>
              <a:buSzPct val="70000"/>
              <a:buFont typeface="Wingdings" pitchFamily="2" charset="2"/>
              <a:buChar char="§"/>
              <a:defRPr/>
            </a:pPr>
            <a:endParaRPr lang="tr-TR" sz="20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FFFF"/>
              </a:buClr>
              <a:buSzPct val="70000"/>
              <a:buFont typeface="Wingdings" pitchFamily="2" charset="2"/>
              <a:buChar char="§"/>
              <a:defRPr/>
            </a:pPr>
            <a:r>
              <a:rPr lang="tr-TR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 değeri: 			0.001		0.001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FFFF"/>
              </a:buClr>
              <a:buSzPct val="70000"/>
              <a:buFont typeface="Wingdings" pitchFamily="2" charset="2"/>
              <a:buChar char="§"/>
              <a:defRPr/>
            </a:pPr>
            <a:endParaRPr lang="tr-TR" sz="20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FFFF"/>
              </a:buClr>
              <a:buSzPct val="70000"/>
              <a:buFont typeface="Wingdings" pitchFamily="2" charset="2"/>
              <a:buNone/>
              <a:defRPr/>
            </a:pPr>
            <a:r>
              <a:rPr lang="tr-TR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Radyolojik başarısız girişim: % 13.05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FFFF"/>
              </a:buClr>
              <a:buSzPct val="70000"/>
              <a:buFont typeface="Wingdings" pitchFamily="2" charset="2"/>
              <a:buNone/>
              <a:defRPr/>
            </a:pPr>
            <a:r>
              <a:rPr lang="tr-TR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Laparoskopik major komplikasyon: % 7.59</a:t>
            </a:r>
          </a:p>
        </p:txBody>
      </p:sp>
      <p:sp>
        <p:nvSpPr>
          <p:cNvPr id="7" name="Text Box 29"/>
          <p:cNvSpPr txBox="1">
            <a:spLocks noChangeArrowheads="1"/>
          </p:cNvSpPr>
          <p:nvPr/>
        </p:nvSpPr>
        <p:spPr bwMode="auto">
          <a:xfrm>
            <a:off x="5357813" y="6273800"/>
            <a:ext cx="32845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18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Çayan et al, J </a:t>
            </a:r>
            <a:r>
              <a:rPr lang="tr-TR" sz="1800" b="1" dirty="0" err="1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Androl</a:t>
            </a:r>
            <a:r>
              <a:rPr lang="tr-TR" sz="18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 2008</a:t>
            </a:r>
          </a:p>
        </p:txBody>
      </p:sp>
      <p:sp>
        <p:nvSpPr>
          <p:cNvPr id="2" name="Yuvarlatılmış Dikdörtgen 1"/>
          <p:cNvSpPr/>
          <p:nvPr/>
        </p:nvSpPr>
        <p:spPr bwMode="auto">
          <a:xfrm>
            <a:off x="1763688" y="2852936"/>
            <a:ext cx="6121425" cy="360164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97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3076" name="Object 4"/>
          <p:cNvGraphicFramePr>
            <a:graphicFrameLocks noChangeAspect="1"/>
          </p:cNvGraphicFramePr>
          <p:nvPr/>
        </p:nvGraphicFramePr>
        <p:xfrm>
          <a:off x="541338" y="3170238"/>
          <a:ext cx="8207375" cy="321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99" name="Bit Eşlem Resmi" r:id="rId3" imgW="4458322" imgH="1743318" progId="Paint.Picture">
                  <p:embed/>
                </p:oleObj>
              </mc:Choice>
              <mc:Fallback>
                <p:oleObj name="Bit Eşlem Resmi" r:id="rId3" imgW="4458322" imgH="174331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38" y="3170238"/>
                        <a:ext cx="8207375" cy="3211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3077" name="Rectangle 5"/>
          <p:cNvSpPr>
            <a:spLocks noChangeArrowheads="1"/>
          </p:cNvSpPr>
          <p:nvPr/>
        </p:nvSpPr>
        <p:spPr bwMode="auto">
          <a:xfrm>
            <a:off x="2700338" y="260350"/>
            <a:ext cx="41052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 anchor="b"/>
          <a:lstStyle>
            <a:lvl1pPr>
              <a:defRPr sz="4400">
                <a:solidFill>
                  <a:schemeClr val="tx2"/>
                </a:solidFill>
                <a:latin typeface="Tahoma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tr-TR" altLang="tr-TR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Varikosel-Tanı</a:t>
            </a:r>
            <a:br>
              <a:rPr lang="tr-TR" altLang="tr-TR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tr-TR" altLang="tr-TR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Değerlendirme</a:t>
            </a:r>
            <a:endParaRPr lang="en-US" altLang="tr-TR" sz="3200" b="1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643078" name="Text Box 6"/>
          <p:cNvSpPr txBox="1">
            <a:spLocks noChangeArrowheads="1"/>
          </p:cNvSpPr>
          <p:nvPr/>
        </p:nvSpPr>
        <p:spPr bwMode="auto">
          <a:xfrm>
            <a:off x="3563938" y="6405563"/>
            <a:ext cx="54721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tr-TR" altLang="tr-TR" sz="1600" b="1" smtClean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Türk Androloji Derneği, Varikosel Kılavuzu, 2005</a:t>
            </a:r>
          </a:p>
        </p:txBody>
      </p:sp>
      <p:pic>
        <p:nvPicPr>
          <p:cNvPr id="643079" name="Picture 7" descr="kapa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25" y="331788"/>
            <a:ext cx="1817688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308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1811338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3081" name="Rectangle 9"/>
          <p:cNvSpPr>
            <a:spLocks noChangeArrowheads="1"/>
          </p:cNvSpPr>
          <p:nvPr/>
        </p:nvSpPr>
        <p:spPr bwMode="auto">
          <a:xfrm>
            <a:off x="2124075" y="1412875"/>
            <a:ext cx="4752975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58000"/>
              <a:buChar char="_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Char char="_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Char char="_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Char char="_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Char char="_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Char char="_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Char char="_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Char char="_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Char char="_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3333CC"/>
              </a:buClr>
              <a:buSzPct val="60000"/>
              <a:buFont typeface="Wingdings" pitchFamily="2" charset="2"/>
              <a:buNone/>
            </a:pPr>
            <a:r>
              <a:rPr lang="tr-TR" altLang="tr-TR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</a:t>
            </a:r>
            <a:r>
              <a:rPr lang="tr-TR" altLang="tr-TR" sz="1800" b="1" u="sng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Fizik muayene:</a:t>
            </a:r>
          </a:p>
          <a:p>
            <a:pPr>
              <a:buClr>
                <a:srgbClr val="3333CC"/>
              </a:buClr>
              <a:buSzPct val="60000"/>
              <a:buFont typeface="Wingdings" pitchFamily="2" charset="2"/>
              <a:buNone/>
            </a:pPr>
            <a:r>
              <a:rPr lang="tr-TR" altLang="tr-TR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1. derece: Valsalva ile palpabl</a:t>
            </a:r>
          </a:p>
          <a:p>
            <a:pPr>
              <a:buClr>
                <a:srgbClr val="3333CC"/>
              </a:buClr>
              <a:buSzPct val="60000"/>
              <a:buFont typeface="Wingdings" pitchFamily="2" charset="2"/>
              <a:buNone/>
            </a:pPr>
            <a:r>
              <a:rPr lang="tr-TR" altLang="tr-TR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2. derece: Direkt palpabl</a:t>
            </a:r>
          </a:p>
          <a:p>
            <a:pPr>
              <a:buClr>
                <a:srgbClr val="3333CC"/>
              </a:buClr>
              <a:buSzPct val="60000"/>
              <a:buFont typeface="Wingdings" pitchFamily="2" charset="2"/>
              <a:buNone/>
            </a:pPr>
            <a:r>
              <a:rPr lang="tr-TR" altLang="tr-TR" sz="1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3. derece: Muayenesiz gözle görülen</a:t>
            </a:r>
          </a:p>
        </p:txBody>
      </p:sp>
      <p:sp>
        <p:nvSpPr>
          <p:cNvPr id="643084" name="Rectangle 12"/>
          <p:cNvSpPr>
            <a:spLocks noChangeArrowheads="1"/>
          </p:cNvSpPr>
          <p:nvPr/>
        </p:nvSpPr>
        <p:spPr bwMode="auto">
          <a:xfrm>
            <a:off x="611188" y="5013325"/>
            <a:ext cx="8064500" cy="1223963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48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793038" cy="1143000"/>
          </a:xfrm>
          <a:noFill/>
          <a:ln/>
        </p:spPr>
        <p:txBody>
          <a:bodyPr/>
          <a:lstStyle/>
          <a:p>
            <a:r>
              <a:rPr lang="en-US"/>
              <a:t> </a:t>
            </a:r>
            <a:endParaRPr lang="en-US" sz="4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8339" name="Rectangle 3"/>
          <p:cNvSpPr>
            <a:spLocks noChangeArrowheads="1"/>
          </p:cNvSpPr>
          <p:nvPr/>
        </p:nvSpPr>
        <p:spPr bwMode="auto">
          <a:xfrm>
            <a:off x="806450" y="1557338"/>
            <a:ext cx="8229600" cy="215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/>
          <a:p>
            <a:pPr>
              <a:spcBef>
                <a:spcPct val="20000"/>
              </a:spcBef>
            </a:pPr>
            <a:r>
              <a:rPr lang="tr-TR" sz="40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</a:t>
            </a:r>
            <a:r>
              <a:rPr lang="en-US" sz="2800" b="1" i="1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</a:t>
            </a:r>
            <a:r>
              <a:rPr lang="en-US" b="1" i="1">
                <a:solidFill>
                  <a:srgbClr val="99FF33"/>
                </a:solidFill>
              </a:rPr>
              <a:t>	</a:t>
            </a:r>
            <a:r>
              <a:rPr lang="tr-TR" b="1" i="1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tr-TR" b="1" u="sng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Arter korunan	Arter bağlanan</a:t>
            </a:r>
            <a:r>
              <a:rPr lang="en-US" b="1" i="1" u="sng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</a:t>
            </a:r>
            <a:r>
              <a:rPr lang="en-US" b="1" i="1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b="1" i="1" u="sng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endParaRPr lang="en-US" b="1" i="1">
              <a:solidFill>
                <a:srgbClr val="99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0000"/>
              </a:spcBef>
            </a:pPr>
            <a:r>
              <a:rPr lang="tr-TR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Seminal yanıt		+			+</a:t>
            </a:r>
          </a:p>
          <a:p>
            <a:pPr>
              <a:spcBef>
                <a:spcPct val="20000"/>
              </a:spcBef>
            </a:pPr>
            <a:r>
              <a:rPr lang="tr-TR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Gebelik		   % 37-43		    % 17-23</a:t>
            </a:r>
          </a:p>
          <a:p>
            <a:pPr>
              <a:spcBef>
                <a:spcPct val="20000"/>
              </a:spcBef>
            </a:pPr>
            <a:r>
              <a:rPr lang="tr-TR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Testis atrofisi		0			0	</a:t>
            </a:r>
            <a:endParaRPr lang="en-US" b="1">
              <a:solidFill>
                <a:srgbClr val="99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8340" name="Rectangle 4"/>
          <p:cNvSpPr>
            <a:spLocks noChangeArrowheads="1"/>
          </p:cNvSpPr>
          <p:nvPr/>
        </p:nvSpPr>
        <p:spPr bwMode="auto">
          <a:xfrm>
            <a:off x="827088" y="333375"/>
            <a:ext cx="8240712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 anchor="b"/>
          <a:lstStyle/>
          <a:p>
            <a:r>
              <a:rPr lang="tr-TR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Varikoselektomide arter korunmalı mı?</a:t>
            </a:r>
            <a:endParaRPr lang="en-US" sz="32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8341" name="Text Box 5"/>
          <p:cNvSpPr txBox="1">
            <a:spLocks noChangeArrowheads="1"/>
          </p:cNvSpPr>
          <p:nvPr/>
        </p:nvSpPr>
        <p:spPr bwMode="auto">
          <a:xfrm>
            <a:off x="4940300" y="3716338"/>
            <a:ext cx="36639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r-TR" sz="1800" b="1">
                <a:solidFill>
                  <a:srgbClr val="99FF33"/>
                </a:solidFill>
              </a:rPr>
              <a:t>Matsuda T ve ark, J Urol, 1999</a:t>
            </a:r>
          </a:p>
          <a:p>
            <a:r>
              <a:rPr lang="tr-TR" sz="1800" b="1">
                <a:solidFill>
                  <a:srgbClr val="99FF33"/>
                </a:solidFill>
              </a:rPr>
              <a:t>Çayan S ve ark, Urology, 2000</a:t>
            </a:r>
          </a:p>
          <a:p>
            <a:r>
              <a:rPr lang="tr-TR" sz="1800" b="1">
                <a:solidFill>
                  <a:srgbClr val="99FF33"/>
                </a:solidFill>
              </a:rPr>
              <a:t>Chan P ve ark, ASRM, 2001</a:t>
            </a:r>
            <a:endParaRPr lang="tr-TR" sz="1800"/>
          </a:p>
        </p:txBody>
      </p:sp>
      <p:sp>
        <p:nvSpPr>
          <p:cNvPr id="398342" name="Rectangle 6"/>
          <p:cNvSpPr>
            <a:spLocks noChangeArrowheads="1"/>
          </p:cNvSpPr>
          <p:nvPr/>
        </p:nvSpPr>
        <p:spPr bwMode="auto">
          <a:xfrm>
            <a:off x="684213" y="4364038"/>
            <a:ext cx="8459787" cy="223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/>
          <a:p>
            <a:pPr marL="2057400" lvl="4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None/>
            </a:pPr>
            <a:endParaRPr lang="tr-TR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tr-TR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Daha iyi fonksiyon istenen bir organın arterinin korunması tercih edilmelidir.</a:t>
            </a:r>
          </a:p>
          <a:p>
            <a:pPr marL="342900" indent="-342900">
              <a:spcBef>
                <a:spcPct val="20000"/>
              </a:spcBef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tr-TR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Varikoselektomi sonrası kontrasepsiyon nedeniyle vazektomi uygulananlarda testis atrofisi gelişebilir.</a:t>
            </a:r>
            <a:endParaRPr lang="en-US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25679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1752600"/>
            <a:ext cx="8208963" cy="4772025"/>
          </a:xfrm>
          <a:noFill/>
          <a:ln/>
        </p:spPr>
        <p:txBody>
          <a:bodyPr/>
          <a:lstStyle/>
          <a:p>
            <a:pPr lvl="1">
              <a:lnSpc>
                <a:spcPct val="120000"/>
              </a:lnSpc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tr-TR" altLang="tr-TR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Varikosel tedavisiyle spontan gebelik şansı kontrol gruplarına göre anlamlı oranda yüksektir.</a:t>
            </a:r>
          </a:p>
          <a:p>
            <a:pPr lvl="1">
              <a:lnSpc>
                <a:spcPct val="120000"/>
              </a:lnSpc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tr-TR" altLang="tr-TR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Varikosel tedavisiyle üremeye yardımcı tedavi yöntemlerinde olumlu etki sağlanabilir.</a:t>
            </a:r>
          </a:p>
          <a:p>
            <a:pPr lvl="2">
              <a:lnSpc>
                <a:spcPct val="120000"/>
              </a:lnSpc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tr-TR" altLang="tr-TR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ÜYTY’ne gereksinimin azaltılması,</a:t>
            </a:r>
          </a:p>
          <a:p>
            <a:pPr lvl="2">
              <a:lnSpc>
                <a:spcPct val="120000"/>
              </a:lnSpc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tr-TR" altLang="tr-TR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Spontan gebelik sağlanamayan olgularda, düşük maliyetli ÜYTY’ne geçişin sağlanması,</a:t>
            </a:r>
          </a:p>
          <a:p>
            <a:pPr lvl="2">
              <a:lnSpc>
                <a:spcPct val="120000"/>
              </a:lnSpc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tr-TR" altLang="tr-TR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Spontan gebelik sağlanamayan olgularda sperm sayısı, motilite veya sperm morfolojisindeki iyileşme ile ÜYTY’nin başarısının artırılması. </a:t>
            </a:r>
          </a:p>
          <a:p>
            <a:pPr lvl="1">
              <a:lnSpc>
                <a:spcPct val="120000"/>
              </a:lnSpc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tr-TR" altLang="tr-TR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Varikosel tedavi yöntemleri içinde en yüksek gebelik şansı ve en düşük komplikasyon oranları mikroskopik varikoselektomi serilerinde bildirilmektedir.</a:t>
            </a:r>
          </a:p>
        </p:txBody>
      </p:sp>
      <p:sp>
        <p:nvSpPr>
          <p:cNvPr id="929795" name="Rectangle 3"/>
          <p:cNvSpPr>
            <a:spLocks noChangeArrowheads="1"/>
          </p:cNvSpPr>
          <p:nvPr/>
        </p:nvSpPr>
        <p:spPr bwMode="auto">
          <a:xfrm>
            <a:off x="2395538" y="1300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smtClean="0">
              <a:solidFill>
                <a:srgbClr val="000000"/>
              </a:solidFill>
            </a:endParaRPr>
          </a:p>
        </p:txBody>
      </p:sp>
      <p:sp>
        <p:nvSpPr>
          <p:cNvPr id="929796" name="Rectangle 4"/>
          <p:cNvSpPr>
            <a:spLocks noGrp="1" noChangeArrowheads="1"/>
          </p:cNvSpPr>
          <p:nvPr>
            <p:ph type="title"/>
          </p:nvPr>
        </p:nvSpPr>
        <p:spPr>
          <a:xfrm>
            <a:off x="971550" y="115888"/>
            <a:ext cx="7620000" cy="1066800"/>
          </a:xfrm>
          <a:solidFill>
            <a:schemeClr val="bg1"/>
          </a:solidFill>
          <a:ln/>
        </p:spPr>
        <p:txBody>
          <a:bodyPr/>
          <a:lstStyle/>
          <a:p>
            <a:pPr algn="ctr"/>
            <a:r>
              <a:rPr lang="tr-TR" altLang="tr-TR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Varikoselin</a:t>
            </a:r>
            <a:r>
              <a:rPr lang="tr-TR" altLang="tr-T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tr-TR" altLang="tr-TR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mikrocerrahi</a:t>
            </a:r>
            <a:r>
              <a:rPr lang="tr-TR" altLang="tr-T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tedavisi</a:t>
            </a:r>
            <a:endParaRPr lang="en-US" altLang="tr-TR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22923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5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04938" y="1968500"/>
            <a:ext cx="7559675" cy="3692525"/>
          </a:xfrm>
          <a:noFill/>
          <a:ln/>
        </p:spPr>
        <p:txBody>
          <a:bodyPr/>
          <a:lstStyle/>
          <a:p>
            <a:pPr>
              <a:lnSpc>
                <a:spcPct val="120000"/>
              </a:lnSpc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tr-TR" altLang="tr-TR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İleri derecede varikosel</a:t>
            </a:r>
          </a:p>
          <a:p>
            <a:pPr>
              <a:lnSpc>
                <a:spcPct val="120000"/>
              </a:lnSpc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tr-TR" altLang="tr-TR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Normal/normale yakın testis volümleri </a:t>
            </a:r>
          </a:p>
          <a:p>
            <a:pPr>
              <a:lnSpc>
                <a:spcPct val="120000"/>
              </a:lnSpc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tr-TR" altLang="tr-TR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Normal FSH/testosteron, düşük inhibin B</a:t>
            </a:r>
          </a:p>
          <a:p>
            <a:pPr>
              <a:lnSpc>
                <a:spcPct val="120000"/>
              </a:lnSpc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tr-TR" altLang="tr-TR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Toplam motil sperm sayısı &gt; 5 milyon</a:t>
            </a:r>
          </a:p>
          <a:p>
            <a:pPr>
              <a:lnSpc>
                <a:spcPct val="120000"/>
              </a:lnSpc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tr-TR" altLang="tr-TR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Normal genetik testler</a:t>
            </a:r>
          </a:p>
          <a:p>
            <a:pPr>
              <a:lnSpc>
                <a:spcPct val="120000"/>
              </a:lnSpc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tr-TR" altLang="tr-TR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Kısa infertilite süresi</a:t>
            </a:r>
          </a:p>
          <a:p>
            <a:pPr>
              <a:lnSpc>
                <a:spcPct val="120000"/>
              </a:lnSpc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tr-TR" altLang="tr-TR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Moleküler bozukluk saptanmaması</a:t>
            </a:r>
          </a:p>
        </p:txBody>
      </p:sp>
      <p:sp>
        <p:nvSpPr>
          <p:cNvPr id="960515" name="Rectangle 3"/>
          <p:cNvSpPr>
            <a:spLocks noChangeArrowheads="1"/>
          </p:cNvSpPr>
          <p:nvPr/>
        </p:nvSpPr>
        <p:spPr bwMode="auto">
          <a:xfrm>
            <a:off x="2395538" y="1300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smtClean="0">
              <a:solidFill>
                <a:srgbClr val="000000"/>
              </a:solidFill>
            </a:endParaRPr>
          </a:p>
        </p:txBody>
      </p:sp>
      <p:sp>
        <p:nvSpPr>
          <p:cNvPr id="960516" name="Rectangle 4"/>
          <p:cNvSpPr>
            <a:spLocks noGrp="1" noChangeArrowheads="1"/>
          </p:cNvSpPr>
          <p:nvPr>
            <p:ph type="title"/>
          </p:nvPr>
        </p:nvSpPr>
        <p:spPr>
          <a:xfrm>
            <a:off x="1219200" y="609600"/>
            <a:ext cx="7620000" cy="1066800"/>
          </a:xfrm>
          <a:solidFill>
            <a:schemeClr val="bg1"/>
          </a:solidFill>
          <a:ln/>
        </p:spPr>
        <p:txBody>
          <a:bodyPr/>
          <a:lstStyle/>
          <a:p>
            <a:pPr algn="ctr"/>
            <a:r>
              <a:rPr lang="tr-TR" altLang="tr-TR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Başarılı Varikoselektominin Belirteçleri</a:t>
            </a:r>
            <a:endParaRPr lang="en-US" altLang="tr-TR" sz="4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60517" name="Text Box 5"/>
          <p:cNvSpPr txBox="1">
            <a:spLocks noChangeArrowheads="1"/>
          </p:cNvSpPr>
          <p:nvPr/>
        </p:nvSpPr>
        <p:spPr bwMode="auto">
          <a:xfrm>
            <a:off x="3543300" y="5949950"/>
            <a:ext cx="51546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r-TR" altLang="tr-TR" sz="1600" b="1" smtClean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Fretz PC </a:t>
            </a:r>
            <a:r>
              <a:rPr lang="en-US" altLang="tr-TR" sz="1600" b="1" smtClean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&amp;</a:t>
            </a:r>
            <a:r>
              <a:rPr lang="tr-TR" altLang="tr-TR" sz="1600" b="1" smtClean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Sandlow JI, Urol Clin North Am, 2002</a:t>
            </a:r>
          </a:p>
          <a:p>
            <a:r>
              <a:rPr lang="tr-TR" altLang="tr-TR" sz="1600" b="1" smtClean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Türk Androloji Derneği, Varikosel Kılavuzu, 2005</a:t>
            </a:r>
          </a:p>
        </p:txBody>
      </p:sp>
    </p:spTree>
    <p:extLst>
      <p:ext uri="{BB962C8B-B14F-4D97-AF65-F5344CB8AC3E}">
        <p14:creationId xmlns:p14="http://schemas.microsoft.com/office/powerpoint/2010/main" val="193471765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38275" y="549275"/>
            <a:ext cx="6878638" cy="1008063"/>
          </a:xfrm>
        </p:spPr>
        <p:txBody>
          <a:bodyPr/>
          <a:lstStyle/>
          <a:p>
            <a:pPr eaLnBrk="1" hangingPunct="1">
              <a:defRPr/>
            </a:pPr>
            <a:r>
              <a:rPr lang="tr-TR" sz="4000" b="1" smtClean="0">
                <a:solidFill>
                  <a:srgbClr val="FFFF00"/>
                </a:solidFill>
                <a:latin typeface="Times New Roman" pitchFamily="18" charset="0"/>
              </a:rPr>
              <a:t>Mikroskopik Varikoselektomi</a:t>
            </a:r>
            <a:endParaRPr lang="en-US" sz="4000" b="1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17475" name="Rectangle 3"/>
          <p:cNvSpPr>
            <a:spLocks noChangeArrowheads="1"/>
          </p:cNvSpPr>
          <p:nvPr/>
        </p:nvSpPr>
        <p:spPr bwMode="auto">
          <a:xfrm>
            <a:off x="323850" y="2274888"/>
            <a:ext cx="4319588" cy="410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7" rIns="92075" bIns="46037"/>
          <a:lstStyle/>
          <a:p>
            <a:pPr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n=</a:t>
            </a:r>
            <a:r>
              <a:rPr lang="tr-TR" sz="20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540</a:t>
            </a:r>
          </a:p>
          <a:p>
            <a:pPr>
              <a:defRPr/>
            </a:pPr>
            <a:r>
              <a:rPr lang="tr-TR" sz="2000" b="1" dirty="0" err="1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Postop</a:t>
            </a:r>
            <a:r>
              <a:rPr lang="tr-TR" sz="20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izlem: 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36.4 ± 22.8 </a:t>
            </a:r>
            <a:r>
              <a:rPr lang="tr-T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ay 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(14 </a:t>
            </a:r>
            <a:r>
              <a:rPr lang="tr-T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-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64)</a:t>
            </a:r>
            <a:endParaRPr lang="tr-TR" sz="2000" b="1" dirty="0">
              <a:solidFill>
                <a:srgbClr val="99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spcBef>
                <a:spcPct val="20000"/>
              </a:spcBef>
              <a:defRPr/>
            </a:pPr>
            <a:endParaRPr lang="tr-TR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Po</a:t>
            </a:r>
            <a:r>
              <a:rPr lang="tr-TR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zitif</a:t>
            </a:r>
            <a:r>
              <a:rPr lang="tr-T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yanıt*: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tr-T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	% 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50.2</a:t>
            </a:r>
          </a:p>
          <a:p>
            <a:pPr>
              <a:spcBef>
                <a:spcPct val="20000"/>
              </a:spcBef>
              <a:defRPr/>
            </a:pPr>
            <a:r>
              <a:rPr lang="en-US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Negati</a:t>
            </a:r>
            <a:r>
              <a:rPr lang="tr-T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 yanıt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: </a:t>
            </a:r>
            <a:r>
              <a:rPr lang="tr-T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	% 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49.8</a:t>
            </a:r>
            <a:endParaRPr lang="tr-TR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* </a:t>
            </a:r>
            <a:r>
              <a:rPr lang="tr-TR" sz="2000" b="1" dirty="0" err="1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TMS’de</a:t>
            </a:r>
            <a:r>
              <a:rPr lang="tr-TR" sz="20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% </a:t>
            </a:r>
            <a:r>
              <a:rPr lang="en-US" sz="20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50 </a:t>
            </a:r>
            <a:r>
              <a:rPr lang="tr-TR" sz="20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artış</a:t>
            </a: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spcBef>
                <a:spcPct val="20000"/>
              </a:spcBef>
              <a:defRPr/>
            </a:pPr>
            <a:endParaRPr lang="en-US" sz="2000" dirty="0">
              <a:solidFill>
                <a:srgbClr val="FFFFFF"/>
              </a:solidFill>
              <a:latin typeface="Times New Roman" pitchFamily="18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tr-TR" sz="2000" b="1" dirty="0" err="1">
                <a:solidFill>
                  <a:srgbClr val="FFFFFF"/>
                </a:solidFill>
                <a:latin typeface="Times New Roman" pitchFamily="18" charset="0"/>
              </a:rPr>
              <a:t>Spontan</a:t>
            </a:r>
            <a:r>
              <a:rPr lang="tr-TR" sz="2000" b="1" dirty="0">
                <a:solidFill>
                  <a:srgbClr val="FFFFFF"/>
                </a:solidFill>
                <a:latin typeface="Times New Roman" pitchFamily="18" charset="0"/>
              </a:rPr>
              <a:t> gebelik: 	% 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36.6</a:t>
            </a:r>
          </a:p>
          <a:p>
            <a:pPr>
              <a:spcBef>
                <a:spcPct val="20000"/>
              </a:spcBef>
              <a:defRPr/>
            </a:pP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tr-T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Gebeliğe ulaşma zamanı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: 7 ± 3.4 </a:t>
            </a:r>
            <a:r>
              <a:rPr lang="tr-T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ay </a:t>
            </a:r>
          </a:p>
          <a:p>
            <a:pPr>
              <a:spcBef>
                <a:spcPct val="20000"/>
              </a:spcBef>
              <a:defRPr/>
            </a:pPr>
            <a:r>
              <a:rPr lang="tr-T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		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(1 </a:t>
            </a:r>
            <a:r>
              <a:rPr lang="tr-T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-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19 </a:t>
            </a:r>
            <a:r>
              <a:rPr lang="tr-T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ay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  <a:endParaRPr lang="en-US" sz="2000" b="1" dirty="0">
              <a:solidFill>
                <a:srgbClr val="FFFFFF"/>
              </a:solidFill>
              <a:latin typeface="Times New Roman" pitchFamily="18" charset="0"/>
            </a:endParaRPr>
          </a:p>
          <a:p>
            <a:pPr>
              <a:spcBef>
                <a:spcPct val="20000"/>
              </a:spcBef>
              <a:defRPr/>
            </a:pPr>
            <a:endParaRPr lang="en-US" sz="20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317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360613"/>
            <a:ext cx="4176713" cy="3516312"/>
          </a:xfrm>
          <a:noFill/>
        </p:spPr>
      </p:pic>
      <p:sp>
        <p:nvSpPr>
          <p:cNvPr id="617477" name="Text Box 5"/>
          <p:cNvSpPr txBox="1">
            <a:spLocks noChangeArrowheads="1"/>
          </p:cNvSpPr>
          <p:nvPr/>
        </p:nvSpPr>
        <p:spPr bwMode="auto">
          <a:xfrm>
            <a:off x="5011738" y="5924550"/>
            <a:ext cx="37369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b="1" i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</a:t>
            </a:r>
            <a:r>
              <a:rPr lang="tr-TR" sz="2000" b="1" i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Çayan S ve ark, J </a:t>
            </a:r>
            <a:r>
              <a:rPr lang="tr-TR" sz="2000" b="1" i="1" dirty="0" err="1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Urol</a:t>
            </a:r>
            <a:r>
              <a:rPr lang="tr-TR" sz="2000" b="1" i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, 2002</a:t>
            </a:r>
          </a:p>
        </p:txBody>
      </p:sp>
    </p:spTree>
    <p:extLst>
      <p:ext uri="{BB962C8B-B14F-4D97-AF65-F5344CB8AC3E}">
        <p14:creationId xmlns:p14="http://schemas.microsoft.com/office/powerpoint/2010/main" val="301239811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476250"/>
            <a:ext cx="5903913" cy="720725"/>
          </a:xfrm>
          <a:noFill/>
          <a:ln/>
        </p:spPr>
        <p:txBody>
          <a:bodyPr/>
          <a:lstStyle/>
          <a:p>
            <a:r>
              <a:rPr lang="tr-TR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Varikoselektomiye yanıt</a:t>
            </a:r>
            <a:endParaRPr lang="en-US" sz="36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1700213"/>
            <a:ext cx="6553200" cy="3673475"/>
          </a:xfrm>
          <a:noFill/>
          <a:ln/>
        </p:spPr>
        <p:txBody>
          <a:bodyPr/>
          <a:lstStyle/>
          <a:p>
            <a:pPr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tr-TR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Pozitif yanıt: % 34-50</a:t>
            </a:r>
          </a:p>
          <a:p>
            <a:pPr lvl="2">
              <a:buSzPct val="60000"/>
              <a:buFont typeface="Wingdings" pitchFamily="2" charset="2"/>
              <a:buNone/>
            </a:pPr>
            <a:r>
              <a:rPr lang="tr-TR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TMS’de % 50 artış</a:t>
            </a:r>
          </a:p>
          <a:p>
            <a:pPr lvl="2">
              <a:lnSpc>
                <a:spcPct val="80000"/>
              </a:lnSpc>
              <a:buSzPct val="60000"/>
              <a:buFont typeface="Wingdings" pitchFamily="2" charset="2"/>
              <a:buNone/>
            </a:pPr>
            <a:endParaRPr lang="en-US" sz="1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tr-TR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Negatif yanıt: % 50</a:t>
            </a:r>
          </a:p>
          <a:p>
            <a:pPr lvl="2">
              <a:buSzPct val="60000"/>
              <a:buFont typeface="Wingdings" pitchFamily="2" charset="2"/>
              <a:buNone/>
            </a:pPr>
            <a:r>
              <a:rPr lang="tr-TR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Genetik: % 5-10</a:t>
            </a:r>
          </a:p>
          <a:p>
            <a:pPr lvl="2">
              <a:buSzPct val="60000"/>
              <a:buFont typeface="Wingdings" pitchFamily="2" charset="2"/>
              <a:buNone/>
            </a:pPr>
            <a:r>
              <a:rPr lang="tr-TR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Hormonal disfonksiyon: % 20</a:t>
            </a:r>
          </a:p>
          <a:p>
            <a:pPr lvl="2">
              <a:buSzPct val="60000"/>
              <a:buFont typeface="Wingdings" pitchFamily="2" charset="2"/>
              <a:buNone/>
            </a:pPr>
            <a:r>
              <a:rPr lang="tr-TR" sz="1600" b="1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tr-TR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Nüks: % 0-45</a:t>
            </a:r>
          </a:p>
          <a:p>
            <a:pPr lvl="2">
              <a:buSzPct val="60000"/>
              <a:buFont typeface="Wingdings" pitchFamily="2" charset="2"/>
              <a:buNone/>
            </a:pPr>
            <a:r>
              <a:rPr lang="tr-TR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Açıklanamayan: % 0-20</a:t>
            </a:r>
          </a:p>
          <a:p>
            <a:pPr lvl="2">
              <a:buSzPct val="60000"/>
              <a:buFont typeface="Wingdings" pitchFamily="2" charset="2"/>
              <a:buNone/>
            </a:pPr>
            <a:r>
              <a:rPr lang="tr-TR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Moleküler defekt: ?</a:t>
            </a:r>
          </a:p>
          <a:p>
            <a:pPr lvl="2">
              <a:lnSpc>
                <a:spcPct val="80000"/>
              </a:lnSpc>
              <a:buSzPct val="60000"/>
              <a:buFont typeface="Wingdings" pitchFamily="2" charset="2"/>
              <a:buNone/>
            </a:pPr>
            <a:endParaRPr lang="en-US" sz="1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tr-TR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r>
              <a:rPr 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edaviye yanıtı gösterecek </a:t>
            </a:r>
            <a:r>
              <a:rPr lang="tr-TR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linik ve serum hormon değerleri</a:t>
            </a:r>
            <a:r>
              <a:rPr lang="tr-TR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tr-TR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</a:t>
            </a:r>
            <a:endParaRPr 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7860" name="Text Box 4"/>
          <p:cNvSpPr txBox="1">
            <a:spLocks noChangeArrowheads="1"/>
          </p:cNvSpPr>
          <p:nvPr/>
        </p:nvSpPr>
        <p:spPr bwMode="auto">
          <a:xfrm>
            <a:off x="5364163" y="5300663"/>
            <a:ext cx="3627437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99FF33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r-TR" sz="18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Çayan S ve ark, J </a:t>
            </a:r>
            <a:r>
              <a:rPr lang="tr-TR" sz="1800" b="1" dirty="0" err="1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Urol</a:t>
            </a:r>
            <a:r>
              <a:rPr lang="tr-TR" sz="18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2002</a:t>
            </a:r>
          </a:p>
          <a:p>
            <a:r>
              <a:rPr lang="tr-TR" sz="18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Çayan S ve ark, </a:t>
            </a:r>
            <a:r>
              <a:rPr lang="tr-TR" sz="1800" b="1" dirty="0" err="1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Urology</a:t>
            </a:r>
            <a:r>
              <a:rPr lang="tr-TR" sz="18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2001</a:t>
            </a:r>
          </a:p>
          <a:p>
            <a:r>
              <a:rPr lang="tr-TR" sz="18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Ç</a:t>
            </a:r>
            <a:r>
              <a:rPr lang="en-US" sz="1800" b="1" dirty="0" err="1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ayan</a:t>
            </a:r>
            <a:r>
              <a:rPr lang="tr-TR" sz="18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 ve ark, </a:t>
            </a:r>
            <a:r>
              <a:rPr lang="tr-TR" sz="1800" b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 </a:t>
            </a:r>
            <a:r>
              <a:rPr lang="tr-TR" sz="1800" b="1" dirty="0" err="1" smtClean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Andol</a:t>
            </a:r>
            <a:r>
              <a:rPr lang="tr-TR" sz="1800" b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2008</a:t>
            </a:r>
            <a:endParaRPr lang="tr-TR" sz="1800" b="1" dirty="0">
              <a:solidFill>
                <a:srgbClr val="99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tr-TR" sz="18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Çayan S ve ark, </a:t>
            </a:r>
            <a:r>
              <a:rPr lang="tr-TR" sz="1800" b="1" dirty="0" err="1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Urology</a:t>
            </a:r>
            <a:r>
              <a:rPr lang="tr-TR" sz="18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2000</a:t>
            </a:r>
          </a:p>
          <a:p>
            <a:r>
              <a:rPr lang="tr-TR" sz="18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Çayan S ve ark, BJU </a:t>
            </a:r>
            <a:r>
              <a:rPr lang="tr-TR" sz="1800" b="1" dirty="0" err="1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</a:t>
            </a:r>
            <a:r>
              <a:rPr lang="tr-TR" sz="18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1999</a:t>
            </a:r>
          </a:p>
        </p:txBody>
      </p:sp>
    </p:spTree>
    <p:extLst>
      <p:ext uri="{BB962C8B-B14F-4D97-AF65-F5344CB8AC3E}">
        <p14:creationId xmlns:p14="http://schemas.microsoft.com/office/powerpoint/2010/main" val="96838034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80" name="Rectangle 8"/>
          <p:cNvSpPr>
            <a:spLocks noGrp="1" noChangeArrowheads="1"/>
          </p:cNvSpPr>
          <p:nvPr>
            <p:ph type="title"/>
          </p:nvPr>
        </p:nvSpPr>
        <p:spPr>
          <a:xfrm>
            <a:off x="611560" y="617538"/>
            <a:ext cx="7793037" cy="1143000"/>
          </a:xfrm>
          <a:noFill/>
          <a:ln/>
        </p:spPr>
        <p:txBody>
          <a:bodyPr/>
          <a:lstStyle/>
          <a:p>
            <a:r>
              <a:rPr lang="tr-TR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Subinguinal-İnguinal</a:t>
            </a:r>
            <a:r>
              <a:rPr lang="tr-T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cerrahide optik </a:t>
            </a:r>
            <a:r>
              <a:rPr lang="tr-T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tr-T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üyüteç </a:t>
            </a:r>
            <a:r>
              <a:rPr lang="tr-T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tr-T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ullanılması-Yararları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7881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898525" y="2708275"/>
            <a:ext cx="4968875" cy="3384550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tr-TR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Lenf damarlarının korunması</a:t>
            </a:r>
          </a:p>
          <a:p>
            <a:pPr lvl="1">
              <a:lnSpc>
                <a:spcPct val="120000"/>
              </a:lnSpc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tr-TR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Hidrosel </a:t>
            </a:r>
            <a:r>
              <a:rPr lang="tr-TR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</a:t>
            </a:r>
          </a:p>
          <a:p>
            <a:pPr>
              <a:lnSpc>
                <a:spcPct val="120000"/>
              </a:lnSpc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tr-TR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Arterin korunması</a:t>
            </a:r>
          </a:p>
          <a:p>
            <a:pPr lvl="1">
              <a:lnSpc>
                <a:spcPct val="120000"/>
              </a:lnSpc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tr-TR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Testis atrofisi </a:t>
            </a:r>
            <a:r>
              <a:rPr lang="tr-TR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</a:t>
            </a:r>
          </a:p>
          <a:p>
            <a:pPr>
              <a:lnSpc>
                <a:spcPct val="120000"/>
              </a:lnSpc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tr-TR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Küçük venlerin tanınması</a:t>
            </a:r>
          </a:p>
          <a:p>
            <a:pPr lvl="1">
              <a:lnSpc>
                <a:spcPct val="120000"/>
              </a:lnSpc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tr-TR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Varikosel nüksü </a:t>
            </a:r>
            <a:r>
              <a:rPr lang="tr-TR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</a:t>
            </a:r>
          </a:p>
        </p:txBody>
      </p:sp>
      <p:pic>
        <p:nvPicPr>
          <p:cNvPr id="207882" name="12 ameliyat59.49-1.00.12.mpg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2557463"/>
            <a:ext cx="3600450" cy="2944812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19" fill="hold"/>
                                        <p:tgtEl>
                                          <p:spTgt spid="2078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788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78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078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882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89088" y="333375"/>
            <a:ext cx="6296025" cy="1176338"/>
          </a:xfrm>
        </p:spPr>
        <p:txBody>
          <a:bodyPr/>
          <a:lstStyle/>
          <a:p>
            <a:pPr eaLnBrk="1" hangingPunct="1">
              <a:defRPr/>
            </a:pPr>
            <a:r>
              <a:rPr lang="tr-TR" sz="4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İnguinal Varikoselektomi</a:t>
            </a:r>
            <a:endParaRPr lang="en-US" sz="4000" b="1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4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752600"/>
            <a:ext cx="79248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Pct val="60000"/>
              <a:buFont typeface="Wingdings" pitchFamily="2" charset="2"/>
              <a:buNone/>
              <a:defRPr/>
            </a:pPr>
            <a:r>
              <a:rPr lang="tr-TR" sz="2800" b="1" smtClean="0">
                <a:solidFill>
                  <a:srgbClr val="99FF33"/>
                </a:solidFill>
                <a:latin typeface="Times New Roman" pitchFamily="18" charset="0"/>
              </a:rPr>
              <a:t>Avantajları:</a:t>
            </a:r>
            <a:endParaRPr lang="en-US" sz="2800" b="1" smtClean="0">
              <a:solidFill>
                <a:srgbClr val="99FF33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SzPct val="60000"/>
              <a:buFont typeface="Wingdings" pitchFamily="2" charset="2"/>
              <a:buChar char=""/>
              <a:defRPr/>
            </a:pPr>
            <a:r>
              <a:rPr lang="tr-TR" sz="2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Eksternal spermatik ven ligasyonu</a:t>
            </a:r>
          </a:p>
          <a:p>
            <a:pPr eaLnBrk="1" hangingPunct="1">
              <a:lnSpc>
                <a:spcPct val="90000"/>
              </a:lnSpc>
              <a:buSzPct val="60000"/>
              <a:buFont typeface="Wingdings" pitchFamily="2" charset="2"/>
              <a:buChar char=""/>
              <a:defRPr/>
            </a:pPr>
            <a:r>
              <a:rPr lang="tr-TR" sz="2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Testisin doğurtulması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None/>
              <a:defRPr/>
            </a:pPr>
            <a:r>
              <a:rPr lang="tr-TR" sz="24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Testis biyopsisi, gubernaküler ven ligasyonu</a:t>
            </a:r>
          </a:p>
          <a:p>
            <a:pPr eaLnBrk="1" hangingPunct="1">
              <a:lnSpc>
                <a:spcPct val="90000"/>
              </a:lnSpc>
              <a:buSzPct val="60000"/>
              <a:buFont typeface="Wingdings" pitchFamily="2" charset="2"/>
              <a:buChar char=""/>
              <a:defRPr/>
            </a:pPr>
            <a:r>
              <a:rPr lang="tr-TR" sz="2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Daha proksimalde daha az ven ligasyonu ve daha düşük arter yaralanma riski</a:t>
            </a:r>
          </a:p>
          <a:p>
            <a:pPr lvl="2" eaLnBrk="1" hangingPunct="1">
              <a:lnSpc>
                <a:spcPct val="90000"/>
              </a:lnSpc>
              <a:buSzPct val="60000"/>
              <a:buFont typeface="Wingdings" pitchFamily="2" charset="2"/>
              <a:buChar char=""/>
              <a:defRPr/>
            </a:pPr>
            <a:r>
              <a:rPr lang="tr-TR" sz="20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Beck ve ark, J Urol, 1992</a:t>
            </a:r>
          </a:p>
          <a:p>
            <a:pPr eaLnBrk="1" hangingPunct="1">
              <a:lnSpc>
                <a:spcPct val="90000"/>
              </a:lnSpc>
              <a:buSzPct val="60000"/>
              <a:buFont typeface="Wingdings" pitchFamily="2" charset="2"/>
              <a:buNone/>
              <a:defRPr/>
            </a:pPr>
            <a:r>
              <a:rPr lang="tr-TR" sz="2800" b="1" smtClean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Dezavantajları:</a:t>
            </a:r>
          </a:p>
          <a:p>
            <a:pPr eaLnBrk="1" hangingPunct="1">
              <a:lnSpc>
                <a:spcPct val="90000"/>
              </a:lnSpc>
              <a:buSzPct val="60000"/>
              <a:buFont typeface="Wingdings" pitchFamily="2" charset="2"/>
              <a:buChar char=""/>
              <a:defRPr/>
            </a:pPr>
            <a:r>
              <a:rPr lang="tr-TR" sz="2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Eksternal oblik fasiyasının açılması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None/>
              <a:defRPr/>
            </a:pPr>
            <a:r>
              <a:rPr lang="tr-TR" sz="24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Fazla ağrı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None/>
              <a:defRPr/>
            </a:pPr>
            <a:r>
              <a:rPr lang="tr-TR" sz="24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Geç yara iyileşmesi </a:t>
            </a:r>
            <a:endParaRPr lang="en-US" sz="2400" b="1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86043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97013" y="457200"/>
            <a:ext cx="7467600" cy="990600"/>
          </a:xfrm>
        </p:spPr>
        <p:txBody>
          <a:bodyPr/>
          <a:lstStyle/>
          <a:p>
            <a:pPr eaLnBrk="1" hangingPunct="1">
              <a:defRPr/>
            </a:pPr>
            <a:r>
              <a:rPr lang="tr-TR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Subinguinal Varikoselektomi</a:t>
            </a:r>
            <a:endParaRPr lang="en-US" sz="3600" b="1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4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1828800"/>
            <a:ext cx="76200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Pct val="60000"/>
              <a:buFont typeface="Wingdings" pitchFamily="2" charset="2"/>
              <a:buNone/>
              <a:defRPr/>
            </a:pPr>
            <a:r>
              <a:rPr lang="tr-TR" sz="2800" b="1" smtClean="0">
                <a:solidFill>
                  <a:srgbClr val="99FF33"/>
                </a:solidFill>
                <a:latin typeface="Times New Roman" pitchFamily="18" charset="0"/>
              </a:rPr>
              <a:t>Avantajları:</a:t>
            </a:r>
            <a:endParaRPr lang="en-US" sz="2800" b="1" smtClean="0">
              <a:solidFill>
                <a:srgbClr val="99FF33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SzPct val="60000"/>
              <a:buFont typeface="Wingdings" pitchFamily="2" charset="2"/>
              <a:buChar char=""/>
              <a:defRPr/>
            </a:pPr>
            <a:r>
              <a:rPr lang="tr-TR" sz="2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Eksternal spermatik ven ligasyonu</a:t>
            </a:r>
          </a:p>
          <a:p>
            <a:pPr eaLnBrk="1" hangingPunct="1">
              <a:lnSpc>
                <a:spcPct val="90000"/>
              </a:lnSpc>
              <a:buSzPct val="60000"/>
              <a:buFont typeface="Wingdings" pitchFamily="2" charset="2"/>
              <a:buChar char=""/>
              <a:defRPr/>
            </a:pPr>
            <a:r>
              <a:rPr lang="tr-TR" sz="2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Testisin doğurtulması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None/>
              <a:defRPr/>
            </a:pPr>
            <a:r>
              <a:rPr lang="tr-TR" sz="24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Testis biyopsisi, gubernaküler ven ligasyonu</a:t>
            </a:r>
          </a:p>
          <a:p>
            <a:pPr eaLnBrk="1" hangingPunct="1">
              <a:lnSpc>
                <a:spcPct val="90000"/>
              </a:lnSpc>
              <a:buSzPct val="60000"/>
              <a:buFont typeface="Wingdings" pitchFamily="2" charset="2"/>
              <a:buChar char=""/>
              <a:defRPr/>
            </a:pPr>
            <a:r>
              <a:rPr lang="tr-TR" sz="2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Eksternal oblik fasiyasının açılmaması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None/>
              <a:defRPr/>
            </a:pPr>
            <a:r>
              <a:rPr lang="tr-TR" sz="24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Daha az postoperatif ağrı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None/>
              <a:defRPr/>
            </a:pPr>
            <a:r>
              <a:rPr lang="tr-TR" sz="24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Hızlı yara iyileşmesi-obezler için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None/>
              <a:defRPr/>
            </a:pPr>
            <a:r>
              <a:rPr lang="tr-TR" sz="24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Kolay lokal anestezi </a:t>
            </a:r>
            <a:endParaRPr lang="en-US" sz="2400" b="1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SzPct val="60000"/>
              <a:buFont typeface="Wingdings" pitchFamily="2" charset="2"/>
              <a:buNone/>
              <a:defRPr/>
            </a:pPr>
            <a:r>
              <a:rPr lang="tr-TR" sz="2800" b="1" smtClean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Dezavantajları:</a:t>
            </a:r>
          </a:p>
          <a:p>
            <a:pPr eaLnBrk="1" hangingPunct="1">
              <a:lnSpc>
                <a:spcPct val="90000"/>
              </a:lnSpc>
              <a:buSzPct val="60000"/>
              <a:buFont typeface="Wingdings" pitchFamily="2" charset="2"/>
              <a:buChar char=""/>
              <a:defRPr/>
            </a:pPr>
            <a:r>
              <a:rPr lang="tr-TR" sz="2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Daha distalde daha fazla ven ligasyonu</a:t>
            </a:r>
          </a:p>
          <a:p>
            <a:pPr eaLnBrk="1" hangingPunct="1">
              <a:lnSpc>
                <a:spcPct val="90000"/>
              </a:lnSpc>
              <a:buSzPct val="60000"/>
              <a:buFont typeface="Wingdings" pitchFamily="2" charset="2"/>
              <a:buChar char=""/>
              <a:defRPr/>
            </a:pPr>
            <a:r>
              <a:rPr lang="tr-TR" sz="2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Daha yüksek arter yaralanma riski</a:t>
            </a:r>
            <a:endParaRPr lang="tr-TR" sz="28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57803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733301"/>
            <a:ext cx="8784975" cy="607467"/>
          </a:xfrm>
        </p:spPr>
        <p:txBody>
          <a:bodyPr/>
          <a:lstStyle/>
          <a:p>
            <a:pPr eaLnBrk="1" hangingPunct="1">
              <a:defRPr/>
            </a:pPr>
            <a:r>
              <a:rPr lang="tr-TR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Mikroskopik</a:t>
            </a:r>
            <a:r>
              <a:rPr lang="tr-T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tr-TR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inguinal</a:t>
            </a:r>
            <a:r>
              <a:rPr lang="tr-T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tr-TR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varikoselektomi</a:t>
            </a:r>
            <a:endParaRPr lang="en-US" sz="4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395538" y="1300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688133" name="Text Box 5"/>
          <p:cNvSpPr txBox="1">
            <a:spLocks noChangeArrowheads="1"/>
          </p:cNvSpPr>
          <p:nvPr/>
        </p:nvSpPr>
        <p:spPr bwMode="auto">
          <a:xfrm>
            <a:off x="432246" y="2512293"/>
            <a:ext cx="8604250" cy="245605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lvl="4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tr-T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	</a:t>
            </a:r>
            <a:r>
              <a:rPr lang="tr-TR" b="1" dirty="0" err="1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Preop</a:t>
            </a:r>
            <a:r>
              <a:rPr lang="tr-TR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	</a:t>
            </a:r>
            <a:r>
              <a:rPr lang="tr-TR" b="1" dirty="0" err="1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Postop</a:t>
            </a:r>
            <a:r>
              <a:rPr lang="tr-TR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	P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"/>
              <a:defRPr/>
            </a:pPr>
            <a:r>
              <a:rPr lang="tr-T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Sperm </a:t>
            </a:r>
            <a:r>
              <a:rPr lang="tr-T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sayısı (milyon)	36.9		46.8		&lt;0.001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"/>
              <a:defRPr/>
            </a:pPr>
            <a:r>
              <a:rPr lang="tr-T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tr-T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Motilite</a:t>
            </a:r>
            <a:r>
              <a:rPr lang="tr-T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(%)</a:t>
            </a:r>
            <a:r>
              <a:rPr lang="tr-T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	39.6		45.7		&lt;0.001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"/>
              <a:defRPr/>
            </a:pPr>
            <a:r>
              <a:rPr lang="tr-T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WHO </a:t>
            </a:r>
            <a:r>
              <a:rPr lang="tr-T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morfoloji (%)	48.4		52.1		&lt;0.001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"/>
              <a:defRPr/>
            </a:pPr>
            <a:endParaRPr lang="tr-TR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"/>
              <a:defRPr/>
            </a:pPr>
            <a:r>
              <a:rPr lang="tr-T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Gebelik</a:t>
            </a:r>
            <a:r>
              <a:rPr lang="tr-T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: % 43</a:t>
            </a:r>
          </a:p>
        </p:txBody>
      </p:sp>
      <p:sp>
        <p:nvSpPr>
          <p:cNvPr id="688134" name="Text Box 6"/>
          <p:cNvSpPr txBox="1">
            <a:spLocks noChangeArrowheads="1"/>
          </p:cNvSpPr>
          <p:nvPr/>
        </p:nvSpPr>
        <p:spPr bwMode="auto">
          <a:xfrm>
            <a:off x="4922838" y="5876925"/>
            <a:ext cx="375314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2000" b="1" dirty="0" err="1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Goldstein</a:t>
            </a:r>
            <a:r>
              <a:rPr lang="tr-TR" sz="20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M ve ark, J </a:t>
            </a:r>
            <a:r>
              <a:rPr lang="tr-TR" sz="2000" b="1" dirty="0" err="1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Urol</a:t>
            </a:r>
            <a:r>
              <a:rPr lang="tr-TR" sz="20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, 1992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841500" y="1988840"/>
            <a:ext cx="34938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tr-TR" altLang="tr-TR" b="1" dirty="0" smtClean="0">
                <a:solidFill>
                  <a:srgbClr val="99FF33"/>
                </a:solidFill>
                <a:latin typeface="Times New Roman" pitchFamily="18" charset="0"/>
              </a:rPr>
              <a:t>n=429 (</a:t>
            </a:r>
            <a:r>
              <a:rPr lang="tr-TR" altLang="tr-TR" b="1" dirty="0" err="1" smtClean="0">
                <a:solidFill>
                  <a:srgbClr val="99FF33"/>
                </a:solidFill>
                <a:latin typeface="Times New Roman" pitchFamily="18" charset="0"/>
              </a:rPr>
              <a:t>Varikoselektomi</a:t>
            </a:r>
            <a:r>
              <a:rPr lang="tr-TR" altLang="tr-TR" b="1" dirty="0">
                <a:solidFill>
                  <a:srgbClr val="99FF33"/>
                </a:solidFill>
                <a:latin typeface="Times New Roman" pitchFamily="18" charset="0"/>
              </a:rPr>
              <a:t>)</a:t>
            </a:r>
            <a:r>
              <a:rPr lang="tr-TR" altLang="tr-TR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743263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793038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 </a:t>
            </a:r>
            <a:endParaRPr lang="en-US" sz="4000" b="1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90179" name="Rectangle 3"/>
          <p:cNvSpPr>
            <a:spLocks noChangeArrowheads="1"/>
          </p:cNvSpPr>
          <p:nvPr/>
        </p:nvSpPr>
        <p:spPr bwMode="auto">
          <a:xfrm>
            <a:off x="1042988" y="817563"/>
            <a:ext cx="8066087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7" rIns="92075" bIns="46037"/>
          <a:lstStyle/>
          <a:p>
            <a:pPr>
              <a:spcBef>
                <a:spcPct val="20000"/>
              </a:spcBef>
              <a:defRPr/>
            </a:pPr>
            <a:r>
              <a:rPr lang="tr-TR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Subinguinal Mikroskopik Varikoselektomi</a:t>
            </a:r>
            <a:endParaRPr lang="en-US" b="1">
              <a:solidFill>
                <a:srgbClr val="99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90180" name="Text Box 4"/>
          <p:cNvSpPr txBox="1">
            <a:spLocks noChangeArrowheads="1"/>
          </p:cNvSpPr>
          <p:nvPr/>
        </p:nvSpPr>
        <p:spPr bwMode="auto">
          <a:xfrm>
            <a:off x="1835150" y="2492375"/>
            <a:ext cx="4681538" cy="29527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i="1" u="sng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     </a:t>
            </a:r>
            <a:r>
              <a:rPr lang="en-US" sz="2000" b="1" i="1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</a:t>
            </a:r>
            <a:r>
              <a:rPr lang="en-US" sz="2000" b="1" i="1" u="sng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</a:t>
            </a:r>
            <a:endParaRPr lang="en-US" sz="2000" b="1" i="1">
              <a:solidFill>
                <a:srgbClr val="99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r>
              <a:rPr lang="tr-TR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Sperm par. artış	% 75</a:t>
            </a:r>
          </a:p>
          <a:p>
            <a:pPr>
              <a:defRPr/>
            </a:pPr>
            <a:r>
              <a:rPr lang="tr-TR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Morfoloji artış 	% 63</a:t>
            </a:r>
          </a:p>
          <a:p>
            <a:pPr>
              <a:defRPr/>
            </a:pPr>
            <a: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</a:p>
          <a:p>
            <a:pPr>
              <a:defRPr/>
            </a:pPr>
            <a:r>
              <a:rPr lang="tr-TR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Gebelik	</a:t>
            </a:r>
            <a: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</a:t>
            </a:r>
            <a:r>
              <a:rPr lang="tr-TR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% 35.6</a:t>
            </a:r>
          </a:p>
          <a:p>
            <a:pPr>
              <a:defRPr/>
            </a:pPr>
            <a:endParaRPr lang="en-US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r>
              <a:rPr lang="tr-TR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Nüks			% 0.82</a:t>
            </a:r>
          </a:p>
          <a:p>
            <a:pPr>
              <a:defRPr/>
            </a:pPr>
            <a:r>
              <a:rPr lang="tr-TR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Hidrosel		% 0.2</a:t>
            </a:r>
            <a:endParaRPr lang="tr-TR">
              <a:latin typeface="Times New Roman" pitchFamily="18" charset="0"/>
            </a:endParaRPr>
          </a:p>
        </p:txBody>
      </p:sp>
      <p:sp>
        <p:nvSpPr>
          <p:cNvPr id="690181" name="Text Box 5"/>
          <p:cNvSpPr txBox="1">
            <a:spLocks noChangeArrowheads="1"/>
          </p:cNvSpPr>
          <p:nvPr/>
        </p:nvSpPr>
        <p:spPr bwMode="auto">
          <a:xfrm>
            <a:off x="5104514" y="5946775"/>
            <a:ext cx="342792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2000" b="1" dirty="0" err="1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Marmar</a:t>
            </a:r>
            <a:r>
              <a:rPr lang="tr-TR" sz="20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ve Kim, J </a:t>
            </a:r>
            <a:r>
              <a:rPr lang="tr-TR" sz="2000" b="1" dirty="0" err="1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Urol</a:t>
            </a:r>
            <a:r>
              <a:rPr lang="tr-TR" sz="20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, 1994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841500" y="2081213"/>
            <a:ext cx="3954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tr-TR" altLang="tr-TR" b="1" dirty="0">
                <a:solidFill>
                  <a:srgbClr val="99FF33"/>
                </a:solidFill>
                <a:latin typeface="Times New Roman" pitchFamily="18" charset="0"/>
              </a:rPr>
              <a:t>n=466 (606 </a:t>
            </a:r>
            <a:r>
              <a:rPr lang="tr-TR" altLang="tr-TR" b="1" dirty="0" err="1">
                <a:solidFill>
                  <a:srgbClr val="99FF33"/>
                </a:solidFill>
                <a:latin typeface="Times New Roman" pitchFamily="18" charset="0"/>
              </a:rPr>
              <a:t>varikoselektomi</a:t>
            </a:r>
            <a:r>
              <a:rPr lang="tr-TR" altLang="tr-TR" b="1" dirty="0">
                <a:solidFill>
                  <a:srgbClr val="99FF33"/>
                </a:solidFill>
                <a:latin typeface="Times New Roman" pitchFamily="18" charset="0"/>
              </a:rPr>
              <a:t>)</a:t>
            </a:r>
            <a:r>
              <a:rPr lang="tr-TR" altLang="tr-TR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228158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15888"/>
            <a:ext cx="7900988" cy="779462"/>
          </a:xfrm>
          <a:noFill/>
          <a:ln/>
        </p:spPr>
        <p:txBody>
          <a:bodyPr/>
          <a:lstStyle/>
          <a:p>
            <a:r>
              <a:rPr lang="tr-TR" altLang="tr-TR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Varikosel-Tedavi Endikasyonları</a:t>
            </a:r>
            <a:endParaRPr lang="en-US" altLang="tr-TR" sz="36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55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1863" y="1196975"/>
            <a:ext cx="5178425" cy="792163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tr-TR" altLang="tr-TR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İnfertilite</a:t>
            </a:r>
          </a:p>
          <a:p>
            <a:pPr>
              <a:lnSpc>
                <a:spcPct val="80000"/>
              </a:lnSpc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tr-TR" altLang="tr-TR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Semptomatik varikosel</a:t>
            </a:r>
          </a:p>
        </p:txBody>
      </p:sp>
      <p:sp>
        <p:nvSpPr>
          <p:cNvPr id="955396" name="Rectangle 4"/>
          <p:cNvSpPr>
            <a:spLocks noChangeArrowheads="1"/>
          </p:cNvSpPr>
          <p:nvPr/>
        </p:nvSpPr>
        <p:spPr bwMode="auto">
          <a:xfrm>
            <a:off x="2395538" y="1300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smtClean="0">
              <a:solidFill>
                <a:srgbClr val="000000"/>
              </a:solidFill>
            </a:endParaRPr>
          </a:p>
        </p:txBody>
      </p:sp>
      <p:pic>
        <p:nvPicPr>
          <p:cNvPr id="95539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0325" y="1989138"/>
            <a:ext cx="6842125" cy="4549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55398" name="Text Box 6"/>
          <p:cNvSpPr txBox="1">
            <a:spLocks noChangeArrowheads="1"/>
          </p:cNvSpPr>
          <p:nvPr/>
        </p:nvSpPr>
        <p:spPr bwMode="auto">
          <a:xfrm>
            <a:off x="3873500" y="6548438"/>
            <a:ext cx="50911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r-TR" altLang="tr-TR" sz="1600" b="1" smtClean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Türk Androloji Derneği Varikosel Kılavuzu, 2005</a:t>
            </a:r>
          </a:p>
        </p:txBody>
      </p:sp>
      <p:sp>
        <p:nvSpPr>
          <p:cNvPr id="955399" name="Rectangle 7"/>
          <p:cNvSpPr>
            <a:spLocks noChangeArrowheads="1"/>
          </p:cNvSpPr>
          <p:nvPr/>
        </p:nvSpPr>
        <p:spPr bwMode="auto">
          <a:xfrm>
            <a:off x="1403350" y="2060575"/>
            <a:ext cx="6769100" cy="2447925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85371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793038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 </a:t>
            </a:r>
            <a:endParaRPr lang="en-US" sz="4000" b="1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4835" name="Rectangle 3"/>
          <p:cNvSpPr>
            <a:spLocks noChangeArrowheads="1"/>
          </p:cNvSpPr>
          <p:nvPr/>
        </p:nvSpPr>
        <p:spPr bwMode="auto">
          <a:xfrm>
            <a:off x="609600" y="457200"/>
            <a:ext cx="8534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7" rIns="92075" bIns="46037"/>
          <a:lstStyle/>
          <a:p>
            <a:pPr>
              <a:spcBef>
                <a:spcPct val="20000"/>
              </a:spcBef>
              <a:defRPr/>
            </a:pPr>
            <a:r>
              <a:rPr lang="tr-TR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</a:t>
            </a:r>
            <a:r>
              <a:rPr lang="tr-TR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Varikoselektomi</a:t>
            </a:r>
            <a:r>
              <a:rPr lang="tr-T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yöntemlerinin 	karşılaştırılması</a:t>
            </a:r>
          </a:p>
          <a:p>
            <a:pPr>
              <a:spcBef>
                <a:spcPct val="20000"/>
              </a:spcBef>
              <a:defRPr/>
            </a:pPr>
            <a:endParaRPr lang="tr-TR" sz="32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800" b="1" i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	</a:t>
            </a:r>
            <a:r>
              <a:rPr lang="tr-TR" sz="2800" b="1" i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</a:t>
            </a:r>
            <a:r>
              <a:rPr lang="tr-TR" sz="28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Yüksek </a:t>
            </a:r>
            <a:r>
              <a:rPr lang="tr-TR" sz="2800" b="1" dirty="0" err="1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ligasyon</a:t>
            </a:r>
            <a:r>
              <a:rPr lang="tr-TR" sz="28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</a:t>
            </a:r>
            <a:r>
              <a:rPr lang="tr-TR" sz="2800" b="1" dirty="0" err="1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Mikrocerrahi</a:t>
            </a:r>
            <a:r>
              <a:rPr lang="tr-TR" sz="28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tr-TR" sz="2800" b="1" dirty="0" err="1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Vx</a:t>
            </a:r>
            <a:r>
              <a:rPr lang="tr-TR" sz="28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P</a:t>
            </a:r>
          </a:p>
          <a:p>
            <a:pPr>
              <a:spcBef>
                <a:spcPct val="20000"/>
              </a:spcBef>
              <a:defRPr/>
            </a:pPr>
            <a:r>
              <a:rPr lang="tr-TR" sz="28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		(n=232)		(n=236)	</a:t>
            </a:r>
            <a:r>
              <a:rPr lang="tr-TR" sz="2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u="sng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      </a:t>
            </a:r>
            <a:r>
              <a:rPr lang="en-US" sz="2800" b="1" i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</a:t>
            </a:r>
            <a:r>
              <a:rPr lang="en-US" sz="2800" b="1" i="1" u="sng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</a:t>
            </a:r>
            <a:endParaRPr lang="en-US" sz="2800" b="1" i="1" dirty="0">
              <a:solidFill>
                <a:srgbClr val="99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tr-TR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(+) </a:t>
            </a:r>
            <a:r>
              <a:rPr lang="tr-TR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Seminal</a:t>
            </a:r>
            <a:r>
              <a:rPr lang="tr-TR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yanıt	% 34			% 46		  0.001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</a:p>
          <a:p>
            <a:pPr>
              <a:spcBef>
                <a:spcPct val="20000"/>
              </a:spcBef>
              <a:defRPr/>
            </a:pPr>
            <a:r>
              <a:rPr lang="tr-TR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Gebelik	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</a:t>
            </a:r>
            <a:r>
              <a:rPr lang="tr-TR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% 33.5		% 42.8	  0.057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tr-TR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Nüks</a:t>
            </a:r>
            <a:r>
              <a:rPr lang="tr-TR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		% 15.5		% 2.1		  0.000</a:t>
            </a:r>
          </a:p>
          <a:p>
            <a:pPr>
              <a:spcBef>
                <a:spcPct val="20000"/>
              </a:spcBef>
              <a:defRPr/>
            </a:pPr>
            <a:r>
              <a:rPr lang="tr-TR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Hidrosel</a:t>
            </a:r>
            <a:r>
              <a:rPr lang="tr-TR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	% 9.1			% 0.7		  0.000</a:t>
            </a:r>
          </a:p>
          <a:p>
            <a:pPr>
              <a:spcBef>
                <a:spcPct val="20000"/>
              </a:spcBef>
              <a:defRPr/>
            </a:pPr>
            <a:endParaRPr lang="tr-TR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tr-TR" b="1" i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				</a:t>
            </a:r>
            <a:r>
              <a:rPr lang="tr-TR" sz="2000" b="1" dirty="0">
                <a:solidFill>
                  <a:srgbClr val="33EF3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Çayan S </a:t>
            </a:r>
            <a:r>
              <a:rPr lang="tr-TR" sz="2000" b="1" dirty="0">
                <a:solidFill>
                  <a:srgbClr val="33EF3C"/>
                </a:solidFill>
                <a:latin typeface="Times New Roman" pitchFamily="18" charset="0"/>
              </a:rPr>
              <a:t>&amp;</a:t>
            </a:r>
            <a:r>
              <a:rPr lang="en-US" sz="2000" b="1" dirty="0">
                <a:solidFill>
                  <a:srgbClr val="33EF3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EF3C"/>
                </a:solidFill>
                <a:latin typeface="Times New Roman" pitchFamily="18" charset="0"/>
              </a:rPr>
              <a:t>Kadıoğlu</a:t>
            </a:r>
            <a:r>
              <a:rPr lang="tr-TR" sz="2000" b="1" dirty="0">
                <a:solidFill>
                  <a:srgbClr val="33EF3C"/>
                </a:solidFill>
                <a:latin typeface="Times New Roman" pitchFamily="18" charset="0"/>
              </a:rPr>
              <a:t> A</a:t>
            </a:r>
            <a:r>
              <a:rPr lang="tr-TR" sz="2000" dirty="0">
                <a:solidFill>
                  <a:srgbClr val="33EF3C"/>
                </a:solidFill>
                <a:latin typeface="Times New Roman" pitchFamily="18" charset="0"/>
              </a:rPr>
              <a:t>,</a:t>
            </a:r>
            <a:r>
              <a:rPr lang="tr-TR" sz="2000" b="1" dirty="0">
                <a:solidFill>
                  <a:srgbClr val="33EF3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</a:t>
            </a:r>
            <a:r>
              <a:rPr lang="tr-TR" sz="2000" b="1" dirty="0" err="1">
                <a:solidFill>
                  <a:srgbClr val="33EF3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Urology</a:t>
            </a:r>
            <a:r>
              <a:rPr lang="tr-TR" sz="2000" b="1" dirty="0">
                <a:solidFill>
                  <a:srgbClr val="33EF3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, 2000</a:t>
            </a:r>
            <a:endParaRPr lang="en-US" sz="2000" b="1" dirty="0">
              <a:solidFill>
                <a:srgbClr val="33EF3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spcBef>
                <a:spcPct val="20000"/>
              </a:spcBef>
              <a:defRPr/>
            </a:pPr>
            <a:endParaRPr lang="en-US" sz="2000" b="1" dirty="0">
              <a:solidFill>
                <a:srgbClr val="99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3048000" y="3276600"/>
            <a:ext cx="6096000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2613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57313" y="1781175"/>
            <a:ext cx="8143875" cy="41481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FFFFF"/>
              </a:buClr>
              <a:buSzPct val="70000"/>
              <a:buFont typeface="Wingdings" pitchFamily="2" charset="2"/>
              <a:buChar char="§"/>
              <a:defRPr/>
            </a:pPr>
            <a:r>
              <a:rPr lang="tr-TR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298 </a:t>
            </a:r>
            <a:r>
              <a:rPr lang="tr-TR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infertil</a:t>
            </a:r>
            <a:r>
              <a:rPr lang="tr-TR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erkek (446 </a:t>
            </a:r>
            <a:r>
              <a:rPr lang="tr-TR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palpabl</a:t>
            </a:r>
            <a:r>
              <a:rPr lang="tr-TR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tr-TR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varikosel</a:t>
            </a:r>
            <a:r>
              <a:rPr lang="tr-TR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lvl="1" eaLnBrk="1" hangingPunct="1">
              <a:lnSpc>
                <a:spcPct val="80000"/>
              </a:lnSpc>
              <a:buClr>
                <a:srgbClr val="FFFFFF"/>
              </a:buClr>
              <a:buSzPct val="70000"/>
              <a:buFont typeface="Wingdings" pitchFamily="2" charset="2"/>
              <a:buChar char="§"/>
              <a:defRPr/>
            </a:pPr>
            <a:r>
              <a:rPr lang="tr-TR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Açık </a:t>
            </a:r>
            <a:r>
              <a:rPr lang="tr-TR" sz="1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inguinal</a:t>
            </a:r>
            <a:r>
              <a:rPr lang="tr-TR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tr-TR" sz="1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Vx</a:t>
            </a:r>
            <a:r>
              <a:rPr lang="tr-TR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(n: 92)</a:t>
            </a:r>
          </a:p>
          <a:p>
            <a:pPr lvl="1" eaLnBrk="1" hangingPunct="1">
              <a:lnSpc>
                <a:spcPct val="80000"/>
              </a:lnSpc>
              <a:buClr>
                <a:srgbClr val="FFFFFF"/>
              </a:buClr>
              <a:buSzPct val="70000"/>
              <a:buFont typeface="Wingdings" pitchFamily="2" charset="2"/>
              <a:buChar char="§"/>
              <a:defRPr/>
            </a:pPr>
            <a:r>
              <a:rPr lang="tr-TR" sz="1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Laparoskopik</a:t>
            </a:r>
            <a:r>
              <a:rPr lang="tr-TR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tr-TR" sz="1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Vx</a:t>
            </a:r>
            <a:r>
              <a:rPr lang="tr-TR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(n: 94)</a:t>
            </a:r>
          </a:p>
          <a:p>
            <a:pPr lvl="1" eaLnBrk="1" hangingPunct="1">
              <a:lnSpc>
                <a:spcPct val="80000"/>
              </a:lnSpc>
              <a:buClr>
                <a:srgbClr val="FFFFFF"/>
              </a:buClr>
              <a:buSzPct val="70000"/>
              <a:buFont typeface="Wingdings" pitchFamily="2" charset="2"/>
              <a:buChar char="§"/>
              <a:defRPr/>
            </a:pPr>
            <a:r>
              <a:rPr lang="tr-TR" sz="1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Subinguinal</a:t>
            </a:r>
            <a:r>
              <a:rPr lang="tr-TR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tr-TR" sz="1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mikroskopik</a:t>
            </a:r>
            <a:r>
              <a:rPr lang="tr-TR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tr-TR" sz="1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Vx</a:t>
            </a:r>
            <a:r>
              <a:rPr lang="tr-TR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(n: 112)	</a:t>
            </a:r>
            <a:r>
              <a:rPr lang="tr-TR" sz="1800" dirty="0" smtClean="0">
                <a:solidFill>
                  <a:srgbClr val="FFFFFF"/>
                </a:solidFill>
              </a:rPr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tr-TR" sz="2000" dirty="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r-TR" sz="2000" dirty="0" smtClean="0">
                <a:solidFill>
                  <a:srgbClr val="FFFFFF"/>
                </a:solidFill>
              </a:rPr>
              <a:t>		 		    	</a:t>
            </a:r>
            <a:endParaRPr lang="tr-TR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Clr>
                <a:srgbClr val="FFFFFF"/>
              </a:buClr>
              <a:buSzPct val="70000"/>
              <a:buFont typeface="Wingdings" pitchFamily="2" charset="2"/>
              <a:buChar char="§"/>
              <a:defRPr/>
            </a:pPr>
            <a:endParaRPr lang="tr-TR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Clr>
                <a:srgbClr val="FFFFFF"/>
              </a:buClr>
              <a:buSzPct val="70000"/>
              <a:buFont typeface="Wingdings" pitchFamily="2" charset="2"/>
              <a:buChar char="§"/>
              <a:defRPr/>
            </a:pPr>
            <a:endParaRPr lang="tr-TR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Clr>
                <a:srgbClr val="FFFFFF"/>
              </a:buClr>
              <a:buSzPct val="70000"/>
              <a:buFont typeface="Wingdings" pitchFamily="2" charset="2"/>
              <a:buChar char="§"/>
              <a:defRPr/>
            </a:pPr>
            <a:endParaRPr lang="tr-TR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Clr>
                <a:srgbClr val="FFFFFF"/>
              </a:buClr>
              <a:buSzPct val="70000"/>
              <a:buFont typeface="Wingdings" pitchFamily="2" charset="2"/>
              <a:buChar char="§"/>
              <a:defRPr/>
            </a:pPr>
            <a:endParaRPr lang="tr-TR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Clr>
                <a:srgbClr val="FFFFFF"/>
              </a:buClr>
              <a:buSzPct val="70000"/>
              <a:buFont typeface="Wingdings" pitchFamily="2" charset="2"/>
              <a:buChar char="§"/>
              <a:defRPr/>
            </a:pPr>
            <a:endParaRPr lang="tr-TR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Clr>
                <a:srgbClr val="FFFFFF"/>
              </a:buClr>
              <a:buSzPct val="70000"/>
              <a:buFont typeface="Wingdings" pitchFamily="2" charset="2"/>
              <a:buChar char="§"/>
              <a:defRPr/>
            </a:pPr>
            <a:endParaRPr lang="tr-TR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Clr>
                <a:srgbClr val="FFFFFF"/>
              </a:buClr>
              <a:buSzPct val="70000"/>
              <a:buFontTx/>
              <a:buNone/>
              <a:defRPr/>
            </a:pPr>
            <a:endParaRPr lang="tr-TR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Clr>
                <a:srgbClr val="FFFFFF"/>
              </a:buClr>
              <a:buSzPct val="70000"/>
              <a:buFont typeface="Wingdings" pitchFamily="2" charset="2"/>
              <a:buChar char="§"/>
              <a:defRPr/>
            </a:pPr>
            <a:r>
              <a:rPr lang="tr-TR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Mikroskopik</a:t>
            </a:r>
            <a:r>
              <a:rPr lang="tr-TR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tr-TR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Vx</a:t>
            </a:r>
            <a:r>
              <a:rPr lang="tr-TR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diğer yöntemlere göre en düşük komplikasyon ve en yüksek iyileşme oranlarına sahip</a:t>
            </a:r>
          </a:p>
        </p:txBody>
      </p:sp>
      <p:sp>
        <p:nvSpPr>
          <p:cNvPr id="904195" name="Text Box 3"/>
          <p:cNvSpPr txBox="1">
            <a:spLocks noChangeArrowheads="1"/>
          </p:cNvSpPr>
          <p:nvPr/>
        </p:nvSpPr>
        <p:spPr bwMode="auto">
          <a:xfrm>
            <a:off x="6000750" y="6357938"/>
            <a:ext cx="2865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18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Al-</a:t>
            </a:r>
            <a:r>
              <a:rPr lang="tr-TR" sz="1800" b="1" dirty="0" err="1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Said</a:t>
            </a:r>
            <a:r>
              <a:rPr lang="tr-TR" sz="18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et al, J </a:t>
            </a:r>
            <a:r>
              <a:rPr lang="tr-TR" sz="1800" b="1" dirty="0" err="1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Urol</a:t>
            </a:r>
            <a:r>
              <a:rPr lang="tr-TR" sz="18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2008</a:t>
            </a:r>
          </a:p>
        </p:txBody>
      </p:sp>
      <p:sp>
        <p:nvSpPr>
          <p:cNvPr id="904196" name="Rectangle 4"/>
          <p:cNvSpPr>
            <a:spLocks noGrp="1" noChangeArrowheads="1"/>
          </p:cNvSpPr>
          <p:nvPr>
            <p:ph type="title"/>
          </p:nvPr>
        </p:nvSpPr>
        <p:spPr>
          <a:xfrm>
            <a:off x="1357313" y="285750"/>
            <a:ext cx="6783387" cy="1023938"/>
          </a:xfrm>
        </p:spPr>
        <p:txBody>
          <a:bodyPr/>
          <a:lstStyle/>
          <a:p>
            <a:pPr eaLnBrk="1" hangingPunct="1">
              <a:defRPr/>
            </a:pPr>
            <a:r>
              <a:rPr lang="tr-TR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Varikoselektomi</a:t>
            </a:r>
            <a:r>
              <a:rPr lang="tr-T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tr-TR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Prospektif</a:t>
            </a:r>
            <a:r>
              <a:rPr lang="tr-T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karşılaştırmalı çalışma</a:t>
            </a:r>
          </a:p>
        </p:txBody>
      </p:sp>
      <p:pic>
        <p:nvPicPr>
          <p:cNvPr id="522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3071813"/>
            <a:ext cx="84772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7" name="6 Metin kutusu"/>
          <p:cNvSpPr txBox="1"/>
          <p:nvPr/>
        </p:nvSpPr>
        <p:spPr>
          <a:xfrm>
            <a:off x="998538" y="5072063"/>
            <a:ext cx="703738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Spontan</a:t>
            </a:r>
            <a:r>
              <a:rPr lang="tr-T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gebelik:	% 31	         % 33	        % 38</a:t>
            </a:r>
          </a:p>
        </p:txBody>
      </p:sp>
    </p:spTree>
    <p:extLst>
      <p:ext uri="{BB962C8B-B14F-4D97-AF65-F5344CB8AC3E}">
        <p14:creationId xmlns:p14="http://schemas.microsoft.com/office/powerpoint/2010/main" val="153088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31789" y="404664"/>
            <a:ext cx="7128643" cy="791493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tr-TR" sz="3200" b="1" kern="0" dirty="0" err="1" smtClean="0">
                <a:solidFill>
                  <a:srgbClr val="FFFF00"/>
                </a:solidFill>
              </a:rPr>
              <a:t>İnguinal</a:t>
            </a:r>
            <a:r>
              <a:rPr lang="tr-TR" sz="3200" b="1" kern="0" dirty="0" smtClean="0">
                <a:solidFill>
                  <a:srgbClr val="FFFF00"/>
                </a:solidFill>
              </a:rPr>
              <a:t> </a:t>
            </a:r>
            <a:r>
              <a:rPr lang="tr-TR" sz="3200" b="1" kern="0" dirty="0" err="1" smtClean="0">
                <a:solidFill>
                  <a:srgbClr val="FFFF00"/>
                </a:solidFill>
              </a:rPr>
              <a:t>versus</a:t>
            </a:r>
            <a:r>
              <a:rPr lang="tr-TR" sz="3200" b="1" kern="0" dirty="0" smtClean="0">
                <a:solidFill>
                  <a:srgbClr val="FFFF00"/>
                </a:solidFill>
              </a:rPr>
              <a:t> </a:t>
            </a:r>
            <a:r>
              <a:rPr lang="tr-TR" sz="3200" b="1" kern="0" dirty="0" err="1" smtClean="0">
                <a:solidFill>
                  <a:srgbClr val="FFFF00"/>
                </a:solidFill>
              </a:rPr>
              <a:t>Subinguinal</a:t>
            </a:r>
            <a:r>
              <a:rPr lang="tr-TR" sz="3200" b="1" kern="0" dirty="0" smtClean="0">
                <a:solidFill>
                  <a:srgbClr val="FFFF00"/>
                </a:solidFill>
              </a:rPr>
              <a:t> </a:t>
            </a:r>
            <a:r>
              <a:rPr lang="tr-TR" sz="3200" b="1" kern="0" dirty="0" err="1" smtClean="0">
                <a:solidFill>
                  <a:srgbClr val="FFFF00"/>
                </a:solidFill>
              </a:rPr>
              <a:t>Mikroskopik</a:t>
            </a:r>
            <a:r>
              <a:rPr lang="tr-TR" sz="3200" b="1" kern="0" dirty="0" smtClean="0">
                <a:solidFill>
                  <a:srgbClr val="FFFF00"/>
                </a:solidFill>
              </a:rPr>
              <a:t> </a:t>
            </a:r>
            <a:r>
              <a:rPr lang="tr-TR" sz="3200" b="1" kern="0" dirty="0" err="1" smtClean="0">
                <a:solidFill>
                  <a:srgbClr val="FFFF00"/>
                </a:solidFill>
              </a:rPr>
              <a:t>Varikoselektomi</a:t>
            </a:r>
            <a:r>
              <a:rPr lang="tr-TR" sz="3200" kern="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endParaRPr lang="tr-TR" sz="3200" kern="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20725" y="1772369"/>
            <a:ext cx="8459787" cy="4752975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8000"/>
              <a:buChar char="_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Char char="_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Char char="_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Char char="_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Char char="_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Char char="_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Char char="_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Char char="_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Char char="_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tr-TR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212 </a:t>
            </a:r>
            <a:r>
              <a:rPr lang="tr-TR" sz="2000" b="1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varikoselli</a:t>
            </a:r>
            <a:r>
              <a:rPr lang="tr-TR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tr-TR" sz="2000" b="1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infertil</a:t>
            </a:r>
            <a:r>
              <a:rPr lang="tr-TR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erkek</a:t>
            </a:r>
          </a:p>
          <a:p>
            <a:pPr lvl="1"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tr-TR" sz="1600" b="1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Mikrocerrahi</a:t>
            </a:r>
            <a:r>
              <a:rPr lang="tr-TR" sz="1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yüksek </a:t>
            </a:r>
            <a:r>
              <a:rPr lang="tr-TR" sz="1600" b="1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inguinal</a:t>
            </a:r>
            <a:r>
              <a:rPr lang="tr-TR" sz="1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(n: 147)</a:t>
            </a:r>
          </a:p>
          <a:p>
            <a:pPr lvl="1"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tr-TR" sz="1600" b="1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Mikrocerrahi</a:t>
            </a:r>
            <a:r>
              <a:rPr lang="tr-TR" sz="1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tr-TR" sz="1600" b="1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sub-inguinal</a:t>
            </a:r>
            <a:r>
              <a:rPr lang="tr-TR" sz="1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(n: 65) </a:t>
            </a:r>
            <a:endParaRPr lang="tr-TR" sz="16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Clr>
                <a:srgbClr val="FFFFFF"/>
              </a:buClr>
              <a:buSzPct val="70000"/>
              <a:buFont typeface="Wingdings" pitchFamily="2" charset="2"/>
              <a:buChar char="§"/>
            </a:pPr>
            <a:endParaRPr lang="tr-TR" sz="20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tr-TR" sz="2000" b="1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Postoperatif</a:t>
            </a:r>
            <a:r>
              <a:rPr lang="tr-TR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karşılaştırma</a:t>
            </a:r>
          </a:p>
          <a:p>
            <a:pPr lvl="1"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tr-TR" sz="1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Sperm parametrelerinde iyileşme (</a:t>
            </a:r>
            <a:r>
              <a:rPr lang="tr-TR" sz="1600" b="1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İnguinal</a:t>
            </a:r>
            <a:r>
              <a:rPr lang="tr-TR" sz="1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%42, </a:t>
            </a:r>
            <a:r>
              <a:rPr lang="tr-TR" sz="1600" b="1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sub-inguinal</a:t>
            </a:r>
            <a:r>
              <a:rPr lang="tr-TR" sz="1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%38)</a:t>
            </a:r>
          </a:p>
          <a:p>
            <a:pPr lvl="1"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tr-TR" sz="1600" b="1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Spontan</a:t>
            </a:r>
            <a:r>
              <a:rPr lang="tr-TR" sz="1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gebelik (</a:t>
            </a:r>
            <a:r>
              <a:rPr lang="tr-TR" sz="16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İnguinal</a:t>
            </a:r>
            <a:r>
              <a:rPr lang="tr-TR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%</a:t>
            </a:r>
            <a:r>
              <a:rPr lang="tr-TR" sz="1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41, </a:t>
            </a:r>
            <a:r>
              <a:rPr lang="tr-TR" sz="16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sub-inguinal</a:t>
            </a:r>
            <a:r>
              <a:rPr lang="tr-TR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%</a:t>
            </a:r>
            <a:r>
              <a:rPr lang="tr-TR" sz="1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33)</a:t>
            </a:r>
            <a:endParaRPr lang="tr-TR" sz="16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tr-TR" sz="1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Her iki teknikte operasyon süresi ve post-op komplikasyon süreleri benzer.</a:t>
            </a:r>
          </a:p>
          <a:p>
            <a:pPr>
              <a:buClr>
                <a:srgbClr val="FFFFFF"/>
              </a:buClr>
              <a:buSzPct val="70000"/>
              <a:buFont typeface="Wingdings" pitchFamily="2" charset="2"/>
              <a:buChar char="§"/>
            </a:pPr>
            <a:endParaRPr lang="tr-TR" sz="20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tr-TR" sz="2000" b="1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Postoperatif</a:t>
            </a:r>
            <a:r>
              <a:rPr lang="tr-TR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etkinliği her iki teknikte de aynı, fakat </a:t>
            </a:r>
            <a:r>
              <a:rPr lang="tr-TR" sz="2000" b="1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sub-inguinal</a:t>
            </a:r>
            <a:r>
              <a:rPr lang="tr-TR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teknikte daha fazla </a:t>
            </a:r>
            <a:r>
              <a:rPr lang="tr-TR" sz="2000" b="1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ven</a:t>
            </a:r>
            <a:r>
              <a:rPr lang="tr-TR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bağlanması ve arter aranması bu tekniği </a:t>
            </a:r>
            <a:r>
              <a:rPr lang="tr-TR" sz="2000" b="1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inguinal</a:t>
            </a:r>
            <a:r>
              <a:rPr lang="tr-TR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tr-TR" sz="2000" b="1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varikoselektomi</a:t>
            </a:r>
            <a:r>
              <a:rPr lang="tr-TR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tekniğine göre daha zorlaştırmaktadır.</a:t>
            </a:r>
            <a:endParaRPr lang="en-US" sz="2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499992" y="6135687"/>
            <a:ext cx="4206601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b="1" i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</a:t>
            </a:r>
            <a:r>
              <a:rPr lang="tr-TR" sz="1600" b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Orhan </a:t>
            </a:r>
            <a:r>
              <a:rPr lang="tr-TR" sz="16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İ</a:t>
            </a:r>
            <a:r>
              <a:rPr lang="tr-TR" sz="1600" b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16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ve ark, </a:t>
            </a:r>
            <a:r>
              <a:rPr lang="tr-TR" sz="1600" b="1" dirty="0" err="1" smtClean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Arch</a:t>
            </a:r>
            <a:r>
              <a:rPr lang="tr-TR" sz="1600" b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1600" b="1" dirty="0" err="1" smtClean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Androl</a:t>
            </a:r>
            <a:r>
              <a:rPr lang="tr-TR" sz="1600" b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, 2005</a:t>
            </a:r>
            <a:endParaRPr lang="tr-TR" sz="1600" b="1" dirty="0">
              <a:solidFill>
                <a:srgbClr val="99FF33"/>
              </a:solidFill>
              <a:effectLst>
                <a:outerShdw blurRad="38100" dist="38100" dir="2700000" algn="tl">
                  <a:srgbClr val="000000"/>
                </a:out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2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5949280"/>
            <a:ext cx="3232993" cy="66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331789" y="404664"/>
            <a:ext cx="7128643" cy="791493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tr-TR" sz="3200" b="1" kern="0" dirty="0" err="1" smtClean="0">
                <a:solidFill>
                  <a:srgbClr val="FFFF00"/>
                </a:solidFill>
              </a:rPr>
              <a:t>İnguinal</a:t>
            </a:r>
            <a:r>
              <a:rPr lang="tr-TR" sz="3200" b="1" kern="0" dirty="0" smtClean="0">
                <a:solidFill>
                  <a:srgbClr val="FFFF00"/>
                </a:solidFill>
              </a:rPr>
              <a:t> </a:t>
            </a:r>
            <a:r>
              <a:rPr lang="tr-TR" sz="3200" b="1" kern="0" dirty="0" err="1" smtClean="0">
                <a:solidFill>
                  <a:srgbClr val="FFFF00"/>
                </a:solidFill>
              </a:rPr>
              <a:t>versus</a:t>
            </a:r>
            <a:r>
              <a:rPr lang="tr-TR" sz="3200" b="1" kern="0" dirty="0" smtClean="0">
                <a:solidFill>
                  <a:srgbClr val="FFFF00"/>
                </a:solidFill>
              </a:rPr>
              <a:t> </a:t>
            </a:r>
            <a:r>
              <a:rPr lang="tr-TR" sz="3200" b="1" kern="0" dirty="0" err="1" smtClean="0">
                <a:solidFill>
                  <a:srgbClr val="FFFF00"/>
                </a:solidFill>
              </a:rPr>
              <a:t>Subinguinal</a:t>
            </a:r>
            <a:r>
              <a:rPr lang="tr-TR" sz="3200" b="1" kern="0" dirty="0" smtClean="0">
                <a:solidFill>
                  <a:srgbClr val="FFFF00"/>
                </a:solidFill>
              </a:rPr>
              <a:t> </a:t>
            </a:r>
            <a:r>
              <a:rPr lang="tr-TR" sz="3200" b="1" kern="0" dirty="0" err="1" smtClean="0">
                <a:solidFill>
                  <a:srgbClr val="FFFF00"/>
                </a:solidFill>
              </a:rPr>
              <a:t>Mikroskopik</a:t>
            </a:r>
            <a:r>
              <a:rPr lang="tr-TR" sz="3200" b="1" kern="0" dirty="0" smtClean="0">
                <a:solidFill>
                  <a:srgbClr val="FFFF00"/>
                </a:solidFill>
              </a:rPr>
              <a:t> </a:t>
            </a:r>
            <a:r>
              <a:rPr lang="tr-TR" sz="3200" b="1" kern="0" dirty="0" err="1" smtClean="0">
                <a:solidFill>
                  <a:srgbClr val="FFFF00"/>
                </a:solidFill>
              </a:rPr>
              <a:t>Varikoselektomi</a:t>
            </a:r>
            <a:r>
              <a:rPr lang="tr-TR" sz="3200" kern="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endParaRPr lang="tr-TR" sz="3200" kern="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420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36912"/>
            <a:ext cx="7268616" cy="118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841500" y="1988840"/>
            <a:ext cx="35707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tr-TR" altLang="tr-TR" b="1" dirty="0" smtClean="0">
                <a:solidFill>
                  <a:srgbClr val="99FF33"/>
                </a:solidFill>
                <a:latin typeface="Times New Roman" pitchFamily="18" charset="0"/>
              </a:rPr>
              <a:t>n= 345 (</a:t>
            </a:r>
            <a:r>
              <a:rPr lang="tr-TR" altLang="tr-TR" b="1" dirty="0" err="1" smtClean="0">
                <a:solidFill>
                  <a:srgbClr val="99FF33"/>
                </a:solidFill>
                <a:latin typeface="Times New Roman" pitchFamily="18" charset="0"/>
              </a:rPr>
              <a:t>Varikoselektomi</a:t>
            </a:r>
            <a:r>
              <a:rPr lang="tr-TR" altLang="tr-TR" b="1" dirty="0">
                <a:solidFill>
                  <a:srgbClr val="99FF33"/>
                </a:solidFill>
                <a:latin typeface="Times New Roman" pitchFamily="18" charset="0"/>
              </a:rPr>
              <a:t>)</a:t>
            </a:r>
            <a:r>
              <a:rPr lang="tr-TR" altLang="tr-TR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77072"/>
            <a:ext cx="8892480" cy="154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Yuvarlatılmış Dikdörtgen 1"/>
          <p:cNvSpPr/>
          <p:nvPr/>
        </p:nvSpPr>
        <p:spPr bwMode="auto">
          <a:xfrm>
            <a:off x="899592" y="2981625"/>
            <a:ext cx="5904656" cy="231351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Yuvarlatılmış Dikdörtgen 7"/>
          <p:cNvSpPr/>
          <p:nvPr/>
        </p:nvSpPr>
        <p:spPr bwMode="auto">
          <a:xfrm>
            <a:off x="899592" y="3341665"/>
            <a:ext cx="5904656" cy="231351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" name="Yuvarlatılmış Dikdörtgen 2"/>
          <p:cNvSpPr/>
          <p:nvPr/>
        </p:nvSpPr>
        <p:spPr bwMode="auto">
          <a:xfrm>
            <a:off x="107504" y="4581128"/>
            <a:ext cx="8352928" cy="270123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Yuvarlatılmış Dikdörtgen 9"/>
          <p:cNvSpPr/>
          <p:nvPr/>
        </p:nvSpPr>
        <p:spPr bwMode="auto">
          <a:xfrm>
            <a:off x="107504" y="5031085"/>
            <a:ext cx="8352928" cy="270123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56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8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17" y="990355"/>
            <a:ext cx="8672463" cy="2654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95537" y="4378038"/>
            <a:ext cx="8640960" cy="1067186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8000"/>
              <a:buChar char="_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Char char="_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Char char="_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Char char="_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Char char="_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Char char="_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Char char="_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Char char="_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Char char="_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tr-TR" sz="2000" b="1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Mikrocerrahi</a:t>
            </a:r>
            <a:r>
              <a:rPr lang="tr-TR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tr-TR" sz="2000" b="1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subinguinal</a:t>
            </a:r>
            <a:r>
              <a:rPr lang="tr-TR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tr-TR" sz="2000" b="1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varikoselektomi</a:t>
            </a:r>
            <a:r>
              <a:rPr lang="tr-TR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, teknikler arasında en sık tercih edilen yöntem olmalıdır.</a:t>
            </a:r>
            <a:endParaRPr lang="tr-TR" sz="20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5949280"/>
            <a:ext cx="3232993" cy="66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Yuvarlatılmış Dikdörtgen 1"/>
          <p:cNvSpPr/>
          <p:nvPr/>
        </p:nvSpPr>
        <p:spPr bwMode="auto">
          <a:xfrm>
            <a:off x="220017" y="1844824"/>
            <a:ext cx="8456439" cy="47286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Yuvarlatılmış Dikdörtgen 5"/>
          <p:cNvSpPr/>
          <p:nvPr/>
        </p:nvSpPr>
        <p:spPr bwMode="auto">
          <a:xfrm>
            <a:off x="220017" y="2668103"/>
            <a:ext cx="8456439" cy="47286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86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9" y="548680"/>
            <a:ext cx="2015430" cy="720080"/>
          </a:xfrm>
        </p:spPr>
        <p:txBody>
          <a:bodyPr/>
          <a:lstStyle/>
          <a:p>
            <a:pPr eaLnBrk="1" hangingPunct="1">
              <a:defRPr/>
            </a:pPr>
            <a:r>
              <a:rPr lang="tr-T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Sonuç</a:t>
            </a:r>
            <a:endParaRPr lang="en-US" sz="4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12776"/>
            <a:ext cx="7978775" cy="47640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SzPct val="60000"/>
              <a:buFont typeface="Wingdings" pitchFamily="2" charset="2"/>
              <a:buChar char=""/>
              <a:defRPr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SzPct val="60000"/>
              <a:buFont typeface="Wingdings" pitchFamily="2" charset="2"/>
              <a:buChar char=""/>
              <a:defRPr/>
            </a:pPr>
            <a:r>
              <a:rPr lang="tr-TR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Açık cerrahi tedavide altın standart,</a:t>
            </a:r>
          </a:p>
          <a:p>
            <a:pPr eaLnBrk="1" hangingPunct="1">
              <a:lnSpc>
                <a:spcPct val="80000"/>
              </a:lnSpc>
              <a:buSzPct val="60000"/>
              <a:buFont typeface="Wingdings" pitchFamily="2" charset="2"/>
              <a:buChar char=""/>
              <a:defRPr/>
            </a:pPr>
            <a:endParaRPr lang="tr-TR" sz="2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SzPct val="60000"/>
              <a:buFont typeface="Wingdings" pitchFamily="2" charset="2"/>
              <a:buChar char=""/>
              <a:defRPr/>
            </a:pPr>
            <a:r>
              <a:rPr lang="tr-TR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Eksternal</a:t>
            </a:r>
            <a:r>
              <a:rPr lang="tr-TR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spermatik</a:t>
            </a:r>
            <a:r>
              <a:rPr lang="tr-TR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tr-TR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kremasterik</a:t>
            </a:r>
            <a:r>
              <a:rPr lang="tr-TR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tr-TR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</a:t>
            </a:r>
            <a:r>
              <a:rPr lang="tr-TR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ve </a:t>
            </a:r>
            <a:r>
              <a:rPr lang="tr-TR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gubernaküler</a:t>
            </a:r>
            <a:r>
              <a:rPr lang="tr-TR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veni</a:t>
            </a:r>
            <a:r>
              <a:rPr lang="tr-TR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bağlamak için bir </a:t>
            </a:r>
            <a:r>
              <a:rPr lang="tr-TR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inguinal</a:t>
            </a:r>
            <a:r>
              <a:rPr lang="tr-TR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veya </a:t>
            </a:r>
            <a:r>
              <a:rPr lang="tr-TR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subinguinal</a:t>
            </a:r>
            <a:r>
              <a:rPr lang="tr-TR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yöntem seçilmeli,</a:t>
            </a:r>
          </a:p>
          <a:p>
            <a:pPr eaLnBrk="1" hangingPunct="1">
              <a:lnSpc>
                <a:spcPct val="80000"/>
              </a:lnSpc>
              <a:buSzPct val="60000"/>
              <a:buFont typeface="Wingdings" pitchFamily="2" charset="2"/>
              <a:buChar char=""/>
              <a:defRPr/>
            </a:pPr>
            <a:endParaRPr lang="tr-TR" sz="2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SzPct val="60000"/>
              <a:buFont typeface="Wingdings" pitchFamily="2" charset="2"/>
              <a:buChar char=""/>
              <a:defRPr/>
            </a:pPr>
            <a:r>
              <a:rPr lang="tr-TR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Düşük </a:t>
            </a:r>
            <a:r>
              <a:rPr lang="tr-TR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nüks</a:t>
            </a:r>
            <a:r>
              <a:rPr lang="tr-TR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ve </a:t>
            </a:r>
            <a:r>
              <a:rPr lang="tr-TR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hidrosel</a:t>
            </a:r>
            <a:r>
              <a:rPr lang="tr-TR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daha yüksek </a:t>
            </a:r>
            <a:r>
              <a:rPr lang="tr-TR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seminal</a:t>
            </a:r>
            <a:r>
              <a:rPr lang="tr-TR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parametrelerde iyileşme ve gebelik oranlarıyla </a:t>
            </a:r>
            <a:r>
              <a:rPr lang="tr-TR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mikrocerrahi</a:t>
            </a:r>
            <a:r>
              <a:rPr lang="tr-TR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varikoselektomi</a:t>
            </a:r>
            <a:endParaRPr lang="tr-TR" sz="2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SzPct val="60000"/>
              <a:buFont typeface="Wingdings" pitchFamily="2" charset="2"/>
              <a:buChar char=""/>
              <a:defRPr/>
            </a:pPr>
            <a:endParaRPr lang="tr-TR" sz="2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SzPct val="60000"/>
              <a:buFont typeface="Wingdings" pitchFamily="2" charset="2"/>
              <a:buChar char=""/>
              <a:defRPr/>
            </a:pPr>
            <a:r>
              <a:rPr lang="tr-TR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Eksternal</a:t>
            </a:r>
            <a:r>
              <a:rPr lang="tr-TR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oblik</a:t>
            </a:r>
            <a:r>
              <a:rPr lang="tr-TR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fasiyası</a:t>
            </a:r>
            <a:r>
              <a:rPr lang="tr-TR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açılmayacağı için daha az ağrı ve daha hızlı iyileşme nedeniyle uygun olgularda </a:t>
            </a:r>
            <a:r>
              <a:rPr lang="tr-TR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subinguinal</a:t>
            </a:r>
            <a:r>
              <a:rPr lang="tr-TR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varikoselektomi</a:t>
            </a:r>
            <a:r>
              <a:rPr lang="tr-TR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?</a:t>
            </a:r>
          </a:p>
          <a:p>
            <a:pPr eaLnBrk="1" hangingPunct="1">
              <a:lnSpc>
                <a:spcPct val="80000"/>
              </a:lnSpc>
              <a:buSzPct val="60000"/>
              <a:buFont typeface="Wingdings" pitchFamily="2" charset="2"/>
              <a:buChar char=""/>
              <a:defRPr/>
            </a:pPr>
            <a:endParaRPr lang="tr-TR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20216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16013" y="333375"/>
            <a:ext cx="7793037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tr-TR" sz="3200" b="1" kern="0" dirty="0" err="1" smtClean="0">
                <a:solidFill>
                  <a:srgbClr val="FFFF00"/>
                </a:solidFill>
              </a:rPr>
              <a:t>Varikosel</a:t>
            </a:r>
            <a:r>
              <a:rPr lang="tr-TR" sz="3200" b="1" kern="0" dirty="0" smtClean="0">
                <a:solidFill>
                  <a:srgbClr val="FFFF00"/>
                </a:solidFill>
              </a:rPr>
              <a:t> </a:t>
            </a:r>
            <a:r>
              <a:rPr lang="tr-TR" sz="3200" b="1" kern="0" dirty="0">
                <a:solidFill>
                  <a:srgbClr val="FFFF00"/>
                </a:solidFill>
              </a:rPr>
              <a:t>t</a:t>
            </a:r>
            <a:r>
              <a:rPr lang="tr-TR" sz="3200" b="1" kern="0" dirty="0" smtClean="0">
                <a:solidFill>
                  <a:srgbClr val="FFFF00"/>
                </a:solidFill>
              </a:rPr>
              <a:t>edavisinde </a:t>
            </a:r>
            <a:r>
              <a:rPr lang="tr-TR" sz="3200" b="1" kern="0" dirty="0">
                <a:solidFill>
                  <a:srgbClr val="FFFF00"/>
                </a:solidFill>
              </a:rPr>
              <a:t>s</a:t>
            </a:r>
            <a:r>
              <a:rPr lang="tr-TR" sz="3200" b="1" kern="0" dirty="0" smtClean="0">
                <a:solidFill>
                  <a:srgbClr val="FFFF00"/>
                </a:solidFill>
              </a:rPr>
              <a:t>on 25 yılda ne değişti?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3419872" y="2102941"/>
            <a:ext cx="96693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b="1" dirty="0" smtClean="0">
                <a:solidFill>
                  <a:srgbClr val="33EF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1990</a:t>
            </a:r>
            <a:endParaRPr lang="tr-TR" b="1" dirty="0">
              <a:solidFill>
                <a:srgbClr val="33EF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6804248" y="2060848"/>
            <a:ext cx="96693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b="1" dirty="0" smtClean="0">
                <a:solidFill>
                  <a:srgbClr val="33EF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</a:t>
            </a:r>
            <a:endParaRPr lang="tr-TR" b="1" dirty="0">
              <a:solidFill>
                <a:srgbClr val="33EF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2629" name="Metin kutusu 4"/>
          <p:cNvSpPr txBox="1">
            <a:spLocks noChangeArrowheads="1"/>
          </p:cNvSpPr>
          <p:nvPr/>
        </p:nvSpPr>
        <p:spPr bwMode="auto">
          <a:xfrm>
            <a:off x="-36512" y="2924175"/>
            <a:ext cx="9180512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tr-TR" sz="2000" b="1" dirty="0" smtClean="0">
                <a:solidFill>
                  <a:srgbClr val="FFFFFF"/>
                </a:solidFill>
              </a:rPr>
              <a:t>Tanı:</a:t>
            </a:r>
            <a:r>
              <a:rPr lang="tr-TR" sz="2000" b="1" dirty="0">
                <a:solidFill>
                  <a:srgbClr val="FFFFFF"/>
                </a:solidFill>
              </a:rPr>
              <a:t>	</a:t>
            </a:r>
            <a:r>
              <a:rPr lang="tr-TR" sz="2000" b="1" dirty="0" smtClean="0">
                <a:solidFill>
                  <a:srgbClr val="FFFFFF"/>
                </a:solidFill>
              </a:rPr>
              <a:t>	</a:t>
            </a:r>
            <a:r>
              <a:rPr lang="tr-TR" sz="2000" b="1" dirty="0">
                <a:solidFill>
                  <a:srgbClr val="FFFFFF"/>
                </a:solidFill>
              </a:rPr>
              <a:t>Renkli </a:t>
            </a:r>
            <a:r>
              <a:rPr lang="tr-TR" sz="2000" b="1" dirty="0" err="1">
                <a:solidFill>
                  <a:srgbClr val="FFFFFF"/>
                </a:solidFill>
              </a:rPr>
              <a:t>Doppler</a:t>
            </a:r>
            <a:r>
              <a:rPr lang="tr-TR" sz="2000" b="1" dirty="0">
                <a:solidFill>
                  <a:srgbClr val="FFFFFF"/>
                </a:solidFill>
              </a:rPr>
              <a:t> </a:t>
            </a:r>
            <a:r>
              <a:rPr lang="tr-TR" sz="2000" b="1" dirty="0" smtClean="0">
                <a:solidFill>
                  <a:srgbClr val="FFFFFF"/>
                </a:solidFill>
              </a:rPr>
              <a:t>US		Fizik muayene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endParaRPr lang="tr-TR" sz="2000" b="1" dirty="0">
              <a:solidFill>
                <a:srgbClr val="FFFFFF"/>
              </a:solidFill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tr-TR" sz="2000" b="1" dirty="0" smtClean="0">
                <a:solidFill>
                  <a:srgbClr val="FFFFFF"/>
                </a:solidFill>
              </a:rPr>
              <a:t>Cerrahi tedavi:	</a:t>
            </a:r>
            <a:r>
              <a:rPr lang="tr-TR" sz="2000" b="1" dirty="0" err="1" smtClean="0">
                <a:solidFill>
                  <a:srgbClr val="FFFFFF"/>
                </a:solidFill>
              </a:rPr>
              <a:t>Palomo</a:t>
            </a:r>
            <a:r>
              <a:rPr lang="tr-TR" sz="2000" b="1" dirty="0" smtClean="0">
                <a:solidFill>
                  <a:srgbClr val="FFFFFF"/>
                </a:solidFill>
              </a:rPr>
              <a:t> </a:t>
            </a:r>
            <a:r>
              <a:rPr lang="tr-TR" sz="2000" b="1" dirty="0" smtClean="0">
                <a:solidFill>
                  <a:srgbClr val="FFFFFF"/>
                </a:solidFill>
                <a:sym typeface="Symbol"/>
              </a:rPr>
              <a:t> </a:t>
            </a:r>
            <a:r>
              <a:rPr lang="tr-TR" sz="2000" b="1" dirty="0" err="1" smtClean="0">
                <a:solidFill>
                  <a:srgbClr val="FFFFFF"/>
                </a:solidFill>
                <a:sym typeface="Symbol"/>
              </a:rPr>
              <a:t>Laparoskopik</a:t>
            </a:r>
            <a:r>
              <a:rPr lang="tr-TR" sz="2000" b="1" dirty="0" smtClean="0">
                <a:solidFill>
                  <a:srgbClr val="FFFFFF"/>
                </a:solidFill>
                <a:sym typeface="Symbol"/>
              </a:rPr>
              <a:t>	</a:t>
            </a:r>
            <a:r>
              <a:rPr lang="tr-TR" sz="2000" b="1" dirty="0" err="1" smtClean="0">
                <a:solidFill>
                  <a:srgbClr val="FFFFFF"/>
                </a:solidFill>
                <a:sym typeface="Symbol"/>
              </a:rPr>
              <a:t>Mikrocerrahi</a:t>
            </a:r>
            <a:endParaRPr lang="tr-TR" sz="2000" b="1" dirty="0">
              <a:solidFill>
                <a:srgbClr val="FFFFFF"/>
              </a:solidFill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endParaRPr lang="tr-TR" sz="2000" b="1" dirty="0" smtClean="0">
              <a:solidFill>
                <a:srgbClr val="FFFFFF"/>
              </a:solidFill>
              <a:sym typeface="Symbol" pitchFamily="18" charset="2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tr-TR" sz="2000" b="1" dirty="0" err="1" smtClean="0">
                <a:solidFill>
                  <a:srgbClr val="FFFFFF"/>
                </a:solidFill>
                <a:sym typeface="Symbol" pitchFamily="18" charset="2"/>
              </a:rPr>
              <a:t>İnsizyon</a:t>
            </a:r>
            <a:r>
              <a:rPr lang="tr-TR" sz="2000" b="1" dirty="0" smtClean="0">
                <a:solidFill>
                  <a:srgbClr val="FFFFFF"/>
                </a:solidFill>
                <a:sym typeface="Symbol" pitchFamily="18" charset="2"/>
              </a:rPr>
              <a:t> tipi:	</a:t>
            </a:r>
            <a:r>
              <a:rPr lang="tr-TR" sz="2000" b="1" dirty="0" err="1" smtClean="0">
                <a:solidFill>
                  <a:srgbClr val="FFFFFF"/>
                </a:solidFill>
                <a:sym typeface="Symbol" pitchFamily="18" charset="2"/>
              </a:rPr>
              <a:t>İnguinal</a:t>
            </a:r>
            <a:r>
              <a:rPr lang="tr-TR" sz="2000" b="1" dirty="0">
                <a:solidFill>
                  <a:srgbClr val="FFFFFF"/>
                </a:solidFill>
                <a:sym typeface="Symbol" pitchFamily="18" charset="2"/>
              </a:rPr>
              <a:t>	</a:t>
            </a:r>
            <a:r>
              <a:rPr lang="tr-TR" sz="2000" b="1" dirty="0" smtClean="0">
                <a:solidFill>
                  <a:srgbClr val="FFFFFF"/>
                </a:solidFill>
                <a:sym typeface="Symbol" pitchFamily="18" charset="2"/>
              </a:rPr>
              <a:t>		</a:t>
            </a:r>
            <a:r>
              <a:rPr lang="tr-TR" sz="2000" b="1" dirty="0" err="1" smtClean="0">
                <a:solidFill>
                  <a:srgbClr val="FFFFFF"/>
                </a:solidFill>
                <a:sym typeface="Symbol" pitchFamily="18" charset="2"/>
              </a:rPr>
              <a:t>Sub-inguinal</a:t>
            </a:r>
            <a:endParaRPr lang="tr-TR" sz="2000" b="1" dirty="0">
              <a:solidFill>
                <a:srgbClr val="FFFFFF"/>
              </a:solidFill>
              <a:sym typeface="Symbol" pitchFamily="18" charset="2"/>
            </a:endParaRP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§"/>
            </a:pPr>
            <a:endParaRPr lang="tr-TR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96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549275"/>
            <a:ext cx="7128643" cy="791493"/>
          </a:xfrm>
        </p:spPr>
        <p:txBody>
          <a:bodyPr/>
          <a:lstStyle/>
          <a:p>
            <a:r>
              <a:rPr lang="tr-TR" sz="3200" b="1" dirty="0" err="1" smtClean="0">
                <a:solidFill>
                  <a:srgbClr val="FFFF00"/>
                </a:solidFill>
              </a:rPr>
              <a:t>İnguinal</a:t>
            </a:r>
            <a:r>
              <a:rPr lang="tr-TR" sz="3200" b="1" dirty="0" smtClean="0">
                <a:solidFill>
                  <a:srgbClr val="FFFF00"/>
                </a:solidFill>
              </a:rPr>
              <a:t> </a:t>
            </a:r>
            <a:r>
              <a:rPr lang="tr-TR" sz="3200" b="1" dirty="0" err="1" smtClean="0">
                <a:solidFill>
                  <a:srgbClr val="FFFF00"/>
                </a:solidFill>
              </a:rPr>
              <a:t>versus</a:t>
            </a:r>
            <a:r>
              <a:rPr lang="tr-TR" sz="3200" b="1" dirty="0" smtClean="0">
                <a:solidFill>
                  <a:srgbClr val="FFFF00"/>
                </a:solidFill>
              </a:rPr>
              <a:t> </a:t>
            </a:r>
            <a:r>
              <a:rPr lang="tr-TR" sz="3200" b="1" dirty="0" err="1" smtClean="0">
                <a:solidFill>
                  <a:srgbClr val="FFFF00"/>
                </a:solidFill>
              </a:rPr>
              <a:t>Subinguinal</a:t>
            </a:r>
            <a:r>
              <a:rPr lang="tr-TR" sz="3200" b="1" dirty="0" smtClean="0">
                <a:solidFill>
                  <a:srgbClr val="FFFF00"/>
                </a:solidFill>
              </a:rPr>
              <a:t> </a:t>
            </a:r>
            <a:r>
              <a:rPr lang="tr-TR" sz="3200" b="1" dirty="0" err="1" smtClean="0">
                <a:solidFill>
                  <a:srgbClr val="FFFF00"/>
                </a:solidFill>
              </a:rPr>
              <a:t>Mikroskopik</a:t>
            </a:r>
            <a:r>
              <a:rPr lang="tr-TR" sz="3200" b="1" dirty="0" smtClean="0">
                <a:solidFill>
                  <a:srgbClr val="FFFF00"/>
                </a:solidFill>
              </a:rPr>
              <a:t> </a:t>
            </a:r>
            <a:r>
              <a:rPr lang="tr-TR" sz="3200" b="1" dirty="0" err="1" smtClean="0">
                <a:solidFill>
                  <a:srgbClr val="FFFF00"/>
                </a:solidFill>
              </a:rPr>
              <a:t>Varikoselektomi</a:t>
            </a:r>
            <a:r>
              <a:rPr lang="tr-TR" sz="32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endParaRPr lang="tr-TR" sz="32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22363" y="1844675"/>
            <a:ext cx="5394325" cy="2587625"/>
          </a:xfrm>
        </p:spPr>
        <p:txBody>
          <a:bodyPr/>
          <a:lstStyle/>
          <a:p>
            <a:pPr>
              <a:buSzPct val="60000"/>
              <a:buFont typeface="Wingdings" pitchFamily="2" charset="2"/>
              <a:buNone/>
            </a:pPr>
            <a:r>
              <a:rPr lang="tr-TR" sz="2000" b="1" dirty="0" err="1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İnguinal</a:t>
            </a:r>
            <a:endParaRPr lang="tr-TR" sz="2000" b="1" dirty="0">
              <a:solidFill>
                <a:srgbClr val="99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tr-TR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Çocuk ve </a:t>
            </a:r>
            <a:r>
              <a:rPr lang="tr-TR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prepubertal</a:t>
            </a:r>
            <a:r>
              <a:rPr lang="tr-TR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tr-TR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adolesan</a:t>
            </a:r>
            <a:endParaRPr lang="tr-TR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tr-TR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Soliter</a:t>
            </a:r>
            <a:r>
              <a:rPr lang="tr-T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testis</a:t>
            </a:r>
          </a:p>
          <a:p>
            <a:pPr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tr-T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Kalın-düşük </a:t>
            </a:r>
            <a:r>
              <a:rPr lang="tr-TR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eksternal</a:t>
            </a:r>
            <a:r>
              <a:rPr lang="tr-T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ring</a:t>
            </a:r>
          </a:p>
          <a:p>
            <a:pPr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tr-T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Zayıf </a:t>
            </a:r>
            <a:r>
              <a:rPr lang="tr-TR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erkekler</a:t>
            </a:r>
            <a:endParaRPr lang="tr-TR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tr-TR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Mikrocerrahiye</a:t>
            </a:r>
            <a:r>
              <a:rPr lang="tr-T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daha az deneyim</a:t>
            </a:r>
            <a:endParaRPr lang="tr-TR" sz="2000" dirty="0"/>
          </a:p>
        </p:txBody>
      </p:sp>
      <p:sp>
        <p:nvSpPr>
          <p:cNvPr id="4065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044575" y="4076700"/>
            <a:ext cx="5183188" cy="2520950"/>
          </a:xfrm>
        </p:spPr>
        <p:txBody>
          <a:bodyPr/>
          <a:lstStyle/>
          <a:p>
            <a:pPr>
              <a:buSzPct val="60000"/>
              <a:buFont typeface="Wingdings" pitchFamily="2" charset="2"/>
              <a:buNone/>
            </a:pPr>
            <a:r>
              <a:rPr lang="tr-TR" sz="2000" b="1" dirty="0" err="1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Subinguinal</a:t>
            </a:r>
            <a:endParaRPr lang="tr-TR" sz="2000" b="1" dirty="0">
              <a:solidFill>
                <a:srgbClr val="99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tr-T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İleri yaş </a:t>
            </a:r>
            <a:r>
              <a:rPr lang="tr-TR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adolesan</a:t>
            </a:r>
            <a:r>
              <a:rPr lang="tr-TR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-erişkin dönem</a:t>
            </a:r>
            <a:endParaRPr lang="tr-TR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tr-T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Geçirilmiş </a:t>
            </a:r>
            <a:r>
              <a:rPr lang="tr-TR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inguinal</a:t>
            </a:r>
            <a:r>
              <a:rPr lang="tr-T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cerrahi</a:t>
            </a:r>
          </a:p>
          <a:p>
            <a:pPr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tr-TR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Obezite</a:t>
            </a:r>
            <a:endParaRPr lang="tr-TR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tr-T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Rahat-uzun </a:t>
            </a:r>
            <a:r>
              <a:rPr lang="tr-TR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eksternal</a:t>
            </a:r>
            <a:r>
              <a:rPr lang="tr-T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ring</a:t>
            </a:r>
          </a:p>
          <a:p>
            <a:pPr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tr-TR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Mikrocerrahiye</a:t>
            </a:r>
            <a:r>
              <a:rPr lang="tr-T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daha çok deneyim</a:t>
            </a:r>
            <a:endParaRPr lang="tr-TR" sz="2000" dirty="0"/>
          </a:p>
        </p:txBody>
      </p:sp>
      <p:pic>
        <p:nvPicPr>
          <p:cNvPr id="406533" name="Picture 5" descr="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5076825"/>
            <a:ext cx="2124075" cy="159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6534" name="Picture 6" descr="Can Yazırlıoğlu-14 yaş 0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647825"/>
            <a:ext cx="2087562" cy="156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6535" name="Picture 7" descr="Can Yazırlıoğlu-14 yaş 0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376613"/>
            <a:ext cx="2087562" cy="156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50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620713"/>
            <a:ext cx="6767513" cy="720725"/>
          </a:xfrm>
          <a:noFill/>
          <a:ln/>
        </p:spPr>
        <p:txBody>
          <a:bodyPr/>
          <a:lstStyle/>
          <a:p>
            <a:r>
              <a:rPr lang="tr-T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ari</a:t>
            </a:r>
            <a:r>
              <a:rPr lang="tr-T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tr-T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sel Tedavisi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1413" y="1957388"/>
            <a:ext cx="5410200" cy="4495800"/>
          </a:xfrm>
          <a:noFill/>
          <a:ln/>
        </p:spPr>
        <p:txBody>
          <a:bodyPr/>
          <a:lstStyle/>
          <a:p>
            <a:pPr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tr-TR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Cerrahi</a:t>
            </a:r>
          </a:p>
          <a:p>
            <a:pPr lvl="1"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tr-TR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Açık</a:t>
            </a:r>
          </a:p>
          <a:p>
            <a:pPr lvl="1"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tr-TR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aparos</a:t>
            </a:r>
            <a:r>
              <a:rPr lang="tr-TR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opi</a:t>
            </a:r>
            <a:r>
              <a:rPr lang="tr-TR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</a:p>
          <a:p>
            <a:pPr>
              <a:buClr>
                <a:srgbClr val="FFFFFF"/>
              </a:buClr>
              <a:buSzPct val="70000"/>
              <a:buFont typeface="Wingdings" pitchFamily="2" charset="2"/>
              <a:buChar char="§"/>
            </a:pPr>
            <a:endParaRPr lang="tr-TR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Rad</a:t>
            </a:r>
            <a:r>
              <a:rPr lang="tr-TR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yolojik</a:t>
            </a:r>
            <a: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tr-TR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Clr>
                <a:srgbClr val="FFFFFF"/>
              </a:buClr>
              <a:buSzPct val="70000"/>
              <a:buFont typeface="Wingdings" pitchFamily="2" charset="2"/>
              <a:buChar char="§"/>
            </a:pPr>
            <a:endParaRPr lang="tr-TR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tr-TR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Gözlem</a:t>
            </a:r>
            <a:endParaRPr lang="en-US">
              <a:solidFill>
                <a:srgbClr val="FFFFFF"/>
              </a:solidFill>
            </a:endParaRPr>
          </a:p>
          <a:p>
            <a:pPr>
              <a:buSzPct val="60000"/>
              <a:buFont typeface="Wingdings" pitchFamily="2" charset="2"/>
              <a:buChar char=""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476250"/>
            <a:ext cx="7900988" cy="779463"/>
          </a:xfrm>
          <a:noFill/>
          <a:ln/>
        </p:spPr>
        <p:txBody>
          <a:bodyPr/>
          <a:lstStyle/>
          <a:p>
            <a:r>
              <a:rPr lang="tr-TR" sz="3600" b="1">
                <a:solidFill>
                  <a:srgbClr val="FFFF00"/>
                </a:solidFill>
              </a:rPr>
              <a:t>Testiküler-Skrotal Venöz Dönüş</a:t>
            </a:r>
            <a:endParaRPr lang="en-US" sz="3600" b="1">
              <a:solidFill>
                <a:srgbClr val="FFFF00"/>
              </a:solidFill>
            </a:endParaRPr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1946275"/>
            <a:ext cx="4397375" cy="2203450"/>
          </a:xfrm>
          <a:noFill/>
          <a:ln/>
        </p:spPr>
        <p:txBody>
          <a:bodyPr/>
          <a:lstStyle/>
          <a:p>
            <a:pPr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tr-TR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İnternal spermatik ven</a:t>
            </a:r>
          </a:p>
          <a:p>
            <a:pPr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tr-TR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Eksternal spermatik ven</a:t>
            </a:r>
          </a:p>
          <a:p>
            <a:pPr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tr-TR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Gubernaküler ven</a:t>
            </a:r>
          </a:p>
          <a:p>
            <a:pPr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tr-TR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Deferensiyel ven</a:t>
            </a: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4244" name="Rectangle 4"/>
          <p:cNvSpPr>
            <a:spLocks noChangeArrowheads="1"/>
          </p:cNvSpPr>
          <p:nvPr/>
        </p:nvSpPr>
        <p:spPr bwMode="auto">
          <a:xfrm>
            <a:off x="2395538" y="1300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/>
          </a:p>
        </p:txBody>
      </p:sp>
      <p:pic>
        <p:nvPicPr>
          <p:cNvPr id="39424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8" y="1844675"/>
            <a:ext cx="2349500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424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97613" y="4327525"/>
            <a:ext cx="2451100" cy="2414588"/>
          </a:xfrm>
          <a:noFill/>
          <a:ln/>
        </p:spPr>
      </p:pic>
      <p:sp>
        <p:nvSpPr>
          <p:cNvPr id="394247" name="Rectangle 7"/>
          <p:cNvSpPr>
            <a:spLocks noChangeArrowheads="1"/>
          </p:cNvSpPr>
          <p:nvPr/>
        </p:nvSpPr>
        <p:spPr bwMode="auto">
          <a:xfrm>
            <a:off x="742950" y="4227513"/>
            <a:ext cx="5557838" cy="186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tr-TR" b="1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Nüks nedenleri:</a:t>
            </a:r>
          </a:p>
          <a:p>
            <a:pPr marL="342900" indent="-342900">
              <a:spcBef>
                <a:spcPct val="20000"/>
              </a:spcBef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tr-TR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İnternal spermatik ven (% 60)</a:t>
            </a:r>
          </a:p>
          <a:p>
            <a:pPr marL="342900" indent="-342900">
              <a:spcBef>
                <a:spcPct val="20000"/>
              </a:spcBef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tr-TR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Eksternal spermatik ven (% 30)</a:t>
            </a:r>
          </a:p>
          <a:p>
            <a:pPr marL="342900" indent="-342900">
              <a:spcBef>
                <a:spcPct val="20000"/>
              </a:spcBef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tr-TR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Gubernaküler ven (% 0-10)</a:t>
            </a:r>
            <a:endParaRPr lang="en-US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547688"/>
            <a:ext cx="7272338" cy="721072"/>
          </a:xfrm>
          <a:noFill/>
          <a:ln/>
        </p:spPr>
        <p:txBody>
          <a:bodyPr/>
          <a:lstStyle/>
          <a:p>
            <a:r>
              <a:rPr lang="tr-T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ari</a:t>
            </a:r>
            <a:r>
              <a:rPr lang="tr-T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tr-T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selin radyolojik </a:t>
            </a:r>
            <a:r>
              <a:rPr lang="tr-T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tedavisi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9752" y="1730499"/>
            <a:ext cx="5221560" cy="2562597"/>
          </a:xfrm>
          <a:noFill/>
          <a:ln/>
        </p:spPr>
        <p:txBody>
          <a:bodyPr/>
          <a:lstStyle/>
          <a:p>
            <a:pPr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tr-TR" sz="2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Embolizasyon</a:t>
            </a:r>
            <a:endParaRPr lang="tr-TR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tr-TR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Balon </a:t>
            </a:r>
            <a:r>
              <a:rPr lang="tr-TR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oklüzyon</a:t>
            </a:r>
            <a:endParaRPr lang="tr-TR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tr-TR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Skleroterapi</a:t>
            </a:r>
            <a:endParaRPr lang="tr-TR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tr-TR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Antegrad</a:t>
            </a:r>
            <a:r>
              <a:rPr lang="tr-T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tr-TR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Tauber</a:t>
            </a:r>
            <a:r>
              <a:rPr lang="tr-T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1994</a:t>
            </a:r>
          </a:p>
          <a:p>
            <a:pPr lvl="1"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tr-TR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Retrograd</a:t>
            </a: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8228" name="Text Box 4"/>
          <p:cNvSpPr txBox="1">
            <a:spLocks noChangeArrowheads="1"/>
          </p:cNvSpPr>
          <p:nvPr/>
        </p:nvSpPr>
        <p:spPr bwMode="auto">
          <a:xfrm>
            <a:off x="684213" y="4437112"/>
            <a:ext cx="4351337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Avantajları:</a:t>
            </a:r>
          </a:p>
          <a:p>
            <a:pPr>
              <a:buSzPct val="70000"/>
              <a:buFont typeface="Wingdings" pitchFamily="2" charset="2"/>
              <a:buChar char="§"/>
            </a:pPr>
            <a:r>
              <a:rPr lang="tr-T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Kısa iyileşme periyodu</a:t>
            </a:r>
          </a:p>
          <a:p>
            <a:pPr>
              <a:buSzPct val="70000"/>
              <a:buFont typeface="Wingdings" pitchFamily="2" charset="2"/>
              <a:buChar char="§"/>
            </a:pPr>
            <a:r>
              <a:rPr lang="tr-T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Lokal anestezi </a:t>
            </a:r>
            <a:r>
              <a:rPr lang="tr-TR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uygulanımı</a:t>
            </a:r>
            <a:endParaRPr lang="tr-TR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SzPct val="70000"/>
              <a:buFont typeface="Wingdings" pitchFamily="2" charset="2"/>
              <a:buChar char="§"/>
            </a:pPr>
            <a:r>
              <a:rPr lang="tr-T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Düşük maliyet?</a:t>
            </a:r>
          </a:p>
        </p:txBody>
      </p:sp>
      <p:sp>
        <p:nvSpPr>
          <p:cNvPr id="308229" name="Text Box 5"/>
          <p:cNvSpPr txBox="1">
            <a:spLocks noChangeArrowheads="1"/>
          </p:cNvSpPr>
          <p:nvPr/>
        </p:nvSpPr>
        <p:spPr bwMode="auto">
          <a:xfrm>
            <a:off x="5140325" y="4509120"/>
            <a:ext cx="3608388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Dezavantajları:</a:t>
            </a:r>
          </a:p>
          <a:p>
            <a:pPr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tr-T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Op. yetmezliği: % 15</a:t>
            </a:r>
          </a:p>
          <a:p>
            <a:pPr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tr-T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tr-TR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Nüks</a:t>
            </a:r>
            <a:r>
              <a:rPr lang="tr-T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tr-T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</a:t>
            </a:r>
          </a:p>
          <a:p>
            <a:pPr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tr-T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  <a:r>
              <a:rPr lang="tr-TR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Tromboz</a:t>
            </a:r>
            <a:endParaRPr lang="tr-TR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pPr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tr-T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Kontrast </a:t>
            </a:r>
            <a:r>
              <a:rPr lang="tr-TR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allerjisi</a:t>
            </a:r>
            <a:endParaRPr lang="tr-TR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549274"/>
            <a:ext cx="8064895" cy="719486"/>
          </a:xfrm>
          <a:noFill/>
          <a:ln/>
        </p:spPr>
        <p:txBody>
          <a:bodyPr/>
          <a:lstStyle/>
          <a:p>
            <a:r>
              <a:rPr lang="tr-T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ari</a:t>
            </a:r>
            <a:r>
              <a:rPr lang="tr-T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tr-T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selin </a:t>
            </a:r>
            <a:r>
              <a:rPr lang="tr-TR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laparoskopik</a:t>
            </a:r>
            <a:r>
              <a:rPr lang="tr-T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tr-T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tedavisi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5736" y="1972816"/>
            <a:ext cx="5005536" cy="1528192"/>
          </a:xfrm>
          <a:noFill/>
          <a:ln/>
        </p:spPr>
        <p:txBody>
          <a:bodyPr/>
          <a:lstStyle/>
          <a:p>
            <a:pPr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tr-T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Transperitoneal</a:t>
            </a:r>
            <a:endParaRPr lang="tr-TR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tr-TR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Ekstraperitoneal</a:t>
            </a:r>
            <a:endParaRPr lang="en-US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0276" name="Text Box 4"/>
          <p:cNvSpPr txBox="1">
            <a:spLocks noChangeArrowheads="1"/>
          </p:cNvSpPr>
          <p:nvPr/>
        </p:nvSpPr>
        <p:spPr bwMode="auto">
          <a:xfrm>
            <a:off x="468313" y="4005064"/>
            <a:ext cx="51689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Avantajları:</a:t>
            </a:r>
          </a:p>
          <a:p>
            <a:pPr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tr-T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Hızlı </a:t>
            </a:r>
            <a:r>
              <a:rPr lang="tr-TR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postop</a:t>
            </a:r>
            <a:r>
              <a:rPr lang="tr-T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iyileşme periyodu</a:t>
            </a:r>
          </a:p>
          <a:p>
            <a:pPr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tr-T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Küçük </a:t>
            </a:r>
            <a:r>
              <a:rPr lang="tr-TR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abdominal</a:t>
            </a:r>
            <a:r>
              <a:rPr lang="tr-T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tr-TR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insizyon</a:t>
            </a:r>
            <a:endParaRPr lang="tr-TR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tr-T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Düşük maliyet?</a:t>
            </a:r>
          </a:p>
          <a:p>
            <a:pPr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tr-T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Öğrenme eğrisini kolaylaştırma</a:t>
            </a:r>
          </a:p>
        </p:txBody>
      </p:sp>
      <p:sp>
        <p:nvSpPr>
          <p:cNvPr id="310277" name="Text Box 5"/>
          <p:cNvSpPr txBox="1">
            <a:spLocks noChangeArrowheads="1"/>
          </p:cNvSpPr>
          <p:nvPr/>
        </p:nvSpPr>
        <p:spPr bwMode="auto">
          <a:xfrm>
            <a:off x="5773738" y="4005064"/>
            <a:ext cx="338265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Dezavantajları:</a:t>
            </a:r>
          </a:p>
          <a:p>
            <a:pPr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tr-T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Lap. cerrahi </a:t>
            </a:r>
            <a:r>
              <a:rPr lang="tr-TR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komp</a:t>
            </a:r>
            <a:r>
              <a:rPr lang="tr-T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tr-T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Pahalı </a:t>
            </a:r>
            <a:r>
              <a:rPr lang="tr-T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aletler?</a:t>
            </a:r>
            <a:endParaRPr lang="tr-TR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tr-T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tr-TR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Eks</a:t>
            </a:r>
            <a:r>
              <a:rPr lang="tr-T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tr-TR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spermatik</a:t>
            </a:r>
            <a:r>
              <a:rPr lang="tr-T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tr-TR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ven</a:t>
            </a:r>
            <a:r>
              <a:rPr lang="tr-T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buClr>
                <a:srgbClr val="FFFFFF"/>
              </a:buClr>
              <a:buSzPct val="70000"/>
              <a:buFont typeface="Wingdings" pitchFamily="2" charset="2"/>
              <a:buNone/>
            </a:pPr>
            <a:r>
              <a:rPr lang="tr-T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bağlanamaması</a:t>
            </a:r>
            <a:endParaRPr lang="tr-TR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260350"/>
            <a:ext cx="7200900" cy="1296988"/>
          </a:xfrm>
          <a:solidFill>
            <a:schemeClr val="bg1"/>
          </a:solidFill>
          <a:ln/>
        </p:spPr>
        <p:txBody>
          <a:bodyPr/>
          <a:lstStyle/>
          <a:p>
            <a:pPr algn="ctr"/>
            <a:r>
              <a:rPr lang="tr-TR" altLang="tr-TR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Laparoskopik Varikoselektomiden Neden Vazgeçildi?</a:t>
            </a:r>
            <a:endParaRPr lang="en-US" altLang="tr-TR" sz="32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39336" name="Text Box 8"/>
          <p:cNvSpPr txBox="1">
            <a:spLocks noChangeArrowheads="1"/>
          </p:cNvSpPr>
          <p:nvPr/>
        </p:nvSpPr>
        <p:spPr bwMode="auto">
          <a:xfrm>
            <a:off x="900113" y="1989138"/>
            <a:ext cx="8243887" cy="476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tr-TR" altLang="tr-TR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Diğer varikoselektomi tekniklerine üstünlüğü yok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tr-TR" altLang="tr-TR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tr-TR" altLang="tr-TR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Postop sperm parametrelerindeki iyileşme ve gebelik </a:t>
            </a:r>
          </a:p>
          <a:p>
            <a:pPr lvl="1">
              <a:lnSpc>
                <a:spcPct val="120000"/>
              </a:lnSpc>
              <a:buFont typeface="Wingdings" pitchFamily="2" charset="2"/>
              <a:buNone/>
            </a:pPr>
            <a:r>
              <a:rPr lang="tr-TR" altLang="tr-TR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oranları diğer tekniklere göre yüksek değil</a:t>
            </a:r>
            <a:endParaRPr lang="tr-TR" altLang="tr-TR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tr-TR" altLang="tr-TR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tr-TR" altLang="tr-TR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Nüks ve hidrosel oranları en az değil</a:t>
            </a:r>
            <a:endParaRPr lang="tr-TR" altLang="tr-TR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tr-TR" altLang="tr-TR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Majör komplikasyon oranları yüksek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tr-TR" altLang="tr-TR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Öğrenme süreci gerekli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tr-TR" altLang="tr-TR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Laparoskopi uygulayan cerrahlar infertilite ile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tr-TR" altLang="tr-TR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yoğun uğraşmıyorlar.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tr-TR" altLang="tr-TR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tr-TR" altLang="tr-TR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Uzun dönem başarı ve komplikasyon oranları belli değil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tr-TR" altLang="tr-TR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Kolay ve ucuz uygulanabilir değil.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tr-TR" altLang="tr-TR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tr-TR" altLang="tr-TR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Hızlı iyileşme-işe dönüş süresi diğer tekniklerden farksız</a:t>
            </a:r>
          </a:p>
        </p:txBody>
      </p:sp>
    </p:spTree>
    <p:extLst>
      <p:ext uri="{BB962C8B-B14F-4D97-AF65-F5344CB8AC3E}">
        <p14:creationId xmlns:p14="http://schemas.microsoft.com/office/powerpoint/2010/main" val="6827041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76672"/>
            <a:ext cx="7621091" cy="864071"/>
          </a:xfrm>
          <a:noFill/>
          <a:ln/>
        </p:spPr>
        <p:txBody>
          <a:bodyPr/>
          <a:lstStyle/>
          <a:p>
            <a:r>
              <a:rPr lang="tr-T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ari</a:t>
            </a:r>
            <a:r>
              <a:rPr lang="tr-T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tr-T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selin açık cerrahi </a:t>
            </a:r>
            <a:r>
              <a:rPr lang="tr-T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tedavisi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2132856"/>
            <a:ext cx="3819525" cy="3887787"/>
          </a:xfrm>
          <a:noFill/>
          <a:ln/>
        </p:spPr>
        <p:txBody>
          <a:bodyPr/>
          <a:lstStyle/>
          <a:p>
            <a:pPr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tr-TR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Yüksek </a:t>
            </a:r>
            <a:r>
              <a:rPr lang="tr-TR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ligasyon</a:t>
            </a:r>
            <a:endParaRPr lang="tr-TR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tr-TR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İnguinal</a:t>
            </a:r>
            <a:endParaRPr lang="tr-TR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tr-TR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Subinguinal</a:t>
            </a:r>
            <a:endParaRPr lang="tr-TR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SzPct val="60000"/>
              <a:buFont typeface="Wingdings" pitchFamily="2" charset="2"/>
              <a:buNone/>
            </a:pPr>
            <a:endParaRPr lang="tr-TR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tr-TR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Makroskopik</a:t>
            </a:r>
            <a:endParaRPr lang="tr-TR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Clr>
                <a:srgbClr val="FFFFFF"/>
              </a:buClr>
              <a:buSzPct val="70000"/>
              <a:buFont typeface="Wingdings" pitchFamily="2" charset="2"/>
              <a:buChar char="§"/>
            </a:pPr>
            <a:r>
              <a:rPr lang="tr-TR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Mikroskopik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44824"/>
            <a:ext cx="284953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943" y="4581128"/>
            <a:ext cx="4172497" cy="2122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titled 5">
  <a:themeElements>
    <a:clrScheme name="">
      <a:dk1>
        <a:srgbClr val="000000"/>
      </a:dk1>
      <a:lt1>
        <a:srgbClr val="0000CC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AAAAE2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untitled 5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untitled 5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5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5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5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5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5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5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untitled 5">
  <a:themeElements>
    <a:clrScheme name="">
      <a:dk1>
        <a:srgbClr val="000000"/>
      </a:dk1>
      <a:lt1>
        <a:srgbClr val="0000CC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AAAAE2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untitled 5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untitled 5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5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5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5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5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5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5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untitled 5">
  <a:themeElements>
    <a:clrScheme name="">
      <a:dk1>
        <a:srgbClr val="000000"/>
      </a:dk1>
      <a:lt1>
        <a:srgbClr val="0000CC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AAAAE2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untitled 5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untitled 5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5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5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5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5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5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5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untitled 5">
  <a:themeElements>
    <a:clrScheme name="">
      <a:dk1>
        <a:srgbClr val="000000"/>
      </a:dk1>
      <a:lt1>
        <a:srgbClr val="0000CC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AAAAE2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untitled 5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untitled 5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5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5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5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5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5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5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Designs\Karisik.pot</Template>
  <TotalTime>5362</TotalTime>
  <Words>1123</Words>
  <Application>Microsoft Office PowerPoint</Application>
  <PresentationFormat>Ekran Gösterisi (4:3)</PresentationFormat>
  <Paragraphs>359</Paragraphs>
  <Slides>37</Slides>
  <Notes>30</Notes>
  <HiddenSlides>0</HiddenSlides>
  <MMClips>3</MMClips>
  <ScaleCrop>false</ScaleCrop>
  <HeadingPairs>
    <vt:vector size="6" baseType="variant">
      <vt:variant>
        <vt:lpstr>Tema</vt:lpstr>
      </vt:variant>
      <vt:variant>
        <vt:i4>4</vt:i4>
      </vt:variant>
      <vt:variant>
        <vt:lpstr>Katıştırılmış OLE Hizmet Programları</vt:lpstr>
      </vt:variant>
      <vt:variant>
        <vt:i4>3</vt:i4>
      </vt:variant>
      <vt:variant>
        <vt:lpstr>Slayt Başlıkları</vt:lpstr>
      </vt:variant>
      <vt:variant>
        <vt:i4>37</vt:i4>
      </vt:variant>
    </vt:vector>
  </HeadingPairs>
  <TitlesOfParts>
    <vt:vector size="44" baseType="lpstr">
      <vt:lpstr>untitled 5</vt:lpstr>
      <vt:lpstr>1_untitled 5</vt:lpstr>
      <vt:lpstr>2_untitled 5</vt:lpstr>
      <vt:lpstr>3_untitled 5</vt:lpstr>
      <vt:lpstr>Bit Eşlem Resmi</vt:lpstr>
      <vt:lpstr>Bitmap Image</vt:lpstr>
      <vt:lpstr>Photo Editor Photo</vt:lpstr>
      <vt:lpstr>PowerPoint Sunusu</vt:lpstr>
      <vt:lpstr>PowerPoint Sunusu</vt:lpstr>
      <vt:lpstr>Varikosel-Tedavi Endikasyonları</vt:lpstr>
      <vt:lpstr>Varikosel Tedavisi</vt:lpstr>
      <vt:lpstr>Testiküler-Skrotal Venöz Dönüş</vt:lpstr>
      <vt:lpstr>Varikoselin radyolojik tedavisi</vt:lpstr>
      <vt:lpstr>Varikoselin laparoskopik tedavisi</vt:lpstr>
      <vt:lpstr>Laparoskopik Varikoselektomiden Neden Vazgeçildi?</vt:lpstr>
      <vt:lpstr>Varikoselin açık cerrahi tedavisi</vt:lpstr>
      <vt:lpstr>Varikosel tedavisi</vt:lpstr>
      <vt:lpstr>İdeal Varikoselektomi yöntemi?</vt:lpstr>
      <vt:lpstr> Varikoselektomi teknikleri  Literatür (1986-2015): &gt;100 çalışma</vt:lpstr>
      <vt:lpstr>İdeal Varikoselektomide Amaç</vt:lpstr>
      <vt:lpstr>PowerPoint Sunusu</vt:lpstr>
      <vt:lpstr>Eksternal spermatik ven</vt:lpstr>
      <vt:lpstr>Gubernakuler Ven</vt:lpstr>
      <vt:lpstr>Testiküler-Skrotal Lenfatik Yapı</vt:lpstr>
      <vt:lpstr>PowerPoint Sunusu</vt:lpstr>
      <vt:lpstr>Varikosel tedavisinde en iyi teknik hangisi?</vt:lpstr>
      <vt:lpstr> </vt:lpstr>
      <vt:lpstr>Varikoselin mikrocerrahi tedavisi</vt:lpstr>
      <vt:lpstr>Başarılı Varikoselektominin Belirteçleri</vt:lpstr>
      <vt:lpstr>Mikroskopik Varikoselektomi</vt:lpstr>
      <vt:lpstr>Varikoselektomiye yanıt</vt:lpstr>
      <vt:lpstr>Subinguinal-İnguinal cerrahide optik büyüteç kullanılması-Yararları</vt:lpstr>
      <vt:lpstr>İnguinal Varikoselektomi</vt:lpstr>
      <vt:lpstr>Subinguinal Varikoselektomi</vt:lpstr>
      <vt:lpstr>Mikroskopik inguinal varikoselektomi</vt:lpstr>
      <vt:lpstr> </vt:lpstr>
      <vt:lpstr> </vt:lpstr>
      <vt:lpstr>Varikoselektomi- Prospektif karşılaştırmalı çalışma</vt:lpstr>
      <vt:lpstr>PowerPoint Sunusu</vt:lpstr>
      <vt:lpstr>PowerPoint Sunusu</vt:lpstr>
      <vt:lpstr>PowerPoint Sunusu</vt:lpstr>
      <vt:lpstr>Sonuç</vt:lpstr>
      <vt:lpstr>PowerPoint Sunusu</vt:lpstr>
      <vt:lpstr>İnguinal versus Subinguinal Mikroskopik Varikoselektomi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Basligi Yok</dc:title>
  <dc:creator>..</dc:creator>
  <cp:lastModifiedBy>Selahittin</cp:lastModifiedBy>
  <cp:revision>836</cp:revision>
  <cp:lastPrinted>2001-05-20T21:35:10Z</cp:lastPrinted>
  <dcterms:created xsi:type="dcterms:W3CDTF">2001-02-16T08:16:48Z</dcterms:created>
  <dcterms:modified xsi:type="dcterms:W3CDTF">2015-05-04T06:07:35Z</dcterms:modified>
</cp:coreProperties>
</file>